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1" d="100"/>
          <a:sy n="71" d="100"/>
        </p:scale>
        <p:origin x="40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85" y="1119189"/>
            <a:ext cx="3424767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86149"/>
            <a:ext cx="12192000" cy="1675028"/>
          </a:xfrm>
          <a:solidFill>
            <a:schemeClr val="accent1">
              <a:alpha val="80000"/>
            </a:schemeClr>
          </a:solidFill>
        </p:spPr>
        <p:txBody>
          <a:bodyPr lIns="548640" bIns="182880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088809"/>
            <a:ext cx="12192000" cy="777240"/>
          </a:xfrm>
          <a:solidFill>
            <a:schemeClr val="accent2">
              <a:lumMod val="50000"/>
              <a:alpha val="95000"/>
            </a:schemeClr>
          </a:solidFill>
        </p:spPr>
        <p:txBody>
          <a:bodyPr lIns="548640" anchor="ctr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10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FC/Ac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42691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49295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FC405-09F7-45DC-BC1B-7C69531156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35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NFC/Pay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61448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68052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5AF161-1B7A-4D0C-B393-36E17EFCE8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136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Ident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42691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49295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36DAB-BD8B-498A-A362-FAF3351A7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81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10850880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2897" y="996696"/>
            <a:ext cx="5373876" cy="5350296"/>
          </a:xfrm>
        </p:spPr>
        <p:txBody>
          <a:bodyPr/>
          <a:lstStyle>
            <a:lvl1pPr>
              <a:spcBef>
                <a:spcPts val="200"/>
              </a:spcBef>
              <a:defRPr/>
            </a:lvl1pPr>
            <a:lvl2pPr>
              <a:spcBef>
                <a:spcPts val="200"/>
              </a:spcBef>
              <a:defRPr/>
            </a:lvl2pPr>
            <a:lvl3pPr>
              <a:spcBef>
                <a:spcPts val="200"/>
              </a:spcBef>
              <a:defRPr/>
            </a:lvl3pPr>
            <a:lvl4pPr>
              <a:spcBef>
                <a:spcPts val="200"/>
              </a:spcBef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3973" y="996696"/>
            <a:ext cx="5373876" cy="5350296"/>
          </a:xfrm>
        </p:spPr>
        <p:txBody>
          <a:bodyPr/>
          <a:lstStyle>
            <a:lvl1pPr>
              <a:spcBef>
                <a:spcPts val="200"/>
              </a:spcBef>
              <a:defRPr/>
            </a:lvl1pPr>
            <a:lvl2pPr>
              <a:spcBef>
                <a:spcPts val="200"/>
              </a:spcBef>
              <a:defRPr/>
            </a:lvl2pPr>
            <a:lvl3pPr>
              <a:spcBef>
                <a:spcPts val="200"/>
              </a:spcBef>
              <a:defRPr/>
            </a:lvl3pPr>
            <a:lvl4pPr>
              <a:spcBef>
                <a:spcPts val="200"/>
              </a:spcBef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8AE25-3E72-4E38-980E-ACA5ACCAD0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340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5720"/>
            <a:ext cx="10850880" cy="822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2896" y="999178"/>
            <a:ext cx="5320280" cy="71866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2896" y="1814730"/>
            <a:ext cx="5320280" cy="454973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67411" y="999178"/>
            <a:ext cx="5450067" cy="71866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67411" y="1814730"/>
            <a:ext cx="5450067" cy="454973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C295E-C688-49E7-9AA6-2B32EDDDFE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547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06ED6D-FE1F-46AA-BA3F-74CB682AE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259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06ED6D-FE1F-46AA-BA3F-74CB682AE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01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8" y="347664"/>
            <a:ext cx="186478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97" y="1071156"/>
            <a:ext cx="11077300" cy="3157945"/>
          </a:xfrm>
        </p:spPr>
        <p:txBody>
          <a:bodyPr anchor="ctr"/>
          <a:lstStyle>
            <a:lvl1pPr marL="0" indent="0" algn="ctr">
              <a:lnSpc>
                <a:spcPct val="95000"/>
              </a:lnSpc>
              <a:spcBef>
                <a:spcPts val="300"/>
              </a:spcBef>
              <a:defRPr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227013" indent="-174625">
              <a:lnSpc>
                <a:spcPct val="95000"/>
              </a:lnSpc>
              <a:spcBef>
                <a:spcPts val="300"/>
              </a:spcBef>
              <a:buClr>
                <a:schemeClr val="tx2"/>
              </a:buClr>
              <a:buSzPct val="85000"/>
              <a:defRPr sz="1800">
                <a:latin typeface="Calibri" pitchFamily="34" charset="0"/>
                <a:cs typeface="Calibri" pitchFamily="34" charset="0"/>
              </a:defRPr>
            </a:lvl2pPr>
            <a:lvl3pPr marL="461963" indent="-174625">
              <a:lnSpc>
                <a:spcPct val="95000"/>
              </a:lnSpc>
              <a:spcBef>
                <a:spcPts val="300"/>
              </a:spcBef>
              <a:defRPr sz="1600">
                <a:latin typeface="Calibri" pitchFamily="34" charset="0"/>
                <a:cs typeface="Calibri" pitchFamily="34" charset="0"/>
              </a:defRPr>
            </a:lvl3pPr>
            <a:lvl4pPr>
              <a:lnSpc>
                <a:spcPct val="95000"/>
              </a:lnSpc>
              <a:spcBef>
                <a:spcPts val="300"/>
              </a:spcBef>
              <a:defRPr sz="1400">
                <a:latin typeface="Calibri" pitchFamily="34" charset="0"/>
                <a:cs typeface="Calibri" pitchFamily="34" charset="0"/>
              </a:defRPr>
            </a:lvl4pPr>
            <a:lvl5pPr>
              <a:lnSpc>
                <a:spcPct val="95000"/>
              </a:lnSpc>
              <a:spcBef>
                <a:spcPts val="300"/>
              </a:spcBef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695951" y="6286500"/>
            <a:ext cx="1068916" cy="2921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66523204-12F4-4A04-899D-CD52D35E9831}" type="datetimeFigureOut">
              <a:rPr lang="en-US" smtClean="0"/>
              <a:t>10/2/2015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669184" y="5389563"/>
            <a:ext cx="609600" cy="457200"/>
          </a:xfrm>
        </p:spPr>
        <p:txBody>
          <a:bodyPr/>
          <a:lstStyle>
            <a:lvl1pPr>
              <a:defRPr sz="13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D93D641-B7BD-4551-898B-3CA88ADDE8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8413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DC0EA-691D-4FBE-93DF-980A046366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691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18" y="347664"/>
            <a:ext cx="186478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797" y="1071156"/>
            <a:ext cx="11077300" cy="3157945"/>
          </a:xfrm>
        </p:spPr>
        <p:txBody>
          <a:bodyPr anchor="ctr"/>
          <a:lstStyle>
            <a:lvl1pPr marL="0" indent="0" algn="ctr">
              <a:lnSpc>
                <a:spcPct val="95000"/>
              </a:lnSpc>
              <a:spcBef>
                <a:spcPts val="300"/>
              </a:spcBef>
              <a:defRPr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  <a:lvl2pPr marL="227013" indent="-174625">
              <a:lnSpc>
                <a:spcPct val="95000"/>
              </a:lnSpc>
              <a:spcBef>
                <a:spcPts val="300"/>
              </a:spcBef>
              <a:buClr>
                <a:schemeClr val="tx2"/>
              </a:buClr>
              <a:buSzPct val="85000"/>
              <a:defRPr sz="1800">
                <a:latin typeface="Calibri" pitchFamily="34" charset="0"/>
                <a:cs typeface="Calibri" pitchFamily="34" charset="0"/>
              </a:defRPr>
            </a:lvl2pPr>
            <a:lvl3pPr marL="461963" indent="-174625">
              <a:lnSpc>
                <a:spcPct val="95000"/>
              </a:lnSpc>
              <a:spcBef>
                <a:spcPts val="300"/>
              </a:spcBef>
              <a:defRPr sz="1600">
                <a:latin typeface="Calibri" pitchFamily="34" charset="0"/>
                <a:cs typeface="Calibri" pitchFamily="34" charset="0"/>
              </a:defRPr>
            </a:lvl3pPr>
            <a:lvl4pPr>
              <a:lnSpc>
                <a:spcPct val="95000"/>
              </a:lnSpc>
              <a:spcBef>
                <a:spcPts val="300"/>
              </a:spcBef>
              <a:defRPr sz="1400">
                <a:latin typeface="Calibri" pitchFamily="34" charset="0"/>
                <a:cs typeface="Calibri" pitchFamily="34" charset="0"/>
              </a:defRPr>
            </a:lvl4pPr>
            <a:lvl5pPr>
              <a:lnSpc>
                <a:spcPct val="95000"/>
              </a:lnSpc>
              <a:spcBef>
                <a:spcPts val="300"/>
              </a:spcBef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695951" y="6286500"/>
            <a:ext cx="1068916" cy="2921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66523204-12F4-4A04-899D-CD52D35E9831}" type="datetimeFigureOut">
              <a:rPr lang="en-US" smtClean="0"/>
              <a:t>10/2/2015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669184" y="5389563"/>
            <a:ext cx="609600" cy="457200"/>
          </a:xfrm>
        </p:spPr>
        <p:txBody>
          <a:bodyPr/>
          <a:lstStyle>
            <a:lvl1pPr>
              <a:defRPr sz="13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89FBC6E-14BC-4849-B667-694F9340AB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1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1197" y="2555706"/>
            <a:ext cx="5353176" cy="3348531"/>
          </a:xfrm>
          <a:noFill/>
        </p:spPr>
        <p:txBody>
          <a:bodyPr lIns="0" bIns="182880" anchor="t">
            <a:normAutofit/>
          </a:bodyPr>
          <a:lstStyle>
            <a:lvl1pPr algn="l"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714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987552"/>
            <a:ext cx="10728960" cy="505532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300"/>
              </a:spcBef>
              <a:defRPr sz="240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  <a:lvl2pPr marL="227013" indent="-174625">
              <a:lnSpc>
                <a:spcPct val="90000"/>
              </a:lnSpc>
              <a:spcBef>
                <a:spcPts val="300"/>
              </a:spcBef>
              <a:buClr>
                <a:schemeClr val="tx2"/>
              </a:buClr>
              <a:buSzPct val="85000"/>
              <a:defRPr sz="220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2pPr>
            <a:lvl3pPr marL="461963" indent="-174625">
              <a:lnSpc>
                <a:spcPct val="90000"/>
              </a:lnSpc>
              <a:spcBef>
                <a:spcPts val="300"/>
              </a:spcBef>
              <a:defRPr sz="200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3pPr>
            <a:lvl4pPr>
              <a:lnSpc>
                <a:spcPct val="90000"/>
              </a:lnSpc>
              <a:spcBef>
                <a:spcPts val="300"/>
              </a:spcBef>
              <a:defRPr sz="180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4pPr>
            <a:lvl5pPr>
              <a:lnSpc>
                <a:spcPct val="90000"/>
              </a:lnSpc>
              <a:spcBef>
                <a:spcPts val="300"/>
              </a:spcBef>
              <a:defRPr sz="180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65631" y="27432"/>
            <a:ext cx="10728960" cy="82296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061701" y="6142039"/>
            <a:ext cx="520700" cy="439737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b="1" smtClean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3606ED6D-FE1F-46AA-BA3F-74CB682AE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07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ock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-12700" y="6553200"/>
            <a:ext cx="107315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10845800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6" y="993775"/>
            <a:ext cx="108458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70F8D-9EDF-44F7-A1E9-829F8DAE0E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12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ig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"/>
            <a:ext cx="1242484" cy="6557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11022213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15" y="993775"/>
            <a:ext cx="1199822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AF67A-06F3-4D98-A0DB-2ACE2A559C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0722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ock Layout with Tex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1"/>
          <a:stretch>
            <a:fillRect/>
          </a:stretch>
        </p:blipFill>
        <p:spPr bwMode="auto">
          <a:xfrm>
            <a:off x="4191000" y="0"/>
            <a:ext cx="800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5EE80-7DC8-48FE-B812-225DC10EB5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2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Access Con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53984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6" y="993775"/>
            <a:ext cx="8253984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83210-F473-430F-BE97-8CECBDAD1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073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Health &amp; Human Sv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61448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68052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76AE7-D628-40AC-AB3D-5940D31AAC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18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Pay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42691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49295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273B87-1F21-4C9D-87C6-9D1C8BC7EA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700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ranspor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6600" y="6086476"/>
            <a:ext cx="2057400" cy="771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-12699" y="6553200"/>
            <a:ext cx="12204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96" y="42863"/>
            <a:ext cx="8242691" cy="8223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2897" y="993775"/>
            <a:ext cx="8249295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1"/>
          </p:nvPr>
        </p:nvSpPr>
        <p:spPr>
          <a:solidFill>
            <a:schemeClr val="accent2">
              <a:lumMod val="75000"/>
            </a:schemeClr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01D4E-1E8C-44B0-8381-B1E5BEC685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2222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73151" y="42863"/>
            <a:ext cx="10708216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73151" y="993775"/>
            <a:ext cx="10708216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716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0451" y="6565900"/>
            <a:ext cx="11131549" cy="292100"/>
          </a:xfrm>
          <a:prstGeom prst="rect">
            <a:avLst/>
          </a:prstGeom>
          <a:solidFill>
            <a:srgbClr val="4A8DCA"/>
          </a:solidFill>
        </p:spPr>
        <p:txBody>
          <a:bodyPr vert="horz" lIns="13716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" y="1"/>
            <a:ext cx="5461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1" y="952500"/>
            <a:ext cx="5461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922338"/>
            <a:ext cx="121920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1"/>
            <a:ext cx="1066800" cy="9239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5" name="Rectangle 14"/>
          <p:cNvSpPr/>
          <p:nvPr/>
        </p:nvSpPr>
        <p:spPr>
          <a:xfrm>
            <a:off x="0" y="952500"/>
            <a:ext cx="1066800" cy="59055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4" name="Picture 1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5762626"/>
            <a:ext cx="8255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5900"/>
            <a:ext cx="1060451" cy="292100"/>
          </a:xfrm>
          <a:prstGeom prst="rect">
            <a:avLst/>
          </a:prstGeom>
          <a:solidFill>
            <a:srgbClr val="3477B2"/>
          </a:solidFill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57986D1-0347-4F3F-8E39-5AB311BFF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677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lnSpc>
          <a:spcPct val="95000"/>
        </a:lnSpc>
        <a:spcBef>
          <a:spcPts val="200"/>
        </a:spcBef>
        <a:spcAft>
          <a:spcPct val="0"/>
        </a:spcAft>
        <a:buChar char="•"/>
        <a:defRPr sz="2200" kern="1200">
          <a:solidFill>
            <a:srgbClr val="1E1E1E"/>
          </a:solidFill>
          <a:latin typeface="+mn-lt"/>
          <a:ea typeface="+mn-ea"/>
          <a:cs typeface="+mn-cs"/>
        </a:defRPr>
      </a:lvl1pPr>
      <a:lvl2pPr marL="284163" indent="-230188" algn="l" rtl="0" eaLnBrk="1" fontAlgn="base" hangingPunct="1">
        <a:lnSpc>
          <a:spcPct val="95000"/>
        </a:lnSpc>
        <a:spcBef>
          <a:spcPts val="200"/>
        </a:spcBef>
        <a:spcAft>
          <a:spcPct val="0"/>
        </a:spcAft>
        <a:buClr>
          <a:schemeClr val="accent1"/>
        </a:buClr>
        <a:buSzPct val="90000"/>
        <a:buFont typeface="Wingdings" pitchFamily="2" charset="2"/>
        <a:buChar char="§"/>
        <a:defRPr sz="2200" kern="1200">
          <a:solidFill>
            <a:srgbClr val="1E1E1E"/>
          </a:solidFill>
          <a:latin typeface="+mn-lt"/>
          <a:ea typeface="+mn-ea"/>
          <a:cs typeface="+mn-cs"/>
        </a:defRPr>
      </a:lvl2pPr>
      <a:lvl3pPr marL="457200" indent="-174625" algn="l" rtl="0" eaLnBrk="1" fontAlgn="base" hangingPunct="1">
        <a:lnSpc>
          <a:spcPct val="95000"/>
        </a:lnSpc>
        <a:spcBef>
          <a:spcPts val="2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1E1E1E"/>
          </a:solidFill>
          <a:latin typeface="+mn-lt"/>
          <a:ea typeface="+mn-ea"/>
          <a:cs typeface="+mn-cs"/>
        </a:defRPr>
      </a:lvl3pPr>
      <a:lvl4pPr marL="685800" indent="-169863" algn="l" rtl="0" eaLnBrk="1" fontAlgn="base" hangingPunct="1">
        <a:lnSpc>
          <a:spcPct val="95000"/>
        </a:lnSpc>
        <a:spcBef>
          <a:spcPts val="200"/>
        </a:spcBef>
        <a:spcAft>
          <a:spcPct val="0"/>
        </a:spcAft>
        <a:buSzPct val="75000"/>
        <a:buFont typeface="Wingdings" panose="05000000000000000000" pitchFamily="2" charset="2"/>
        <a:buChar char="§"/>
        <a:defRPr sz="2000" kern="1200">
          <a:solidFill>
            <a:srgbClr val="1E1E1E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8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0513"/>
            <a:endParaRPr lang="en-US" dirty="0" smtClean="0"/>
          </a:p>
          <a:p>
            <a:pPr marL="290513">
              <a:buNone/>
            </a:pPr>
            <a:r>
              <a:rPr lang="en-US" dirty="0" smtClean="0"/>
              <a:t>2015 – The Beginning of the End </a:t>
            </a:r>
          </a:p>
          <a:p>
            <a:pPr marL="290513"/>
            <a:endParaRPr lang="en-US" dirty="0" smtClean="0"/>
          </a:p>
          <a:p>
            <a:pPr marL="290513" lvl="1" indent="0">
              <a:lnSpc>
                <a:spcPct val="150000"/>
              </a:lnSpc>
            </a:pPr>
            <a:r>
              <a:rPr lang="en-US" dirty="0" smtClean="0"/>
              <a:t>Big box retailer’s roll-out of EMV</a:t>
            </a:r>
          </a:p>
          <a:p>
            <a:pPr marL="290513" lvl="1" indent="0">
              <a:lnSpc>
                <a:spcPct val="150000"/>
              </a:lnSpc>
            </a:pPr>
            <a:r>
              <a:rPr lang="en-US" dirty="0" smtClean="0"/>
              <a:t>Acquirers deployment of EMV solutions to small merchants</a:t>
            </a:r>
          </a:p>
          <a:p>
            <a:pPr marL="290513" lvl="1" indent="0">
              <a:lnSpc>
                <a:spcPct val="150000"/>
              </a:lnSpc>
            </a:pPr>
            <a:r>
              <a:rPr lang="en-US" dirty="0" smtClean="0"/>
              <a:t>Gradual increase in interest from mid-size merchants and VARs/Gateways</a:t>
            </a:r>
          </a:p>
          <a:p>
            <a:pPr marL="290513" lvl="1" indent="0">
              <a:lnSpc>
                <a:spcPct val="150000"/>
              </a:lnSpc>
            </a:pPr>
            <a:r>
              <a:rPr lang="en-US" dirty="0" smtClean="0"/>
              <a:t>National roll out of EMV Debit</a:t>
            </a:r>
          </a:p>
          <a:p>
            <a:pPr marL="290513" lvl="1" indent="0">
              <a:lnSpc>
                <a:spcPct val="150000"/>
              </a:lnSpc>
            </a:pPr>
            <a:r>
              <a:rPr lang="en-US" dirty="0" smtClean="0"/>
              <a:t>A lot of confusion about PIN, Gratuities, Liability, and Testing.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90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5425">
              <a:buNone/>
            </a:pPr>
            <a:r>
              <a:rPr lang="en-US" dirty="0" smtClean="0"/>
              <a:t>Demand for Contactless</a:t>
            </a:r>
          </a:p>
          <a:p>
            <a:pPr marL="461963"/>
            <a:endParaRPr lang="en-US" dirty="0"/>
          </a:p>
          <a:p>
            <a:pPr marL="461963">
              <a:lnSpc>
                <a:spcPct val="150000"/>
              </a:lnSpc>
            </a:pPr>
            <a:r>
              <a:rPr lang="en-US" dirty="0" smtClean="0"/>
              <a:t>Mobile Wallets finally gaining traction</a:t>
            </a:r>
          </a:p>
          <a:p>
            <a:pPr marL="461963" lvl="1" indent="0">
              <a:lnSpc>
                <a:spcPct val="150000"/>
              </a:lnSpc>
            </a:pPr>
            <a:r>
              <a:rPr lang="en-US" dirty="0" smtClean="0"/>
              <a:t>Biometrics with Device CVM</a:t>
            </a:r>
          </a:p>
          <a:p>
            <a:pPr marL="461963" lvl="1" indent="0">
              <a:lnSpc>
                <a:spcPct val="150000"/>
              </a:lnSpc>
            </a:pPr>
            <a:r>
              <a:rPr lang="en-US" dirty="0" smtClean="0"/>
              <a:t>Core integration</a:t>
            </a:r>
          </a:p>
          <a:p>
            <a:pPr marL="461963" lvl="1" indent="0">
              <a:lnSpc>
                <a:spcPct val="150000"/>
              </a:lnSpc>
            </a:pPr>
            <a:r>
              <a:rPr lang="en-US" dirty="0" smtClean="0"/>
              <a:t>NFC</a:t>
            </a:r>
          </a:p>
          <a:p>
            <a:pPr marL="225425">
              <a:lnSpc>
                <a:spcPct val="150000"/>
              </a:lnSpc>
              <a:buNone/>
            </a:pPr>
            <a:r>
              <a:rPr lang="en-US" dirty="0" smtClean="0"/>
              <a:t>Consumer adoption and publicity driving merchant demand for contactless</a:t>
            </a:r>
          </a:p>
          <a:p>
            <a:pPr marL="461963" lvl="1" indent="0">
              <a:lnSpc>
                <a:spcPct val="150000"/>
              </a:lnSpc>
            </a:pPr>
            <a:r>
              <a:rPr lang="en-US" dirty="0" smtClean="0"/>
              <a:t>Contactless for EMV Debit delayed solution delivery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763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65319" y="0"/>
            <a:ext cx="8242691" cy="82232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8975"/>
            <a:endParaRPr lang="en-US" dirty="0" smtClean="0"/>
          </a:p>
          <a:p>
            <a:pPr marL="290513">
              <a:buNone/>
            </a:pPr>
            <a:r>
              <a:rPr lang="en-US" dirty="0" smtClean="0"/>
              <a:t>Semi-Integrated</a:t>
            </a:r>
          </a:p>
          <a:p>
            <a:pPr marL="688975"/>
            <a:endParaRPr lang="en-US" dirty="0"/>
          </a:p>
          <a:p>
            <a:pPr marL="688975"/>
            <a:r>
              <a:rPr lang="en-US" dirty="0" smtClean="0"/>
              <a:t>Semi-Integrated interest and demand exceeded expectations</a:t>
            </a:r>
          </a:p>
          <a:p>
            <a:pPr marL="688975" lvl="1" indent="0">
              <a:lnSpc>
                <a:spcPct val="150000"/>
              </a:lnSpc>
            </a:pPr>
            <a:r>
              <a:rPr lang="en-US" dirty="0" smtClean="0"/>
              <a:t>Reduced integration effort</a:t>
            </a:r>
          </a:p>
          <a:p>
            <a:pPr marL="688975" lvl="1" indent="0">
              <a:lnSpc>
                <a:spcPct val="150000"/>
              </a:lnSpc>
            </a:pPr>
            <a:r>
              <a:rPr lang="en-US" dirty="0" smtClean="0"/>
              <a:t>Reduced testing scope</a:t>
            </a:r>
          </a:p>
          <a:p>
            <a:pPr marL="688975" lvl="1" indent="0">
              <a:lnSpc>
                <a:spcPct val="150000"/>
              </a:lnSpc>
            </a:pPr>
            <a:r>
              <a:rPr lang="en-US" dirty="0" smtClean="0"/>
              <a:t>Reduced re-certifications</a:t>
            </a:r>
          </a:p>
          <a:p>
            <a:pPr marL="688975" lvl="1" indent="0">
              <a:lnSpc>
                <a:spcPct val="150000"/>
              </a:lnSpc>
            </a:pPr>
            <a:r>
              <a:rPr lang="en-US" dirty="0" smtClean="0"/>
              <a:t>Reduced PCI scope*</a:t>
            </a:r>
          </a:p>
          <a:p>
            <a:pPr lvl="1">
              <a:lnSpc>
                <a:spcPct val="150000"/>
              </a:lnSpc>
            </a:pPr>
            <a:endParaRPr lang="en-US" dirty="0"/>
          </a:p>
          <a:p>
            <a:pPr marL="1657350" lvl="3">
              <a:lnSpc>
                <a:spcPct val="150000"/>
              </a:lnSpc>
            </a:pPr>
            <a:r>
              <a:rPr lang="en-US" dirty="0" smtClean="0"/>
              <a:t>*</a:t>
            </a:r>
            <a:r>
              <a:rPr lang="en-US" sz="1600" dirty="0" smtClean="0"/>
              <a:t>Dependent on QSA confirmation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0176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750129"/>
      </p:ext>
    </p:extLst>
  </p:cSld>
  <p:clrMapOvr>
    <a:masterClrMapping/>
  </p:clrMapOvr>
</p:sld>
</file>

<file path=ppt/theme/theme1.xml><?xml version="1.0" encoding="utf-8"?>
<a:theme xmlns:a="http://schemas.openxmlformats.org/drawingml/2006/main" name="SCA Template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0050A0"/>
      </a:accent1>
      <a:accent2>
        <a:srgbClr val="629DD1"/>
      </a:accent2>
      <a:accent3>
        <a:srgbClr val="0096DC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A Workshop Template - NFC Solutions Summit - 2015 [Read-Only] [Compatibility Mode]" id="{BA090209-3E18-4880-8B60-35D858AA5A67}" vid="{E37BC0A8-2FB9-4464-9F54-01BD37EF8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SCA Template</Template>
  <TotalTime>81</TotalTime>
  <Words>107</Words>
  <Application>Microsoft Office PowerPoint</Application>
  <PresentationFormat>Widescreen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SCA Template</vt:lpstr>
      <vt:lpstr>PowerPoint Presentation</vt:lpstr>
      <vt:lpstr>PowerPoint Presentation</vt:lpstr>
      <vt:lpstr>Lessons Learned</vt:lpstr>
      <vt:lpstr>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 FRIEDMAN</dc:creator>
  <cp:lastModifiedBy>Allen FRIEDMAN</cp:lastModifiedBy>
  <cp:revision>8</cp:revision>
  <dcterms:created xsi:type="dcterms:W3CDTF">2015-10-02T22:37:15Z</dcterms:created>
  <dcterms:modified xsi:type="dcterms:W3CDTF">2015-10-02T23:59:04Z</dcterms:modified>
</cp:coreProperties>
</file>