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8332"/>
    <a:srgbClr val="FA821E"/>
    <a:srgbClr val="FF8119"/>
    <a:srgbClr val="CCFF99"/>
    <a:srgbClr val="E4E4E4"/>
    <a:srgbClr val="82F030"/>
    <a:srgbClr val="12AD2B"/>
    <a:srgbClr val="EA0437"/>
    <a:srgbClr val="0092C7"/>
    <a:srgbClr val="FFC7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93" autoAdjust="0"/>
    <p:restoredTop sz="95389" autoAdjust="0"/>
  </p:normalViewPr>
  <p:slideViewPr>
    <p:cSldViewPr>
      <p:cViewPr varScale="1">
        <p:scale>
          <a:sx n="70" d="100"/>
          <a:sy n="70" d="100"/>
        </p:scale>
        <p:origin x="1224" y="54"/>
      </p:cViewPr>
      <p:guideLst>
        <p:guide orient="horz" pos="3929"/>
        <p:guide pos="5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2337" cy="463550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63744" y="0"/>
            <a:ext cx="3032337" cy="463550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58FC3D24-8A5F-4A5D-817A-89D7FA634500}" type="datetimeFigureOut">
              <a:rPr lang="en-US" smtClean="0"/>
              <a:pPr/>
              <a:t>10/5/2015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05841"/>
            <a:ext cx="3032337" cy="463550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63744" y="8805841"/>
            <a:ext cx="3032337" cy="463550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20E5FD3C-BF16-4189-AD95-7639FD4E6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7981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3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3744" y="0"/>
            <a:ext cx="30323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47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5325"/>
            <a:ext cx="4635500" cy="3476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9770" y="4403725"/>
            <a:ext cx="5598160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05841"/>
            <a:ext cx="30323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3744" y="8805841"/>
            <a:ext cx="30323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E185153-8978-4B00-AD82-53E9CFC1B2E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35498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8&quot; unique_id=&quot;18487&quot;&gt;&lt;/object&gt;&lt;object type=&quot;2&quot; unique_id=&quot;18488&quot;&gt;&lt;object type=&quot;3&quot; unique_id=&quot;18489&quot;&gt;&lt;property id=&quot;20148&quot; value=&quot;5&quot;/&gt;&lt;property id=&quot;20300&quot; value=&quot;Slide 1 - &amp;quot;NFC Secure element&amp;#x0D;&amp;#x0A;Market&amp;quot;&quot;/&gt;&lt;property id=&quot;20307&quot; value=&quot;411&quot;/&gt;&lt;/object&gt;&lt;object type=&quot;3&quot; unique_id=&quot;18490&quot;&gt;&lt;property id=&quot;20148&quot; value=&quot;5&quot;/&gt;&lt;property id=&quot;20300&quot; value=&quot;Slide 2 - &amp;quot;Your SKY journey&amp;quot;&quot;/&gt;&lt;property id=&quot;20307&quot; value=&quot;425&quot;/&gt;&lt;/object&gt;&lt;object type=&quot;3&quot; unique_id=&quot;18491&quot;&gt;&lt;property id=&quot;20148&quot; value=&quot;5&quot;/&gt;&lt;property id=&quot;20300&quot; value=&quot;Slide 3 - &amp;quot;Agenda&amp;quot;&quot;/&gt;&lt;property id=&quot;20307&quot; value=&quot;412&quot;/&gt;&lt;/object&gt;&lt;object type=&quot;3&quot; unique_id=&quot;18492&quot;&gt;&lt;property id=&quot;20148&quot; value=&quot;5&quot;/&gt;&lt;property id=&quot;20300&quot; value=&quot;Slide 4 - &amp;quot;What is Mobile NFC?&amp;quot;&quot;/&gt;&lt;property id=&quot;20307&quot; value=&quot;479&quot;/&gt;&lt;/object&gt;&lt;object type=&quot;3&quot; unique_id=&quot;18493&quot;&gt;&lt;property id=&quot;20148&quot; value=&quot;5&quot;/&gt;&lt;property id=&quot;20300&quot; value=&quot;Slide 5 - &amp;quot;Why Mobile NFC?&amp;quot;&quot;/&gt;&lt;property id=&quot;20307&quot; value=&quot;480&quot;/&gt;&lt;/object&gt;&lt;object type=&quot;3&quot; unique_id=&quot;18494&quot;&gt;&lt;property id=&quot;20148&quot; value=&quot;5&quot;/&gt;&lt;property id=&quot;20300&quot; value=&quot;Slide 6 - &amp;quot;What are the types of Secure Elements?&amp;quot;&quot;/&gt;&lt;property id=&quot;20307&quot; value=&quot;481&quot;/&gt;&lt;/object&gt;&lt;object type=&quot;3&quot; unique_id=&quot;18495&quot;&gt;&lt;property id=&quot;20148&quot; value=&quot;5&quot;/&gt;&lt;property id=&quot;20300&quot; value=&quot;Slide 7 - &amp;quot;Agenda&amp;quot;&quot;/&gt;&lt;property id=&quot;20307&quot; value=&quot;440&quot;/&gt;&lt;/object&gt;&lt;object type=&quot;3&quot; unique_id=&quot;18496&quot;&gt;&lt;property id=&quot;20148&quot; value=&quot;5&quot;/&gt;&lt;property id=&quot;20300&quot; value=&quot;Slide 8 - &amp;quot;What use cases with or without SE?&amp;quot;&quot;/&gt;&lt;property id=&quot;20307&quot; value=&quot;468&quot;/&gt;&lt;/object&gt;&lt;object type=&quot;3&quot; unique_id=&quot;18497&quot;&gt;&lt;property id=&quot;20148&quot; value=&quot;5&quot;/&gt;&lt;property id=&quot;20300&quot; value=&quot;Slide 9 - &amp;quot;Overview of the different NFC modes&amp;quot;&quot;/&gt;&lt;property id=&quot;20307&quot; value=&quot;469&quot;/&gt;&lt;/object&gt;&lt;object type=&quot;3&quot; unique_id=&quot;18498&quot;&gt;&lt;property id=&quot;20148&quot; value=&quot;5&quot;/&gt;&lt;property id=&quot;20300&quot; value=&quot;Slide 10 - &amp;quot;Agenda&amp;quot;&quot;/&gt;&lt;property id=&quot;20307&quot; value=&quot;444&quot;/&gt;&lt;/object&gt;&lt;object type=&quot;3&quot; unique_id=&quot;18499&quot;&gt;&lt;property id=&quot;20148&quot; value=&quot;5&quot;/&gt;&lt;property id=&quot;20300&quot; value=&quot;Slide 11 - &amp;quot;NFC SIM: the likely standard&amp;quot;&quot;/&gt;&lt;property id=&quot;20307&quot; value=&quot;471&quot;/&gt;&lt;/object&gt;&lt;object type=&quot;3&quot; unique_id=&quot;18500&quot;&gt;&lt;property id=&quot;20148&quot; value=&quot;5&quot;/&gt;&lt;property id=&quot;20300&quot; value=&quot;Slide 12 - &amp;quot;Main challenges for SIM&amp;quot;&quot;/&gt;&lt;property id=&quot;20307&quot; value=&quot;494&quot;/&gt;&lt;/object&gt;&lt;object type=&quot;3&quot; unique_id=&quot;18501&quot;&gt;&lt;property id=&quot;20148&quot; value=&quot;5&quot;/&gt;&lt;property id=&quot;20300&quot; value=&quot;Slide 13 - &amp;quot;Embedded Secure Element &amp;quot;&quot;/&gt;&lt;property id=&quot;20307&quot; value=&quot;449&quot;/&gt;&lt;/object&gt;&lt;object type=&quot;3&quot; unique_id=&quot;18502&quot;&gt;&lt;property id=&quot;20148&quot; value=&quot;5&quot;/&gt;&lt;property id=&quot;20300&quot; value=&quot;Slide 14 - &amp;quot;Main challenges for eSE&amp;quot;&quot;/&gt;&lt;property id=&quot;20307&quot; value=&quot;492&quot;/&gt;&lt;/object&gt;&lt;object type=&quot;3&quot; unique_id=&quot;18503&quot;&gt;&lt;property id=&quot;20148&quot; value=&quot;5&quot;/&gt;&lt;property id=&quot;20300&quot; value=&quot;Slide 15 - &amp;quot;MICRO-SD: Stepping-stone or standard?&amp;quot;&quot;/&gt;&lt;property id=&quot;20307&quot; value=&quot;448&quot;/&gt;&lt;/object&gt;&lt;object type=&quot;3&quot; unique_id=&quot;18504&quot;&gt;&lt;property id=&quot;20148&quot; value=&quot;5&quot;/&gt;&lt;property id=&quot;20300&quot; value=&quot;Slide 16 - &amp;quot;Main challenges for microSD&amp;quot;&quot;/&gt;&lt;property id=&quot;20307&quot; value=&quot;493&quot;/&gt;&lt;/object&gt;&lt;object type=&quot;3&quot; unique_id=&quot;18505&quot;&gt;&lt;property id=&quot;20148&quot; value=&quot;5&quot;/&gt;&lt;property id=&quot;20300&quot; value=&quot;Slide 17 - &amp;quot;Without a Secure Element is risky business&amp;quot;&quot;/&gt;&lt;property id=&quot;20307&quot; value=&quot;462&quot;/&gt;&lt;/object&gt;&lt;object type=&quot;3&quot; unique_id=&quot;18506&quot;&gt;&lt;property id=&quot;20148&quot; value=&quot;5&quot;/&gt;&lt;property id=&quot;20300&quot; value=&quot;Slide 18 - &amp;quot;The PROS AND CONS: table summary&amp;quot;&quot;/&gt;&lt;property id=&quot;20307&quot; value=&quot;470&quot;/&gt;&lt;/object&gt;&lt;object type=&quot;3&quot; unique_id=&quot;18507&quot;&gt;&lt;property id=&quot;20148&quot; value=&quot;5&quot;/&gt;&lt;property id=&quot;20300&quot; value=&quot;Slide 19 - &amp;quot;Which support for what NFC handset framework?&amp;quot;&quot;/&gt;&lt;property id=&quot;20307&quot; value=&quot;473&quot;/&gt;&lt;/object&gt;&lt;object type=&quot;3&quot; unique_id=&quot;18508&quot;&gt;&lt;property id=&quot;20148&quot; value=&quot;5&quot;/&gt;&lt;property id=&quot;20300&quot; value=&quot;Slide 20 - &amp;quot;Alternatives exist for Non-NFC Handsets support&amp;quot;&quot;/&gt;&lt;property id=&quot;20307&quot; value=&quot;452&quot;/&gt;&lt;/object&gt;&lt;object type=&quot;3&quot; unique_id=&quot;18509&quot;&gt;&lt;property id=&quot;20148&quot; value=&quot;5&quot;/&gt;&lt;property id=&quot;20300&quot; value=&quot;Slide 21 - &amp;quot;Agenda&amp;quot;&quot;/&gt;&lt;property id=&quot;20307&quot; value=&quot;451&quot;/&gt;&lt;/object&gt;&lt;object type=&quot;3&quot; unique_id=&quot;18510&quot;&gt;&lt;property id=&quot;20148&quot; value=&quot;5&quot;/&gt;&lt;property id=&quot;20300&quot; value=&quot;Slide 22 - &amp;quot;Mobile NFC is gaining ground&amp;quot;&quot;/&gt;&lt;property id=&quot;20307&quot; value=&quot;485&quot;/&gt;&lt;/object&gt;&lt;object type=&quot;3&quot; unique_id=&quot;18511&quot;&gt;&lt;property id=&quot;20148&quot; value=&quot;5&quot;/&gt;&lt;property id=&quot;20300&quot; value=&quot;Slide 23 - &amp;quot;NFC  projects are everywhere&amp;quot;&quot;/&gt;&lt;property id=&quot;20307&quot; value=&quot;474&quot;/&gt;&lt;/object&gt;&lt;object type=&quot;3&quot; unique_id=&quot;18512&quot;&gt;&lt;property id=&quot;20148&quot; value=&quot;5&quot;/&gt;&lt;property id=&quot;20300&quot; value=&quot;Slide 24 - &amp;quot;Secure elements are massively used in NFC projects &amp;quot;&quot;/&gt;&lt;property id=&quot;20307&quot; value=&quot;477&quot;/&gt;&lt;/object&gt;&lt;object type=&quot;3&quot; unique_id=&quot;18513&quot;&gt;&lt;property id=&quot;20148&quot; value=&quot;5&quot;/&gt;&lt;property id=&quot;20300&quot; value=&quot;Slide 25&quot;/&gt;&lt;property id=&quot;20307&quot; value=&quot;487&quot;/&gt;&lt;/object&gt;&lt;object type=&quot;3&quot; unique_id=&quot;18514&quot;&gt;&lt;property id=&quot;20148&quot; value=&quot;5&quot;/&gt;&lt;property id=&quot;20300&quot; value=&quot;Slide 26 - &amp;quot;Agenda&amp;quot;&quot;/&gt;&lt;property id=&quot;20307&quot; value=&quot;458&quot;/&gt;&lt;/object&gt;&lt;object type=&quot;3&quot; unique_id=&quot;18515&quot;&gt;&lt;property id=&quot;20148&quot; value=&quot;5&quot;/&gt;&lt;property id=&quot;20300&quot; value=&quot;Slide 27 - &amp;quot;Gemalto proposes 3 types of Secure Element for NFC &amp;quot;&quot;/&gt;&lt;property id=&quot;20307&quot; value=&quot;488&quot;/&gt;&lt;/object&gt;&lt;object type=&quot;3&quot; unique_id=&quot;18516&quot;&gt;&lt;property id=&quot;20148&quot; value=&quot;5&quot;/&gt;&lt;property id=&quot;20300&quot; value=&quot;Slide 28 - &amp;quot;Gemalto’s NFC Secure Elements offer empowers businesses… &amp;quot;&quot;/&gt;&lt;property id=&quot;20307&quot; value=&quot;484&quot;/&gt;&lt;/object&gt;&lt;object type=&quot;3&quot; unique_id=&quot;18517&quot;&gt;&lt;property id=&quot;20148&quot; value=&quot;5&quot;/&gt;&lt;property id=&quot;20300&quot; value=&quot;Slide 29 - &amp;quot;…and their end users&amp;quot;&quot;/&gt;&lt;property id=&quot;20307&quot; value=&quot;489&quot;/&gt;&lt;/object&gt;&lt;object type=&quot;3&quot; unique_id=&quot;18518&quot;&gt;&lt;property id=&quot;20148&quot; value=&quot;5&quot;/&gt;&lt;property id=&quot;20300&quot; value=&quot;Slide 30 - &amp;quot;Gemalto NFC SIM offer, UpTeq NFC, brings new services to the MNO&amp;quot;&quot;/&gt;&lt;property id=&quot;20307&quot; value=&quot;486&quot;/&gt;&lt;/object&gt;&lt;object type=&quot;3&quot; unique_id=&quot;18519&quot;&gt;&lt;property id=&quot;20148&quot; value=&quot;5&quot;/&gt;&lt;property id=&quot;20300&quot; value=&quot;Slide 31&quot;/&gt;&lt;property id=&quot;20307&quot; value=&quot;490&quot;/&gt;&lt;/object&gt;&lt;object type=&quot;3&quot; unique_id=&quot;18520&quot;&gt;&lt;property id=&quot;20148&quot; value=&quot;5&quot;/&gt;&lt;property id=&quot;20300&quot; value=&quot;Slide 32&quot;/&gt;&lt;property id=&quot;20307&quot; value=&quot;491&quot;/&gt;&lt;/object&gt;&lt;/object&gt;&lt;/object&gt;&lt;/database&gt;"/>
  <p:tag name="SECTOMILLISECCONVERT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WFTGt.VuUykk7d8Z984e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ek63d78rESnkF6ceZ.HB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3BFtWs7EG05oXsRUykB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jVbHhVOr0OuTxtAa3jnr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bWQU1nli0623cAmHqeME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c0HV3qkBU.aHGyo1Uu63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sOmmdlIZkuOcuxRrrBgQ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c0HV3qkBU.aHGyo1Uu63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H2z.PBi4UOJ_TcNef9bq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r5HEmrkyESjIhbastaf_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dgUIhGNSEubHNgb3DuDz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m6OVbf.8kW7PcIDoqt9S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r5HEmrkyESjIhbastaf_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qjIVHzO00qISKhb..ra3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35JXSo5f02ua4wFyh1JE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eyzIeeL6EGk6rmH5k5XtA"/>
</p:tagLst>
</file>

<file path=ppt/theme/theme1.xml><?xml version="1.0" encoding="utf-8"?>
<a:theme xmlns:a="http://schemas.openxmlformats.org/drawingml/2006/main" name="Template powerpoint gemalto">
  <a:themeElements>
    <a:clrScheme name="Template powerpoint gemalto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Template powerpoint gemalt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 powerpoint gemalto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5A535D0FEECF4AAC50B0B0490C1C9D" ma:contentTypeVersion="5" ma:contentTypeDescription="Create a new document." ma:contentTypeScope="" ma:versionID="a2de1a1f1d7545ca0ec3106e4dd07c89">
  <xsd:schema xmlns:xsd="http://www.w3.org/2001/XMLSchema" xmlns:p="http://schemas.microsoft.com/office/2006/metadata/properties" xmlns:ns2="8bb771da-8204-4387-989c-e7665fe31f6f" targetNamespace="http://schemas.microsoft.com/office/2006/metadata/properties" ma:root="true" ma:fieldsID="9c22ff1da4378bdfa16b9362dc49cf37" ns2:_="">
    <xsd:import namespace="8bb771da-8204-4387-989c-e7665fe31f6f"/>
    <xsd:element name="properties">
      <xsd:complexType>
        <xsd:sequence>
          <xsd:element name="documentManagement">
            <xsd:complexType>
              <xsd:all>
                <xsd:element ref="ns2:Informations" minOccurs="0"/>
                <xsd:element ref="ns2:Team_x0020_document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8bb771da-8204-4387-989c-e7665fe31f6f" elementFormDefault="qualified">
    <xsd:import namespace="http://schemas.microsoft.com/office/2006/documentManagement/types"/>
    <xsd:element name="Informations" ma:index="2" nillable="true" ma:displayName="Informations" ma:default="Marketing" ma:format="Dropdown" ma:internalName="Informations">
      <xsd:simpleType>
        <xsd:restriction base="dms:Choice">
          <xsd:enumeration value="Technical"/>
          <xsd:enumeration value="Marketing"/>
          <xsd:enumeration value="Sales"/>
          <xsd:enumeration value="Business"/>
        </xsd:restriction>
      </xsd:simpleType>
    </xsd:element>
    <xsd:element name="Team_x0020_document" ma:index="3" ma:displayName="Team document" ma:default="Products definition" ma:description="Collaborative document" ma:format="Dropdown" ma:internalName="Team_x0020_document">
      <xsd:simpleType>
        <xsd:restriction base="dms:Choice">
          <xsd:enumeration value="Forecasts"/>
          <xsd:enumeration value="Opportunities"/>
          <xsd:enumeration value="Pricing"/>
          <xsd:enumeration value="Process"/>
          <xsd:enumeration value="Products definition"/>
          <xsd:enumeration value="Roadmaps"/>
          <xsd:enumeration value="Certification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Content Type" ma:readOnly="tru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Team_x0020_document xmlns="8bb771da-8204-4387-989c-e7665fe31f6f">Products definition</Team_x0020_document>
    <Informations xmlns="8bb771da-8204-4387-989c-e7665fe31f6f">Marketing</Informations>
  </documentManagement>
</p:properties>
</file>

<file path=customXml/itemProps1.xml><?xml version="1.0" encoding="utf-8"?>
<ds:datastoreItem xmlns:ds="http://schemas.openxmlformats.org/officeDocument/2006/customXml" ds:itemID="{F8CBADD6-8641-4CE8-9E02-85A7980BAF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2BE050-FDBD-45D2-9EDE-18300F2428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bb771da-8204-4387-989c-e7665fe31f6f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50B84A96-E87F-4304-8CBD-D63AD578874C}">
  <ds:schemaRefs>
    <ds:schemaRef ds:uri="http://purl.org/dc/dcmitype/"/>
    <ds:schemaRef ds:uri="http://purl.org/dc/terms/"/>
    <ds:schemaRef ds:uri="http://www.w3.org/XML/1998/namespace"/>
    <ds:schemaRef ds:uri="8bb771da-8204-4387-989c-e7665fe31f6f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30835</TotalTime>
  <Words>1038</Words>
  <Application>Microsoft Office PowerPoint</Application>
  <PresentationFormat>On-screen Show (4:3)</PresentationFormat>
  <Paragraphs>266</Paragraphs>
  <Slides>14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ＭＳ Ｐゴシック</vt:lpstr>
      <vt:lpstr>ＭＳ Ｐゴシック</vt:lpstr>
      <vt:lpstr>Arial</vt:lpstr>
      <vt:lpstr>Arial Black</vt:lpstr>
      <vt:lpstr>Arial Narrow</vt:lpstr>
      <vt:lpstr>Calibri</vt:lpstr>
      <vt:lpstr>Garamond</vt:lpstr>
      <vt:lpstr>Symbol</vt:lpstr>
      <vt:lpstr>Times New Roman</vt:lpstr>
      <vt:lpstr>Wingdings 2</vt:lpstr>
      <vt:lpstr>Template powerpoint gemalto</vt:lpstr>
      <vt:lpstr>think-cell Slide</vt:lpstr>
      <vt:lpstr>EMV Migration Status and a look at the Future </vt:lpstr>
      <vt:lpstr>Every few decades, an industry gets hit with tsunami of change</vt:lpstr>
      <vt:lpstr>EMV Impacts all Infrastructure</vt:lpstr>
      <vt:lpstr>EMV Education </vt:lpstr>
      <vt:lpstr>Mag-Stripe vs EMV transactional data</vt:lpstr>
      <vt:lpstr>EMV contact transaction – Online</vt:lpstr>
      <vt:lpstr>MasterCard is Committed to Partnering to Ensure a Successful Migration to EMV</vt:lpstr>
      <vt:lpstr>Profile Selection Tool Simple Business Questions</vt:lpstr>
      <vt:lpstr>U.S. EMV CARDHOLDER MIGRATION (2012)</vt:lpstr>
      <vt:lpstr>U.S. EMV CARDHOLDER MIGRATION (2015)</vt:lpstr>
      <vt:lpstr>EMV Lessons learned</vt:lpstr>
      <vt:lpstr>The Payment Landscape Continues to Evolve...</vt:lpstr>
      <vt:lpstr>Where do we go from here 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NFC from A to Z</dc:title>
  <dc:creator>Votre nom d'utilisateur</dc:creator>
  <cp:lastModifiedBy>Jania Jack</cp:lastModifiedBy>
  <cp:revision>359</cp:revision>
  <dcterms:created xsi:type="dcterms:W3CDTF">2012-05-03T12:01:46Z</dcterms:created>
  <dcterms:modified xsi:type="dcterms:W3CDTF">2015-10-05T13:43:02Z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0x010100255A535D0FEECF4AAC50B0B0490C1C9D</vt:lpwstr>
  </property>
</Properties>
</file>