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2" frameSlides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CE2E6"/>
    <a:srgbClr val="FFCF15"/>
    <a:srgbClr val="494C5F"/>
    <a:srgbClr val="A6A6A6"/>
    <a:srgbClr val="DBCCB9"/>
    <a:srgbClr val="D0D8E8"/>
    <a:srgbClr val="63677D"/>
    <a:srgbClr val="6F7F8D"/>
    <a:srgbClr val="0B7F8D"/>
    <a:srgbClr val="B9CDE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D27102A9-8310-4765-A935-A1911B00CA55}" styleName="Light Style 1 - Accent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ED083AE6-46FA-4A59-8FB0-9F97EB10719F}" styleName="Light Style 3 - Accent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E269D01E-BC32-4049-B463-5C60D7B0CCD2}" styleName="Themed Style 2 - Accent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125E5076-3810-47DD-B79F-674D7AD40C01}" styleName="Dark Style 1 - Ac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318" autoAdjust="0"/>
    <p:restoredTop sz="99839" autoAdjust="0"/>
  </p:normalViewPr>
  <p:slideViewPr>
    <p:cSldViewPr snapToGrid="0" snapToObjects="1">
      <p:cViewPr>
        <p:scale>
          <a:sx n="121" d="100"/>
          <a:sy n="121" d="100"/>
        </p:scale>
        <p:origin x="-528" y="56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37" d="100"/>
        <a:sy n="137" d="100"/>
      </p:scale>
      <p:origin x="0" y="0"/>
    </p:cViewPr>
  </p:sorterViewPr>
  <p:gridSpacing cx="76200" cy="76200"/>
</p:viewPr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42"/>
    </mc:Choice>
    <mc:Fallback>
      <c:style val="4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sz="1800" dirty="0"/>
              <a:t>Mobile Biometric Revenue by Segment</a:t>
            </a:r>
          </a:p>
          <a:p>
            <a:pPr>
              <a:defRPr/>
            </a:pPr>
            <a:r>
              <a:rPr lang="en-US" sz="1600" dirty="0"/>
              <a:t>Annual Revenue </a:t>
            </a:r>
            <a:r>
              <a:rPr lang="en-US" sz="1400" dirty="0"/>
              <a:t>($ Millions)</a:t>
            </a:r>
          </a:p>
          <a:p>
            <a:pPr>
              <a:defRPr/>
            </a:pPr>
            <a:r>
              <a:rPr lang="en-US" sz="1200" i="1" dirty="0"/>
              <a:t>Devices, Transactions, Apps</a:t>
            </a:r>
          </a:p>
        </c:rich>
      </c:tx>
      <c:layout>
        <c:manualLayout>
          <c:xMode val="edge"/>
          <c:yMode val="edge"/>
          <c:x val="0.259355852112403"/>
          <c:y val="0.0906592555532226"/>
        </c:manualLayout>
      </c:layout>
      <c:overlay val="1"/>
    </c:title>
    <c:autoTitleDeleted val="0"/>
    <c:view3D>
      <c:rotX val="15"/>
      <c:rotY val="2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0656583767229394"/>
          <c:y val="0.021801445264928"/>
          <c:w val="0.931346435591204"/>
          <c:h val="0.894882371123151"/>
        </c:manualLayout>
      </c:layout>
      <c:bar3DChart>
        <c:barDir val="col"/>
        <c:grouping val="stacked"/>
        <c:varyColors val="0"/>
        <c:ser>
          <c:idx val="0"/>
          <c:order val="0"/>
          <c:tx>
            <c:strRef>
              <c:f>Forecasts!$A$126</c:f>
              <c:strCache>
                <c:ptCount val="1"/>
                <c:pt idx="0">
                  <c:v>Devices</c:v>
                </c:pt>
              </c:strCache>
            </c:strRef>
          </c:tx>
          <c:spPr>
            <a:solidFill>
              <a:schemeClr val="accent1">
                <a:lumMod val="75000"/>
              </a:schemeClr>
            </a:solidFill>
          </c:spPr>
          <c:invertIfNegative val="0"/>
          <c:dLbls>
            <c:numFmt formatCode="&quot;$&quot;#,##0" sourceLinked="0"/>
            <c:txPr>
              <a:bodyPr/>
              <a:lstStyle/>
              <a:p>
                <a:pPr>
                  <a:defRPr sz="1600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Forecasts!$C$17:$I$17</c:f>
              <c:numCache>
                <c:formatCode>General</c:formatCode>
                <c:ptCount val="7"/>
                <c:pt idx="0">
                  <c:v>2014.0</c:v>
                </c:pt>
                <c:pt idx="1">
                  <c:v>2015.0</c:v>
                </c:pt>
                <c:pt idx="2">
                  <c:v>2016.0</c:v>
                </c:pt>
                <c:pt idx="3">
                  <c:v>2017.0</c:v>
                </c:pt>
                <c:pt idx="4">
                  <c:v>2018.0</c:v>
                </c:pt>
                <c:pt idx="5">
                  <c:v>2019.0</c:v>
                </c:pt>
                <c:pt idx="6">
                  <c:v>2020.0</c:v>
                </c:pt>
              </c:numCache>
            </c:numRef>
          </c:cat>
          <c:val>
            <c:numRef>
              <c:f>Forecasts!$C$126:$I$126</c:f>
              <c:numCache>
                <c:formatCode>"$"#,##0.00</c:formatCode>
                <c:ptCount val="7"/>
                <c:pt idx="0">
                  <c:v>1527.24322034375</c:v>
                </c:pt>
                <c:pt idx="1">
                  <c:v>3076.590824421326</c:v>
                </c:pt>
                <c:pt idx="2">
                  <c:v>4431.86126537502</c:v>
                </c:pt>
                <c:pt idx="3">
                  <c:v>6473.284527516555</c:v>
                </c:pt>
                <c:pt idx="4">
                  <c:v>7629.11185371997</c:v>
                </c:pt>
                <c:pt idx="5">
                  <c:v>7573.1557124557</c:v>
                </c:pt>
                <c:pt idx="6">
                  <c:v>6183.083445828353</c:v>
                </c:pt>
              </c:numCache>
            </c:numRef>
          </c:val>
        </c:ser>
        <c:ser>
          <c:idx val="1"/>
          <c:order val="1"/>
          <c:tx>
            <c:strRef>
              <c:f>Forecasts!$A$127</c:f>
              <c:strCache>
                <c:ptCount val="1"/>
                <c:pt idx="0">
                  <c:v>Transactions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</c:spPr>
          <c:invertIfNegative val="0"/>
          <c:dLbls>
            <c:dLbl>
              <c:idx val="0"/>
              <c:delete val="1"/>
            </c:dLbl>
            <c:dLbl>
              <c:idx val="1"/>
              <c:delete val="1"/>
            </c:dLbl>
            <c:numFmt formatCode="&quot;$&quot;#,##0" sourceLinked="0"/>
            <c:txPr>
              <a:bodyPr/>
              <a:lstStyle/>
              <a:p>
                <a:pPr>
                  <a:defRPr sz="1600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Forecasts!$C$17:$I$17</c:f>
              <c:numCache>
                <c:formatCode>General</c:formatCode>
                <c:ptCount val="7"/>
                <c:pt idx="0">
                  <c:v>2014.0</c:v>
                </c:pt>
                <c:pt idx="1">
                  <c:v>2015.0</c:v>
                </c:pt>
                <c:pt idx="2">
                  <c:v>2016.0</c:v>
                </c:pt>
                <c:pt idx="3">
                  <c:v>2017.0</c:v>
                </c:pt>
                <c:pt idx="4">
                  <c:v>2018.0</c:v>
                </c:pt>
                <c:pt idx="5">
                  <c:v>2019.0</c:v>
                </c:pt>
                <c:pt idx="6">
                  <c:v>2020.0</c:v>
                </c:pt>
              </c:numCache>
            </c:numRef>
          </c:cat>
          <c:val>
            <c:numRef>
              <c:f>Forecasts!$C$127:$I$127</c:f>
              <c:numCache>
                <c:formatCode>"$"#,##0.00</c:formatCode>
                <c:ptCount val="7"/>
                <c:pt idx="0">
                  <c:v>0.0</c:v>
                </c:pt>
                <c:pt idx="1">
                  <c:v>0.0</c:v>
                </c:pt>
                <c:pt idx="2">
                  <c:v>45.20717278227923</c:v>
                </c:pt>
                <c:pt idx="3">
                  <c:v>334.6521842109621</c:v>
                </c:pt>
                <c:pt idx="4">
                  <c:v>1592.03319738573</c:v>
                </c:pt>
                <c:pt idx="5">
                  <c:v>3575.810203010823</c:v>
                </c:pt>
                <c:pt idx="6">
                  <c:v>6737.958364243515</c:v>
                </c:pt>
              </c:numCache>
            </c:numRef>
          </c:val>
        </c:ser>
        <c:ser>
          <c:idx val="2"/>
          <c:order val="2"/>
          <c:tx>
            <c:strRef>
              <c:f>Forecasts!$A$128</c:f>
              <c:strCache>
                <c:ptCount val="1"/>
                <c:pt idx="0">
                  <c:v>Apps</c:v>
                </c:pt>
              </c:strCache>
            </c:strRef>
          </c:tx>
          <c:spPr>
            <a:solidFill>
              <a:schemeClr val="accent3">
                <a:lumMod val="75000"/>
              </a:schemeClr>
            </a:solidFill>
          </c:spPr>
          <c:invertIfNegative val="0"/>
          <c:dLbls>
            <c:dLbl>
              <c:idx val="0"/>
              <c:delete val="1"/>
            </c:dLbl>
            <c:dLbl>
              <c:idx val="1"/>
              <c:layout>
                <c:manualLayout>
                  <c:x val="-0.00147982066437889"/>
                  <c:y val="-0.0109027511574999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0.0"/>
                  <c:y val="-0.010891088259835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&quot;$&quot;#,##0" sourceLinked="0"/>
            <c:txPr>
              <a:bodyPr/>
              <a:lstStyle/>
              <a:p>
                <a:pPr>
                  <a:defRPr sz="1600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Forecasts!$C$17:$I$17</c:f>
              <c:numCache>
                <c:formatCode>General</c:formatCode>
                <c:ptCount val="7"/>
                <c:pt idx="0">
                  <c:v>2014.0</c:v>
                </c:pt>
                <c:pt idx="1">
                  <c:v>2015.0</c:v>
                </c:pt>
                <c:pt idx="2">
                  <c:v>2016.0</c:v>
                </c:pt>
                <c:pt idx="3">
                  <c:v>2017.0</c:v>
                </c:pt>
                <c:pt idx="4">
                  <c:v>2018.0</c:v>
                </c:pt>
                <c:pt idx="5">
                  <c:v>2019.0</c:v>
                </c:pt>
                <c:pt idx="6">
                  <c:v>2020.0</c:v>
                </c:pt>
              </c:numCache>
            </c:numRef>
          </c:cat>
          <c:val>
            <c:numRef>
              <c:f>Forecasts!$C$128:$I$128</c:f>
              <c:numCache>
                <c:formatCode>"$"#,##0.00</c:formatCode>
                <c:ptCount val="7"/>
                <c:pt idx="0">
                  <c:v>94.23728866125</c:v>
                </c:pt>
                <c:pt idx="1">
                  <c:v>1008.04121730005</c:v>
                </c:pt>
                <c:pt idx="2">
                  <c:v>3674.798991351759</c:v>
                </c:pt>
                <c:pt idx="3">
                  <c:v>7994.192738311971</c:v>
                </c:pt>
                <c:pt idx="4">
                  <c:v>14281.88685597975</c:v>
                </c:pt>
                <c:pt idx="5">
                  <c:v>19158.53539854413</c:v>
                </c:pt>
                <c:pt idx="6">
                  <c:v>21708.42986773071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95"/>
        <c:shape val="box"/>
        <c:axId val="-2124579144"/>
        <c:axId val="-2124579768"/>
        <c:axId val="0"/>
      </c:bar3DChart>
      <c:catAx>
        <c:axId val="-21245791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-2124579768"/>
        <c:crosses val="autoZero"/>
        <c:auto val="1"/>
        <c:lblAlgn val="ctr"/>
        <c:lblOffset val="100"/>
        <c:noMultiLvlLbl val="0"/>
      </c:catAx>
      <c:valAx>
        <c:axId val="-2124579768"/>
        <c:scaling>
          <c:orientation val="minMax"/>
          <c:max val="35000.0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 sz="1600"/>
                </a:pPr>
                <a:r>
                  <a:rPr lang="en-US" sz="1600"/>
                  <a:t>Millions of Dollars</a:t>
                </a:r>
              </a:p>
            </c:rich>
          </c:tx>
          <c:layout>
            <c:manualLayout>
              <c:xMode val="edge"/>
              <c:yMode val="edge"/>
              <c:x val="0.0281569113606894"/>
              <c:y val="0.355241640765951"/>
            </c:manualLayout>
          </c:layout>
          <c:overlay val="0"/>
        </c:title>
        <c:numFmt formatCode="&quot;$&quot;#,##0" sourceLinked="0"/>
        <c:majorTickMark val="none"/>
        <c:minorTickMark val="none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-2124579144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0.24568476546897"/>
          <c:y val="0.909152038039324"/>
          <c:w val="0.365416721161373"/>
          <c:h val="0.0702765338520465"/>
        </c:manualLayout>
      </c:layout>
      <c:overlay val="0"/>
      <c:txPr>
        <a:bodyPr/>
        <a:lstStyle/>
        <a:p>
          <a:pPr>
            <a:defRPr sz="1600"/>
          </a:pPr>
          <a:endParaRPr lang="en-US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42"/>
    </mc:Choice>
    <mc:Fallback>
      <c:style val="42"/>
    </mc:Fallback>
  </mc:AlternateContent>
  <c:chart>
    <c:title>
      <c:tx>
        <c:rich>
          <a:bodyPr/>
          <a:lstStyle/>
          <a:p>
            <a:pPr>
              <a:defRPr sz="1600"/>
            </a:pPr>
            <a:r>
              <a:rPr lang="en-US" sz="1800" dirty="0"/>
              <a:t>Mobile Biometrics Market Share by Segment</a:t>
            </a:r>
          </a:p>
          <a:p>
            <a:pPr>
              <a:defRPr sz="1600"/>
            </a:pPr>
            <a:r>
              <a:rPr lang="en-US" sz="1600" dirty="0"/>
              <a:t>Total Revenue 2014 - 2020</a:t>
            </a:r>
          </a:p>
        </c:rich>
      </c:tx>
      <c:layout/>
      <c:overlay val="0"/>
    </c:title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0"/>
          <c:y val="0.197785826920884"/>
          <c:w val="1.0"/>
          <c:h val="0.772456416632131"/>
        </c:manualLayout>
      </c:layout>
      <c:pie3DChart>
        <c:varyColors val="1"/>
        <c:ser>
          <c:idx val="1"/>
          <c:order val="1"/>
          <c:dLbls>
            <c:numFmt formatCode="0.0%" sourceLinked="0"/>
            <c:txPr>
              <a:bodyPr/>
              <a:lstStyle/>
              <a:p>
                <a:pPr>
                  <a:defRPr sz="1400" b="1">
                    <a:solidFill>
                      <a:schemeClr val="accent1">
                        <a:lumMod val="50000"/>
                      </a:schemeClr>
                    </a:solidFill>
                  </a:defRPr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</c:dLbls>
          <c:cat>
            <c:strRef>
              <c:f>Forecasts!$A$126:$A$128</c:f>
              <c:strCache>
                <c:ptCount val="3"/>
                <c:pt idx="0">
                  <c:v>Devices</c:v>
                </c:pt>
                <c:pt idx="1">
                  <c:v>Transactions</c:v>
                </c:pt>
                <c:pt idx="2">
                  <c:v>Apps</c:v>
                </c:pt>
              </c:strCache>
            </c:strRef>
          </c:cat>
          <c:val>
            <c:numRef>
              <c:f>Forecasts!$M$126:$M$128</c:f>
              <c:numCache>
                <c:formatCode>0.00%</c:formatCode>
                <c:ptCount val="3"/>
                <c:pt idx="0">
                  <c:v>0.31506656557097</c:v>
                </c:pt>
                <c:pt idx="1">
                  <c:v>0.104915876402117</c:v>
                </c:pt>
                <c:pt idx="2">
                  <c:v>0.580017558026913</c:v>
                </c:pt>
              </c:numCache>
            </c:numRef>
          </c:val>
        </c:ser>
        <c:ser>
          <c:idx val="0"/>
          <c:order val="0"/>
          <c:dLbls>
            <c:showLegendKey val="0"/>
            <c:showVal val="0"/>
            <c:showCatName val="1"/>
            <c:showSerName val="0"/>
            <c:showPercent val="1"/>
            <c:showBubbleSize val="0"/>
            <c:showLeaderLines val="1"/>
          </c:dLbls>
          <c:cat>
            <c:strRef>
              <c:f>Forecasts!$A$126:$A$128</c:f>
              <c:strCache>
                <c:ptCount val="3"/>
                <c:pt idx="0">
                  <c:v>Devices</c:v>
                </c:pt>
                <c:pt idx="1">
                  <c:v>Transactions</c:v>
                </c:pt>
                <c:pt idx="2">
                  <c:v>Apps</c:v>
                </c:pt>
              </c:strCache>
            </c:strRef>
          </c:cat>
          <c:val>
            <c:numRef>
              <c:f>Forecasts!$M$126:$M$128</c:f>
              <c:numCache>
                <c:formatCode>0.00%</c:formatCode>
                <c:ptCount val="3"/>
                <c:pt idx="0">
                  <c:v>0.31506656557097</c:v>
                </c:pt>
                <c:pt idx="1">
                  <c:v>0.104915876402117</c:v>
                </c:pt>
                <c:pt idx="2">
                  <c:v>0.580017558026913</c:v>
                </c:pt>
              </c:numCache>
            </c:numRef>
          </c:val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</c:pie3DChart>
      <c:spPr>
        <a:noFill/>
      </c:spPr>
    </c:plotArea>
    <c:plotVisOnly val="1"/>
    <c:dispBlanksAs val="gap"/>
    <c:showDLblsOverMax val="0"/>
  </c:chart>
  <c:spPr>
    <a:noFill/>
  </c:spPr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42"/>
    </mc:Choice>
    <mc:Fallback>
      <c:style val="4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sz="1800" dirty="0" smtClean="0"/>
              <a:t>Mobile Biometric Devices</a:t>
            </a:r>
          </a:p>
          <a:p>
            <a:pPr>
              <a:defRPr/>
            </a:pPr>
            <a:r>
              <a:rPr lang="en-US" sz="1600" dirty="0" smtClean="0"/>
              <a:t>Annual</a:t>
            </a:r>
            <a:r>
              <a:rPr lang="en-US" sz="1600" baseline="0" dirty="0" smtClean="0"/>
              <a:t> Unit </a:t>
            </a:r>
            <a:r>
              <a:rPr lang="en-US" sz="1400" baseline="0" dirty="0" smtClean="0"/>
              <a:t>(Millions</a:t>
            </a:r>
            <a:r>
              <a:rPr lang="en-US" sz="1400" baseline="0" dirty="0" smtClean="0"/>
              <a:t>)</a:t>
            </a:r>
          </a:p>
          <a:p>
            <a:pPr>
              <a:defRPr/>
            </a:pPr>
            <a:r>
              <a:rPr lang="en-US" sz="1200" i="1" baseline="0" dirty="0" smtClean="0"/>
              <a:t>Smartphone, Tablet, Wearables</a:t>
            </a:r>
            <a:endParaRPr lang="en-US" sz="1200" i="1" dirty="0"/>
          </a:p>
        </c:rich>
      </c:tx>
      <c:layout>
        <c:manualLayout>
          <c:xMode val="edge"/>
          <c:yMode val="edge"/>
          <c:x val="0.292414748014674"/>
          <c:y val="0.0875800460933093"/>
        </c:manualLayout>
      </c:layout>
      <c:overlay val="0"/>
    </c:title>
    <c:autoTitleDeleted val="0"/>
    <c:view3D>
      <c:rotX val="15"/>
      <c:rotY val="2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0862530381425302"/>
          <c:y val="0.0264043633037102"/>
          <c:w val="0.91374690903667"/>
          <c:h val="0.875744716239723"/>
        </c:manualLayout>
      </c:layout>
      <c:bar3DChart>
        <c:barDir val="col"/>
        <c:grouping val="stacked"/>
        <c:varyColors val="0"/>
        <c:ser>
          <c:idx val="0"/>
          <c:order val="0"/>
          <c:tx>
            <c:strRef>
              <c:f>Forecasts!$A$7</c:f>
              <c:strCache>
                <c:ptCount val="1"/>
                <c:pt idx="0">
                  <c:v>Smartphones</c:v>
                </c:pt>
              </c:strCache>
            </c:strRef>
          </c:tx>
          <c:spPr>
            <a:solidFill>
              <a:schemeClr val="accent1">
                <a:lumMod val="75000"/>
              </a:schemeClr>
            </a:solidFill>
          </c:spPr>
          <c:invertIfNegative val="0"/>
          <c:dLbls>
            <c:txPr>
              <a:bodyPr/>
              <a:lstStyle/>
              <a:p>
                <a:pPr>
                  <a:defRPr sz="1600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Forecasts!$C$5:$I$5</c:f>
              <c:numCache>
                <c:formatCode>General</c:formatCode>
                <c:ptCount val="7"/>
                <c:pt idx="0">
                  <c:v>2014.0</c:v>
                </c:pt>
                <c:pt idx="1">
                  <c:v>2015.0</c:v>
                </c:pt>
                <c:pt idx="2">
                  <c:v>2016.0</c:v>
                </c:pt>
                <c:pt idx="3">
                  <c:v>2017.0</c:v>
                </c:pt>
                <c:pt idx="4">
                  <c:v>2018.0</c:v>
                </c:pt>
                <c:pt idx="5">
                  <c:v>2019.0</c:v>
                </c:pt>
                <c:pt idx="6">
                  <c:v>2020.0</c:v>
                </c:pt>
              </c:numCache>
            </c:numRef>
          </c:cat>
          <c:val>
            <c:numRef>
              <c:f>Forecasts!$C$7:$I$7</c:f>
              <c:numCache>
                <c:formatCode>#,##0.00</c:formatCode>
                <c:ptCount val="7"/>
                <c:pt idx="0">
                  <c:v>1258.959375</c:v>
                </c:pt>
                <c:pt idx="1">
                  <c:v>1409.037958333333</c:v>
                </c:pt>
                <c:pt idx="2">
                  <c:v>1586.738246203979</c:v>
                </c:pt>
                <c:pt idx="3">
                  <c:v>1757.376058479167</c:v>
                </c:pt>
                <c:pt idx="4">
                  <c:v>1949.839277797518</c:v>
                </c:pt>
                <c:pt idx="5">
                  <c:v>2088.81144248554</c:v>
                </c:pt>
                <c:pt idx="6">
                  <c:v>2276.12044031305</c:v>
                </c:pt>
              </c:numCache>
            </c:numRef>
          </c:val>
        </c:ser>
        <c:ser>
          <c:idx val="1"/>
          <c:order val="1"/>
          <c:tx>
            <c:strRef>
              <c:f>Forecasts!$A$8</c:f>
              <c:strCache>
                <c:ptCount val="1"/>
                <c:pt idx="0">
                  <c:v>Tablets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</c:spPr>
          <c:invertIfNegative val="0"/>
          <c:dLbls>
            <c:txPr>
              <a:bodyPr/>
              <a:lstStyle/>
              <a:p>
                <a:pPr>
                  <a:defRPr sz="1600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Forecasts!$C$5:$I$5</c:f>
              <c:numCache>
                <c:formatCode>General</c:formatCode>
                <c:ptCount val="7"/>
                <c:pt idx="0">
                  <c:v>2014.0</c:v>
                </c:pt>
                <c:pt idx="1">
                  <c:v>2015.0</c:v>
                </c:pt>
                <c:pt idx="2">
                  <c:v>2016.0</c:v>
                </c:pt>
                <c:pt idx="3">
                  <c:v>2017.0</c:v>
                </c:pt>
                <c:pt idx="4">
                  <c:v>2018.0</c:v>
                </c:pt>
                <c:pt idx="5">
                  <c:v>2019.0</c:v>
                </c:pt>
                <c:pt idx="6">
                  <c:v>2020.0</c:v>
                </c:pt>
              </c:numCache>
            </c:numRef>
          </c:cat>
          <c:val>
            <c:numRef>
              <c:f>Forecasts!$C$8:$I$8</c:f>
              <c:numCache>
                <c:formatCode>#,##0.00</c:formatCode>
                <c:ptCount val="7"/>
                <c:pt idx="0">
                  <c:v>243.7</c:v>
                </c:pt>
                <c:pt idx="1">
                  <c:v>323.0</c:v>
                </c:pt>
                <c:pt idx="2">
                  <c:v>331.8</c:v>
                </c:pt>
                <c:pt idx="3">
                  <c:v>369.3</c:v>
                </c:pt>
                <c:pt idx="4">
                  <c:v>400.6</c:v>
                </c:pt>
                <c:pt idx="5">
                  <c:v>441.71</c:v>
                </c:pt>
                <c:pt idx="6">
                  <c:v>477.72</c:v>
                </c:pt>
              </c:numCache>
            </c:numRef>
          </c:val>
        </c:ser>
        <c:ser>
          <c:idx val="2"/>
          <c:order val="2"/>
          <c:tx>
            <c:strRef>
              <c:f>Forecasts!$A$9</c:f>
              <c:strCache>
                <c:ptCount val="1"/>
                <c:pt idx="0">
                  <c:v>Wearables</c:v>
                </c:pt>
              </c:strCache>
            </c:strRef>
          </c:tx>
          <c:spPr>
            <a:solidFill>
              <a:schemeClr val="accent3">
                <a:lumMod val="75000"/>
              </a:schemeClr>
            </a:solidFill>
          </c:spPr>
          <c:invertIfNegative val="0"/>
          <c:dLbls>
            <c:txPr>
              <a:bodyPr/>
              <a:lstStyle/>
              <a:p>
                <a:pPr>
                  <a:defRPr sz="1600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Forecasts!$C$5:$I$5</c:f>
              <c:numCache>
                <c:formatCode>General</c:formatCode>
                <c:ptCount val="7"/>
                <c:pt idx="0">
                  <c:v>2014.0</c:v>
                </c:pt>
                <c:pt idx="1">
                  <c:v>2015.0</c:v>
                </c:pt>
                <c:pt idx="2">
                  <c:v>2016.0</c:v>
                </c:pt>
                <c:pt idx="3">
                  <c:v>2017.0</c:v>
                </c:pt>
                <c:pt idx="4">
                  <c:v>2018.0</c:v>
                </c:pt>
                <c:pt idx="5">
                  <c:v>2019.0</c:v>
                </c:pt>
                <c:pt idx="6">
                  <c:v>2020.0</c:v>
                </c:pt>
              </c:numCache>
            </c:numRef>
          </c:cat>
          <c:val>
            <c:numRef>
              <c:f>Forecasts!$C$9:$I$9</c:f>
              <c:numCache>
                <c:formatCode>#,##0.00</c:formatCode>
                <c:ptCount val="7"/>
                <c:pt idx="0">
                  <c:v>28.52857142857143</c:v>
                </c:pt>
                <c:pt idx="1">
                  <c:v>51.08571428571429</c:v>
                </c:pt>
                <c:pt idx="2">
                  <c:v>87.95714285714287</c:v>
                </c:pt>
                <c:pt idx="3">
                  <c:v>126.0142857142857</c:v>
                </c:pt>
                <c:pt idx="4">
                  <c:v>169.6571428571428</c:v>
                </c:pt>
                <c:pt idx="5">
                  <c:v>198.998</c:v>
                </c:pt>
                <c:pt idx="6">
                  <c:v>237.4526095238095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shape val="box"/>
        <c:axId val="-2125010968"/>
        <c:axId val="-2124982936"/>
        <c:axId val="0"/>
      </c:bar3DChart>
      <c:catAx>
        <c:axId val="-21250109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1400"/>
            </a:pPr>
            <a:endParaRPr lang="en-US"/>
          </a:p>
        </c:txPr>
        <c:crossAx val="-2124982936"/>
        <c:crosses val="autoZero"/>
        <c:auto val="1"/>
        <c:lblAlgn val="ctr"/>
        <c:lblOffset val="100"/>
        <c:noMultiLvlLbl val="0"/>
      </c:catAx>
      <c:valAx>
        <c:axId val="-2124982936"/>
        <c:scaling>
          <c:orientation val="minMax"/>
          <c:max val="3000.0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 sz="1400"/>
                </a:pPr>
                <a:r>
                  <a:rPr lang="en-US" sz="1400" dirty="0" smtClean="0"/>
                  <a:t>Millions of Units</a:t>
                </a:r>
                <a:endParaRPr lang="en-US" sz="1400" dirty="0"/>
              </a:p>
            </c:rich>
          </c:tx>
          <c:layout>
            <c:manualLayout>
              <c:xMode val="edge"/>
              <c:yMode val="edge"/>
              <c:x val="0.0363229022187017"/>
              <c:y val="0.326998673236571"/>
            </c:manualLayout>
          </c:layout>
          <c:overlay val="0"/>
        </c:title>
        <c:numFmt formatCode="#,##0" sourceLinked="0"/>
        <c:majorTickMark val="none"/>
        <c:minorTickMark val="none"/>
        <c:tickLblPos val="nextTo"/>
        <c:txPr>
          <a:bodyPr/>
          <a:lstStyle/>
          <a:p>
            <a:pPr>
              <a:defRPr sz="1400"/>
            </a:pPr>
            <a:endParaRPr lang="en-US"/>
          </a:p>
        </c:txPr>
        <c:crossAx val="-2125010968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0.24938818345573"/>
          <c:y val="0.930296331863946"/>
          <c:w val="0.43544876169761"/>
          <c:h val="0.0683869134722937"/>
        </c:manualLayout>
      </c:layout>
      <c:overlay val="0"/>
      <c:txPr>
        <a:bodyPr/>
        <a:lstStyle/>
        <a:p>
          <a:pPr>
            <a:defRPr sz="1600"/>
          </a:pPr>
          <a:endParaRPr lang="en-US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42"/>
    </mc:Choice>
    <mc:Fallback>
      <c:style val="42"/>
    </mc:Fallback>
  </mc:AlternateContent>
  <c:chart>
    <c:title>
      <c:tx>
        <c:rich>
          <a:bodyPr/>
          <a:lstStyle/>
          <a:p>
            <a:pPr>
              <a:defRPr sz="1200"/>
            </a:pPr>
            <a:r>
              <a:rPr lang="en-US" sz="1800" dirty="0"/>
              <a:t>Biometric vs. Non-Biometric Mobile Smart Devices </a:t>
            </a:r>
          </a:p>
          <a:p>
            <a:pPr>
              <a:defRPr sz="1200"/>
            </a:pPr>
            <a:r>
              <a:rPr lang="en-US" sz="1600" dirty="0"/>
              <a:t>Annual Units Market Share </a:t>
            </a:r>
            <a:r>
              <a:rPr lang="en-US" sz="1400" dirty="0"/>
              <a:t>(Millions)</a:t>
            </a:r>
          </a:p>
          <a:p>
            <a:pPr>
              <a:defRPr sz="1200"/>
            </a:pPr>
            <a:r>
              <a:rPr lang="en-US" sz="1200" dirty="0"/>
              <a:t>Smartphones, Tablets, Wearables</a:t>
            </a:r>
          </a:p>
        </c:rich>
      </c:tx>
      <c:layout>
        <c:manualLayout>
          <c:xMode val="edge"/>
          <c:yMode val="edge"/>
          <c:x val="0.197101292669999"/>
          <c:y val="0.0202940358105839"/>
        </c:manualLayout>
      </c:layout>
      <c:overlay val="1"/>
    </c:title>
    <c:autoTitleDeleted val="0"/>
    <c:plotArea>
      <c:layout>
        <c:manualLayout>
          <c:layoutTarget val="inner"/>
          <c:xMode val="edge"/>
          <c:yMode val="edge"/>
          <c:x val="0.14335345419641"/>
          <c:y val="0.0192466968701414"/>
          <c:w val="0.815606362930529"/>
          <c:h val="0.791464991445916"/>
        </c:manualLayout>
      </c:layout>
      <c:areaChart>
        <c:grouping val="stacked"/>
        <c:varyColors val="0"/>
        <c:ser>
          <c:idx val="0"/>
          <c:order val="0"/>
          <c:tx>
            <c:v>Biometric Smart Devices</c:v>
          </c:tx>
          <c:cat>
            <c:numRef>
              <c:f>Forecasts!$C$17:$I$17</c:f>
              <c:numCache>
                <c:formatCode>General</c:formatCode>
                <c:ptCount val="7"/>
                <c:pt idx="0">
                  <c:v>2014.0</c:v>
                </c:pt>
                <c:pt idx="1">
                  <c:v>2015.0</c:v>
                </c:pt>
                <c:pt idx="2">
                  <c:v>2016.0</c:v>
                </c:pt>
                <c:pt idx="3">
                  <c:v>2017.0</c:v>
                </c:pt>
                <c:pt idx="4">
                  <c:v>2018.0</c:v>
                </c:pt>
                <c:pt idx="5">
                  <c:v>2019.0</c:v>
                </c:pt>
                <c:pt idx="6">
                  <c:v>2020.0</c:v>
                </c:pt>
              </c:numCache>
            </c:numRef>
          </c:cat>
          <c:val>
            <c:numRef>
              <c:f>Forecasts!$C$18:$I$18</c:f>
              <c:numCache>
                <c:formatCode>#,##0.00</c:formatCode>
                <c:ptCount val="7"/>
                <c:pt idx="0">
                  <c:v>209.53243128125</c:v>
                </c:pt>
                <c:pt idx="1">
                  <c:v>465.04416900863</c:v>
                </c:pt>
                <c:pt idx="2">
                  <c:v>791.3930351957014</c:v>
                </c:pt>
                <c:pt idx="3">
                  <c:v>1408.692864459835</c:v>
                </c:pt>
                <c:pt idx="4">
                  <c:v>2081.618378749593</c:v>
                </c:pt>
                <c:pt idx="5">
                  <c:v>2652.293524048788</c:v>
                </c:pt>
                <c:pt idx="6">
                  <c:v>2991.29304983686</c:v>
                </c:pt>
              </c:numCache>
            </c:numRef>
          </c:val>
        </c:ser>
        <c:ser>
          <c:idx val="1"/>
          <c:order val="1"/>
          <c:tx>
            <c:v>Non-Biometric Smart Devices</c:v>
          </c:tx>
          <c:cat>
            <c:numRef>
              <c:f>Forecasts!$C$17:$I$17</c:f>
              <c:numCache>
                <c:formatCode>General</c:formatCode>
                <c:ptCount val="7"/>
                <c:pt idx="0">
                  <c:v>2014.0</c:v>
                </c:pt>
                <c:pt idx="1">
                  <c:v>2015.0</c:v>
                </c:pt>
                <c:pt idx="2">
                  <c:v>2016.0</c:v>
                </c:pt>
                <c:pt idx="3">
                  <c:v>2017.0</c:v>
                </c:pt>
                <c:pt idx="4">
                  <c:v>2018.0</c:v>
                </c:pt>
                <c:pt idx="5">
                  <c:v>2019.0</c:v>
                </c:pt>
                <c:pt idx="6">
                  <c:v>2020.0</c:v>
                </c:pt>
              </c:numCache>
            </c:numRef>
          </c:cat>
          <c:val>
            <c:numRef>
              <c:f>Forecasts!$C$16:$I$16</c:f>
              <c:numCache>
                <c:formatCode>#,##0.00</c:formatCode>
                <c:ptCount val="7"/>
                <c:pt idx="0">
                  <c:v>1321.655515147322</c:v>
                </c:pt>
                <c:pt idx="1">
                  <c:v>1318.079503610418</c:v>
                </c:pt>
                <c:pt idx="2">
                  <c:v>1215.10235386542</c:v>
                </c:pt>
                <c:pt idx="3">
                  <c:v>843.9974797336171</c:v>
                </c:pt>
                <c:pt idx="4">
                  <c:v>438.478041905068</c:v>
                </c:pt>
                <c:pt idx="5">
                  <c:v>77.22591843675237</c:v>
                </c:pt>
                <c:pt idx="6">
                  <c:v>0.0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-2125336968"/>
        <c:axId val="-2125340056"/>
      </c:areaChart>
      <c:catAx>
        <c:axId val="-212533696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en-US"/>
          </a:p>
        </c:txPr>
        <c:crossAx val="-2125340056"/>
        <c:crosses val="autoZero"/>
        <c:auto val="1"/>
        <c:lblAlgn val="ctr"/>
        <c:lblOffset val="100"/>
        <c:noMultiLvlLbl val="0"/>
      </c:catAx>
      <c:valAx>
        <c:axId val="-2125340056"/>
        <c:scaling>
          <c:orientation val="minMax"/>
          <c:max val="3000.0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 sz="1400"/>
                </a:pPr>
                <a:r>
                  <a:rPr lang="en-US" sz="1400"/>
                  <a:t>Millions of Devices </a:t>
                </a:r>
              </a:p>
            </c:rich>
          </c:tx>
          <c:layout>
            <c:manualLayout>
              <c:xMode val="edge"/>
              <c:yMode val="edge"/>
              <c:x val="0.0182327160913288"/>
              <c:y val="0.272865649151277"/>
            </c:manualLayout>
          </c:layout>
          <c:overlay val="0"/>
        </c:title>
        <c:numFmt formatCode="#,##0" sourceLinked="0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en-US"/>
          </a:p>
        </c:txPr>
        <c:crossAx val="-2125336968"/>
        <c:crosses val="autoZero"/>
        <c:crossBetween val="midCat"/>
        <c:majorUnit val="500.0"/>
      </c:valAx>
    </c:plotArea>
    <c:legend>
      <c:legendPos val="b"/>
      <c:layout>
        <c:manualLayout>
          <c:xMode val="edge"/>
          <c:yMode val="edge"/>
          <c:x val="0.2079376473744"/>
          <c:y val="0.919178194063039"/>
          <c:w val="0.653540074238505"/>
          <c:h val="0.0463479965085855"/>
        </c:manualLayout>
      </c:layout>
      <c:overlay val="0"/>
      <c:txPr>
        <a:bodyPr/>
        <a:lstStyle/>
        <a:p>
          <a:pPr>
            <a:defRPr sz="1400"/>
          </a:pPr>
          <a:endParaRPr lang="en-US"/>
        </a:p>
      </c:txPr>
    </c:legend>
    <c:plotVisOnly val="1"/>
    <c:dispBlanksAs val="gap"/>
    <c:showDLblsOverMax val="0"/>
  </c:chart>
  <c:spPr>
    <a:noFill/>
  </c:spPr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7E1DADB-5234-814C-9B88-F90CE209DDD3}">
      <dsp:nvSpPr>
        <dsp:cNvPr id="0" name=""/>
        <dsp:cNvSpPr/>
      </dsp:nvSpPr>
      <dsp:spPr>
        <a:xfrm>
          <a:off x="3065749" y="2933897"/>
          <a:ext cx="2173151" cy="1791847"/>
        </a:xfrm>
        <a:prstGeom prst="ellipse">
          <a:avLst/>
        </a:prstGeom>
        <a:solidFill>
          <a:schemeClr val="accent1">
            <a:lumMod val="5000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smtClean="0"/>
            <a:t>Mainstreaming of Biometrics</a:t>
          </a:r>
          <a:endParaRPr lang="en-US" sz="1800" b="1" kern="1200" dirty="0"/>
        </a:p>
      </dsp:txBody>
      <dsp:txXfrm>
        <a:off x="3384000" y="3196307"/>
        <a:ext cx="1536649" cy="1267027"/>
      </dsp:txXfrm>
    </dsp:sp>
    <dsp:sp modelId="{A62FC819-E90F-CB42-8F0E-D3DDA11A1B61}">
      <dsp:nvSpPr>
        <dsp:cNvPr id="0" name=""/>
        <dsp:cNvSpPr/>
      </dsp:nvSpPr>
      <dsp:spPr>
        <a:xfrm rot="10666957">
          <a:off x="502421" y="3735589"/>
          <a:ext cx="2424432" cy="377239"/>
        </a:xfrm>
        <a:prstGeom prst="leftArrow">
          <a:avLst>
            <a:gd name="adj1" fmla="val 60000"/>
            <a:gd name="adj2" fmla="val 5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A4D25EE-75CE-A945-A024-10951D58F990}">
      <dsp:nvSpPr>
        <dsp:cNvPr id="0" name=""/>
        <dsp:cNvSpPr/>
      </dsp:nvSpPr>
      <dsp:spPr>
        <a:xfrm>
          <a:off x="-377429" y="3600489"/>
          <a:ext cx="1761516" cy="741242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765" tIns="24765" rIns="24765" bIns="2476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b="1" kern="1200" dirty="0" smtClean="0"/>
            <a:t>Gl1obalization of E &amp; M Commerce</a:t>
          </a:r>
          <a:endParaRPr lang="en-US" sz="1300" b="1" kern="1200" dirty="0"/>
        </a:p>
      </dsp:txBody>
      <dsp:txXfrm>
        <a:off x="-355719" y="3622199"/>
        <a:ext cx="1718096" cy="697822"/>
      </dsp:txXfrm>
    </dsp:sp>
    <dsp:sp modelId="{80FA679C-5328-2C47-98EE-000A18D02DB2}">
      <dsp:nvSpPr>
        <dsp:cNvPr id="0" name=""/>
        <dsp:cNvSpPr/>
      </dsp:nvSpPr>
      <dsp:spPr>
        <a:xfrm rot="11522917">
          <a:off x="656182" y="3144378"/>
          <a:ext cx="2336962" cy="377239"/>
        </a:xfrm>
        <a:prstGeom prst="leftArrow">
          <a:avLst>
            <a:gd name="adj1" fmla="val 60000"/>
            <a:gd name="adj2" fmla="val 50000"/>
          </a:avLst>
        </a:prstGeom>
        <a:solidFill>
          <a:schemeClr val="accent4">
            <a:hueOff val="-1250181"/>
            <a:satOff val="1954"/>
            <a:lumOff val="588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74DCF23-B25C-F54E-9E78-BAD594656DE4}">
      <dsp:nvSpPr>
        <dsp:cNvPr id="0" name=""/>
        <dsp:cNvSpPr/>
      </dsp:nvSpPr>
      <dsp:spPr>
        <a:xfrm>
          <a:off x="-105090" y="2718466"/>
          <a:ext cx="1574028" cy="741242"/>
        </a:xfrm>
        <a:prstGeom prst="roundRect">
          <a:avLst>
            <a:gd name="adj" fmla="val 10000"/>
          </a:avLst>
        </a:prstGeom>
        <a:solidFill>
          <a:schemeClr val="accent4">
            <a:hueOff val="-1250181"/>
            <a:satOff val="1954"/>
            <a:lumOff val="588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765" tIns="24765" rIns="24765" bIns="2476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b="1" kern="1200" dirty="0" smtClean="0"/>
            <a:t>Social Media Influence on Commerce &amp; Community</a:t>
          </a:r>
          <a:endParaRPr lang="en-US" sz="1300" b="1" kern="1200" dirty="0"/>
        </a:p>
      </dsp:txBody>
      <dsp:txXfrm>
        <a:off x="-83380" y="2740176"/>
        <a:ext cx="1530608" cy="697822"/>
      </dsp:txXfrm>
    </dsp:sp>
    <dsp:sp modelId="{79F0273A-94F6-DA41-ABC7-33F2853178BC}">
      <dsp:nvSpPr>
        <dsp:cNvPr id="0" name=""/>
        <dsp:cNvSpPr/>
      </dsp:nvSpPr>
      <dsp:spPr>
        <a:xfrm rot="12363533">
          <a:off x="706115" y="2569194"/>
          <a:ext cx="2507979" cy="377239"/>
        </a:xfrm>
        <a:prstGeom prst="leftArrow">
          <a:avLst>
            <a:gd name="adj1" fmla="val 60000"/>
            <a:gd name="adj2" fmla="val 50000"/>
          </a:avLst>
        </a:prstGeom>
        <a:solidFill>
          <a:schemeClr val="accent4">
            <a:hueOff val="-2500362"/>
            <a:satOff val="3907"/>
            <a:lumOff val="1176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F69C05E-EF6E-4D4C-BA30-F4933993F3DC}">
      <dsp:nvSpPr>
        <dsp:cNvPr id="0" name=""/>
        <dsp:cNvSpPr/>
      </dsp:nvSpPr>
      <dsp:spPr>
        <a:xfrm>
          <a:off x="0" y="1836322"/>
          <a:ext cx="1667184" cy="741242"/>
        </a:xfrm>
        <a:prstGeom prst="roundRect">
          <a:avLst>
            <a:gd name="adj" fmla="val 10000"/>
          </a:avLst>
        </a:prstGeom>
        <a:solidFill>
          <a:schemeClr val="accent4">
            <a:hueOff val="-2500362"/>
            <a:satOff val="3907"/>
            <a:lumOff val="1176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765" tIns="24765" rIns="24765" bIns="2476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b="1" kern="1200" dirty="0" smtClean="0"/>
            <a:t>Emergence of Cloud Based Identity</a:t>
          </a:r>
          <a:endParaRPr lang="en-US" sz="1300" b="1" kern="1200" dirty="0"/>
        </a:p>
      </dsp:txBody>
      <dsp:txXfrm>
        <a:off x="21710" y="1858032"/>
        <a:ext cx="1623764" cy="697822"/>
      </dsp:txXfrm>
    </dsp:sp>
    <dsp:sp modelId="{13BB1BA5-239F-4540-807C-593BFE104630}">
      <dsp:nvSpPr>
        <dsp:cNvPr id="0" name=""/>
        <dsp:cNvSpPr/>
      </dsp:nvSpPr>
      <dsp:spPr>
        <a:xfrm rot="13331413">
          <a:off x="1133395" y="2039679"/>
          <a:ext cx="2504178" cy="377239"/>
        </a:xfrm>
        <a:prstGeom prst="leftArrow">
          <a:avLst>
            <a:gd name="adj1" fmla="val 60000"/>
            <a:gd name="adj2" fmla="val 50000"/>
          </a:avLst>
        </a:prstGeom>
        <a:solidFill>
          <a:schemeClr val="accent4">
            <a:hueOff val="-3750543"/>
            <a:satOff val="5861"/>
            <a:lumOff val="1765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0F6B102-5C57-CD48-A51B-34E5A320DBAE}">
      <dsp:nvSpPr>
        <dsp:cNvPr id="0" name=""/>
        <dsp:cNvSpPr/>
      </dsp:nvSpPr>
      <dsp:spPr>
        <a:xfrm>
          <a:off x="757378" y="1016782"/>
          <a:ext cx="1400818" cy="741242"/>
        </a:xfrm>
        <a:prstGeom prst="roundRect">
          <a:avLst>
            <a:gd name="adj" fmla="val 10000"/>
          </a:avLst>
        </a:prstGeom>
        <a:solidFill>
          <a:schemeClr val="accent4">
            <a:hueOff val="-3750543"/>
            <a:satOff val="5861"/>
            <a:lumOff val="1765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765" tIns="24765" rIns="24765" bIns="2476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b="1" kern="1200" dirty="0" smtClean="0"/>
            <a:t>Smartphones as Defacto Authentication Device </a:t>
          </a:r>
          <a:endParaRPr lang="en-US" sz="1300" b="1" kern="1200" dirty="0"/>
        </a:p>
      </dsp:txBody>
      <dsp:txXfrm>
        <a:off x="779088" y="1038492"/>
        <a:ext cx="1357398" cy="697822"/>
      </dsp:txXfrm>
    </dsp:sp>
    <dsp:sp modelId="{DD3030E1-EDDC-AA4E-B303-29D7F30906F2}">
      <dsp:nvSpPr>
        <dsp:cNvPr id="0" name=""/>
        <dsp:cNvSpPr/>
      </dsp:nvSpPr>
      <dsp:spPr>
        <a:xfrm rot="14748145">
          <a:off x="1951115" y="1527015"/>
          <a:ext cx="2502328" cy="377239"/>
        </a:xfrm>
        <a:prstGeom prst="leftArrow">
          <a:avLst>
            <a:gd name="adj1" fmla="val 60000"/>
            <a:gd name="adj2" fmla="val 50000"/>
          </a:avLst>
        </a:prstGeom>
        <a:solidFill>
          <a:schemeClr val="accent4">
            <a:hueOff val="-5000724"/>
            <a:satOff val="7814"/>
            <a:lumOff val="2353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7E38EF1-F798-1C4D-9D10-9BC90B53699A}">
      <dsp:nvSpPr>
        <dsp:cNvPr id="0" name=""/>
        <dsp:cNvSpPr/>
      </dsp:nvSpPr>
      <dsp:spPr>
        <a:xfrm>
          <a:off x="2031658" y="203780"/>
          <a:ext cx="1315575" cy="741242"/>
        </a:xfrm>
        <a:prstGeom prst="roundRect">
          <a:avLst>
            <a:gd name="adj" fmla="val 10000"/>
          </a:avLst>
        </a:prstGeom>
        <a:solidFill>
          <a:schemeClr val="accent4">
            <a:hueOff val="-5000724"/>
            <a:satOff val="7814"/>
            <a:lumOff val="2353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765" tIns="24765" rIns="24765" bIns="2476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b="1" kern="1200" dirty="0" smtClean="0"/>
            <a:t>Need for Anonymous Identity</a:t>
          </a:r>
          <a:endParaRPr lang="en-US" sz="1300" b="1" kern="1200" dirty="0"/>
        </a:p>
      </dsp:txBody>
      <dsp:txXfrm>
        <a:off x="2053368" y="225490"/>
        <a:ext cx="1272155" cy="697822"/>
      </dsp:txXfrm>
    </dsp:sp>
    <dsp:sp modelId="{64B92A3F-ED74-DB40-8BBE-B322481C4A32}">
      <dsp:nvSpPr>
        <dsp:cNvPr id="0" name=""/>
        <dsp:cNvSpPr/>
      </dsp:nvSpPr>
      <dsp:spPr>
        <a:xfrm rot="16200000">
          <a:off x="2918257" y="1367562"/>
          <a:ext cx="2468134" cy="377239"/>
        </a:xfrm>
        <a:prstGeom prst="leftArrow">
          <a:avLst>
            <a:gd name="adj1" fmla="val 60000"/>
            <a:gd name="adj2" fmla="val 50000"/>
          </a:avLst>
        </a:prstGeom>
        <a:solidFill>
          <a:schemeClr val="accent4">
            <a:hueOff val="-6250905"/>
            <a:satOff val="9768"/>
            <a:lumOff val="2941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69A714E-BFFD-8A49-8CB1-A48C51FBC644}">
      <dsp:nvSpPr>
        <dsp:cNvPr id="0" name=""/>
        <dsp:cNvSpPr/>
      </dsp:nvSpPr>
      <dsp:spPr>
        <a:xfrm>
          <a:off x="3482848" y="-48506"/>
          <a:ext cx="1338952" cy="741242"/>
        </a:xfrm>
        <a:prstGeom prst="roundRect">
          <a:avLst>
            <a:gd name="adj" fmla="val 10000"/>
          </a:avLst>
        </a:prstGeom>
        <a:solidFill>
          <a:schemeClr val="accent4">
            <a:hueOff val="-6250905"/>
            <a:satOff val="9768"/>
            <a:lumOff val="2941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765" tIns="24765" rIns="24765" bIns="2476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b="1" kern="1200" dirty="0" smtClean="0"/>
            <a:t>Rise of Digital Money</a:t>
          </a:r>
          <a:endParaRPr lang="en-US" sz="1300" b="1" kern="1200" dirty="0"/>
        </a:p>
      </dsp:txBody>
      <dsp:txXfrm>
        <a:off x="3504558" y="-26796"/>
        <a:ext cx="1295532" cy="697822"/>
      </dsp:txXfrm>
    </dsp:sp>
    <dsp:sp modelId="{20361446-E6C1-4643-8BD6-829B87276CD9}">
      <dsp:nvSpPr>
        <dsp:cNvPr id="0" name=""/>
        <dsp:cNvSpPr/>
      </dsp:nvSpPr>
      <dsp:spPr>
        <a:xfrm rot="17795657">
          <a:off x="3925344" y="1532668"/>
          <a:ext cx="2565185" cy="377239"/>
        </a:xfrm>
        <a:prstGeom prst="leftArrow">
          <a:avLst>
            <a:gd name="adj1" fmla="val 60000"/>
            <a:gd name="adj2" fmla="val 50000"/>
          </a:avLst>
        </a:prstGeom>
        <a:solidFill>
          <a:schemeClr val="accent4">
            <a:hueOff val="-7501087"/>
            <a:satOff val="11722"/>
            <a:lumOff val="3529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C9FC21A-396A-B740-BAD6-1F59FBA64FCC}">
      <dsp:nvSpPr>
        <dsp:cNvPr id="0" name=""/>
        <dsp:cNvSpPr/>
      </dsp:nvSpPr>
      <dsp:spPr>
        <a:xfrm>
          <a:off x="5074085" y="203773"/>
          <a:ext cx="1416060" cy="741242"/>
        </a:xfrm>
        <a:prstGeom prst="roundRect">
          <a:avLst>
            <a:gd name="adj" fmla="val 10000"/>
          </a:avLst>
        </a:prstGeom>
        <a:solidFill>
          <a:schemeClr val="accent4">
            <a:hueOff val="-7501087"/>
            <a:satOff val="11722"/>
            <a:lumOff val="3529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765" tIns="24765" rIns="24765" bIns="2476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b="1" kern="1200" dirty="0" smtClean="0"/>
            <a:t>Smart Mobile Device Growth</a:t>
          </a:r>
          <a:endParaRPr lang="en-US" sz="1300" b="1" kern="1200" dirty="0"/>
        </a:p>
      </dsp:txBody>
      <dsp:txXfrm>
        <a:off x="5095795" y="225483"/>
        <a:ext cx="1372640" cy="697822"/>
      </dsp:txXfrm>
    </dsp:sp>
    <dsp:sp modelId="{E9357467-AA7A-674E-BE88-CDE3B22C2AF3}">
      <dsp:nvSpPr>
        <dsp:cNvPr id="0" name=""/>
        <dsp:cNvSpPr/>
      </dsp:nvSpPr>
      <dsp:spPr>
        <a:xfrm rot="19119537">
          <a:off x="4692571" y="2063378"/>
          <a:ext cx="2506319" cy="377239"/>
        </a:xfrm>
        <a:prstGeom prst="leftArrow">
          <a:avLst>
            <a:gd name="adj1" fmla="val 60000"/>
            <a:gd name="adj2" fmla="val 50000"/>
          </a:avLst>
        </a:prstGeom>
        <a:solidFill>
          <a:schemeClr val="accent4">
            <a:hueOff val="-8751268"/>
            <a:satOff val="13675"/>
            <a:lumOff val="4117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9EB164F-8E55-E24B-AC5D-4246826AE21D}">
      <dsp:nvSpPr>
        <dsp:cNvPr id="0" name=""/>
        <dsp:cNvSpPr/>
      </dsp:nvSpPr>
      <dsp:spPr>
        <a:xfrm>
          <a:off x="6176537" y="1053615"/>
          <a:ext cx="1420109" cy="741242"/>
        </a:xfrm>
        <a:prstGeom prst="roundRect">
          <a:avLst>
            <a:gd name="adj" fmla="val 10000"/>
          </a:avLst>
        </a:prstGeom>
        <a:solidFill>
          <a:schemeClr val="accent4">
            <a:hueOff val="-8751268"/>
            <a:satOff val="13675"/>
            <a:lumOff val="4117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765" tIns="24765" rIns="24765" bIns="2476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b="1" kern="1200" dirty="0" smtClean="0"/>
            <a:t>Alternate Payment Ecosystems </a:t>
          </a:r>
          <a:endParaRPr lang="en-US" sz="1300" b="1" kern="1200" dirty="0"/>
        </a:p>
      </dsp:txBody>
      <dsp:txXfrm>
        <a:off x="6198247" y="1075325"/>
        <a:ext cx="1376689" cy="697822"/>
      </dsp:txXfrm>
    </dsp:sp>
    <dsp:sp modelId="{27157F69-AAE2-B14F-973F-D774F3753566}">
      <dsp:nvSpPr>
        <dsp:cNvPr id="0" name=""/>
        <dsp:cNvSpPr/>
      </dsp:nvSpPr>
      <dsp:spPr>
        <a:xfrm rot="20075072">
          <a:off x="5104012" y="2606152"/>
          <a:ext cx="2453208" cy="377239"/>
        </a:xfrm>
        <a:prstGeom prst="leftArrow">
          <a:avLst>
            <a:gd name="adj1" fmla="val 60000"/>
            <a:gd name="adj2" fmla="val 50000"/>
          </a:avLst>
        </a:prstGeom>
        <a:solidFill>
          <a:schemeClr val="accent4">
            <a:hueOff val="-10001449"/>
            <a:satOff val="15629"/>
            <a:lumOff val="4706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1CB8D98-1D9A-414C-A874-7ABCCF08A891}">
      <dsp:nvSpPr>
        <dsp:cNvPr id="0" name=""/>
        <dsp:cNvSpPr/>
      </dsp:nvSpPr>
      <dsp:spPr>
        <a:xfrm>
          <a:off x="6647431" y="1897718"/>
          <a:ext cx="1582154" cy="741242"/>
        </a:xfrm>
        <a:prstGeom prst="roundRect">
          <a:avLst>
            <a:gd name="adj" fmla="val 10000"/>
          </a:avLst>
        </a:prstGeom>
        <a:solidFill>
          <a:schemeClr val="accent4">
            <a:hueOff val="-10001449"/>
            <a:satOff val="15629"/>
            <a:lumOff val="4706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765" tIns="24765" rIns="24765" bIns="2476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b="1" kern="1200" dirty="0" smtClean="0"/>
            <a:t>Growth of Identity Theft &amp; Fraud</a:t>
          </a:r>
          <a:endParaRPr lang="en-US" sz="1300" b="1" kern="1200" dirty="0"/>
        </a:p>
      </dsp:txBody>
      <dsp:txXfrm>
        <a:off x="6669141" y="1919428"/>
        <a:ext cx="1538734" cy="697822"/>
      </dsp:txXfrm>
    </dsp:sp>
    <dsp:sp modelId="{2784584A-F23F-A349-8E78-70B6CC496381}">
      <dsp:nvSpPr>
        <dsp:cNvPr id="0" name=""/>
        <dsp:cNvSpPr/>
      </dsp:nvSpPr>
      <dsp:spPr>
        <a:xfrm rot="20923761">
          <a:off x="5318840" y="3176928"/>
          <a:ext cx="2326316" cy="377239"/>
        </a:xfrm>
        <a:prstGeom prst="leftArrow">
          <a:avLst>
            <a:gd name="adj1" fmla="val 60000"/>
            <a:gd name="adj2" fmla="val 50000"/>
          </a:avLst>
        </a:prstGeom>
        <a:solidFill>
          <a:schemeClr val="accent4">
            <a:hueOff val="-11251630"/>
            <a:satOff val="17582"/>
            <a:lumOff val="5294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1CCBDEC-12FC-5B4D-8F4A-00A6DB697CA0}">
      <dsp:nvSpPr>
        <dsp:cNvPr id="0" name=""/>
        <dsp:cNvSpPr/>
      </dsp:nvSpPr>
      <dsp:spPr>
        <a:xfrm>
          <a:off x="6822990" y="2767594"/>
          <a:ext cx="1599471" cy="741242"/>
        </a:xfrm>
        <a:prstGeom prst="roundRect">
          <a:avLst>
            <a:gd name="adj" fmla="val 10000"/>
          </a:avLst>
        </a:prstGeom>
        <a:solidFill>
          <a:schemeClr val="accent4">
            <a:hueOff val="-11251630"/>
            <a:satOff val="17582"/>
            <a:lumOff val="5294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765" tIns="24765" rIns="24765" bIns="2476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b="1" kern="1200" dirty="0" smtClean="0"/>
            <a:t>Frequency of Large Data Breeches</a:t>
          </a:r>
          <a:endParaRPr lang="en-US" sz="1300" b="1" kern="1200" dirty="0"/>
        </a:p>
      </dsp:txBody>
      <dsp:txXfrm>
        <a:off x="6844700" y="2789304"/>
        <a:ext cx="1556051" cy="697822"/>
      </dsp:txXfrm>
    </dsp:sp>
    <dsp:sp modelId="{36FB4FBB-C7CC-1C40-A9F7-88F4C5084B5F}">
      <dsp:nvSpPr>
        <dsp:cNvPr id="0" name=""/>
        <dsp:cNvSpPr/>
      </dsp:nvSpPr>
      <dsp:spPr>
        <a:xfrm rot="133043">
          <a:off x="5377795" y="3735589"/>
          <a:ext cx="2424432" cy="377239"/>
        </a:xfrm>
        <a:prstGeom prst="leftArrow">
          <a:avLst>
            <a:gd name="adj1" fmla="val 60000"/>
            <a:gd name="adj2" fmla="val 50000"/>
          </a:avLst>
        </a:prstGeom>
        <a:solidFill>
          <a:schemeClr val="accent4">
            <a:hueOff val="-12501811"/>
            <a:satOff val="19536"/>
            <a:lumOff val="5882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A8E5AAE-7FC9-1444-B659-E1669FAFE847}">
      <dsp:nvSpPr>
        <dsp:cNvPr id="0" name=""/>
        <dsp:cNvSpPr/>
      </dsp:nvSpPr>
      <dsp:spPr>
        <a:xfrm>
          <a:off x="6995613" y="3600489"/>
          <a:ext cx="1611414" cy="741242"/>
        </a:xfrm>
        <a:prstGeom prst="roundRect">
          <a:avLst>
            <a:gd name="adj" fmla="val 10000"/>
          </a:avLst>
        </a:prstGeom>
        <a:solidFill>
          <a:schemeClr val="accent4">
            <a:hueOff val="-12501811"/>
            <a:satOff val="19536"/>
            <a:lumOff val="5882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765" tIns="24765" rIns="24765" bIns="2476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b="1" kern="1200" dirty="0" smtClean="0"/>
            <a:t>New Models of PII Management </a:t>
          </a:r>
          <a:endParaRPr lang="en-US" sz="1300" b="1" kern="1200" dirty="0"/>
        </a:p>
      </dsp:txBody>
      <dsp:txXfrm>
        <a:off x="7017323" y="3622199"/>
        <a:ext cx="1567994" cy="69782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docProps/app.xml><?xml version="1.0" encoding="utf-8"?>
<Properties xmlns="http://schemas.openxmlformats.org/officeDocument/2006/extended-properties" xmlns:vt="http://schemas.openxmlformats.org/officeDocument/2006/docPropsVTypes">
  <Template>Civic.thmx</Template>
  <TotalTime>25321</TotalTime>
  <Words>1466</Words>
  <Application>Microsoft Macintosh PowerPoint</Application>
  <PresentationFormat>On-screen Show (4:3)</PresentationFormat>
  <Paragraphs>295</Paragraphs>
  <Slides>27</Slides>
  <Notes>0</Notes>
  <HiddenSlides>0</HiddenSlides>
  <MMClips>1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29" baseType="lpstr">
      <vt:lpstr>Office Theme</vt:lpstr>
      <vt:lpstr>PhotoImpact</vt:lpstr>
      <vt:lpstr>PowerPoint Presentation</vt:lpstr>
      <vt:lpstr>About Acuity Market Intelligence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Acuity Market Intelligence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Carolyn Most</dc:creator>
  <cp:lastModifiedBy>C. Maxine Most</cp:lastModifiedBy>
  <cp:revision>419</cp:revision>
  <cp:lastPrinted>2013-11-12T19:51:26Z</cp:lastPrinted>
  <dcterms:created xsi:type="dcterms:W3CDTF">2013-09-18T21:38:16Z</dcterms:created>
  <dcterms:modified xsi:type="dcterms:W3CDTF">2015-09-25T00:26:41Z</dcterms:modified>
</cp:coreProperties>
</file>