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Lst>
  <p:notesMasterIdLst>
    <p:notesMasterId r:id="rId19"/>
  </p:notesMasterIdLst>
  <p:handoutMasterIdLst>
    <p:handoutMasterId r:id="rId20"/>
  </p:handoutMasterIdLst>
  <p:sldIdLst>
    <p:sldId id="299" r:id="rId2"/>
    <p:sldId id="314" r:id="rId3"/>
    <p:sldId id="319" r:id="rId4"/>
    <p:sldId id="327" r:id="rId5"/>
    <p:sldId id="307" r:id="rId6"/>
    <p:sldId id="308" r:id="rId7"/>
    <p:sldId id="320" r:id="rId8"/>
    <p:sldId id="324" r:id="rId9"/>
    <p:sldId id="325" r:id="rId10"/>
    <p:sldId id="326" r:id="rId11"/>
    <p:sldId id="322" r:id="rId12"/>
    <p:sldId id="311" r:id="rId13"/>
    <p:sldId id="328" r:id="rId14"/>
    <p:sldId id="318" r:id="rId15"/>
    <p:sldId id="306" r:id="rId16"/>
    <p:sldId id="323" r:id="rId17"/>
    <p:sldId id="315" r:id="rId18"/>
  </p:sldIdLst>
  <p:sldSz cx="9144000" cy="6858000" type="screen4x3"/>
  <p:notesSz cx="7086600" cy="9374188"/>
  <p:defaultTextStyle>
    <a:defPPr>
      <a:defRPr lang="en-US"/>
    </a:defPPr>
    <a:lvl1pPr algn="l" rtl="0" fontAlgn="base">
      <a:spcBef>
        <a:spcPct val="0"/>
      </a:spcBef>
      <a:spcAft>
        <a:spcPct val="0"/>
      </a:spcAft>
      <a:defRPr sz="2000" kern="1200">
        <a:solidFill>
          <a:schemeClr val="tx1"/>
        </a:solidFill>
        <a:latin typeface="Arial" pitchFamily="2" charset="0"/>
        <a:ea typeface="+mn-ea"/>
        <a:cs typeface="+mn-cs"/>
      </a:defRPr>
    </a:lvl1pPr>
    <a:lvl2pPr marL="457200" algn="l" rtl="0" fontAlgn="base">
      <a:spcBef>
        <a:spcPct val="0"/>
      </a:spcBef>
      <a:spcAft>
        <a:spcPct val="0"/>
      </a:spcAft>
      <a:defRPr sz="2000" kern="1200">
        <a:solidFill>
          <a:schemeClr val="tx1"/>
        </a:solidFill>
        <a:latin typeface="Arial" pitchFamily="2" charset="0"/>
        <a:ea typeface="+mn-ea"/>
        <a:cs typeface="+mn-cs"/>
      </a:defRPr>
    </a:lvl2pPr>
    <a:lvl3pPr marL="914400" algn="l" rtl="0" fontAlgn="base">
      <a:spcBef>
        <a:spcPct val="0"/>
      </a:spcBef>
      <a:spcAft>
        <a:spcPct val="0"/>
      </a:spcAft>
      <a:defRPr sz="2000" kern="1200">
        <a:solidFill>
          <a:schemeClr val="tx1"/>
        </a:solidFill>
        <a:latin typeface="Arial" pitchFamily="2" charset="0"/>
        <a:ea typeface="+mn-ea"/>
        <a:cs typeface="+mn-cs"/>
      </a:defRPr>
    </a:lvl3pPr>
    <a:lvl4pPr marL="1371600" algn="l" rtl="0" fontAlgn="base">
      <a:spcBef>
        <a:spcPct val="0"/>
      </a:spcBef>
      <a:spcAft>
        <a:spcPct val="0"/>
      </a:spcAft>
      <a:defRPr sz="2000" kern="1200">
        <a:solidFill>
          <a:schemeClr val="tx1"/>
        </a:solidFill>
        <a:latin typeface="Arial" pitchFamily="2" charset="0"/>
        <a:ea typeface="+mn-ea"/>
        <a:cs typeface="+mn-cs"/>
      </a:defRPr>
    </a:lvl4pPr>
    <a:lvl5pPr marL="1828800" algn="l" rtl="0" fontAlgn="base">
      <a:spcBef>
        <a:spcPct val="0"/>
      </a:spcBef>
      <a:spcAft>
        <a:spcPct val="0"/>
      </a:spcAft>
      <a:defRPr sz="2000" kern="1200">
        <a:solidFill>
          <a:schemeClr val="tx1"/>
        </a:solidFill>
        <a:latin typeface="Arial" pitchFamily="2" charset="0"/>
        <a:ea typeface="+mn-ea"/>
        <a:cs typeface="+mn-cs"/>
      </a:defRPr>
    </a:lvl5pPr>
    <a:lvl6pPr marL="2286000" algn="l" defTabSz="914400" rtl="0" eaLnBrk="1" latinLnBrk="0" hangingPunct="1">
      <a:defRPr sz="2000" kern="1200">
        <a:solidFill>
          <a:schemeClr val="tx1"/>
        </a:solidFill>
        <a:latin typeface="Arial" pitchFamily="2" charset="0"/>
        <a:ea typeface="+mn-ea"/>
        <a:cs typeface="+mn-cs"/>
      </a:defRPr>
    </a:lvl6pPr>
    <a:lvl7pPr marL="2743200" algn="l" defTabSz="914400" rtl="0" eaLnBrk="1" latinLnBrk="0" hangingPunct="1">
      <a:defRPr sz="2000" kern="1200">
        <a:solidFill>
          <a:schemeClr val="tx1"/>
        </a:solidFill>
        <a:latin typeface="Arial" pitchFamily="2" charset="0"/>
        <a:ea typeface="+mn-ea"/>
        <a:cs typeface="+mn-cs"/>
      </a:defRPr>
    </a:lvl7pPr>
    <a:lvl8pPr marL="3200400" algn="l" defTabSz="914400" rtl="0" eaLnBrk="1" latinLnBrk="0" hangingPunct="1">
      <a:defRPr sz="2000" kern="1200">
        <a:solidFill>
          <a:schemeClr val="tx1"/>
        </a:solidFill>
        <a:latin typeface="Arial" pitchFamily="2" charset="0"/>
        <a:ea typeface="+mn-ea"/>
        <a:cs typeface="+mn-cs"/>
      </a:defRPr>
    </a:lvl8pPr>
    <a:lvl9pPr marL="3657600" algn="l" defTabSz="914400" rtl="0" eaLnBrk="1" latinLnBrk="0" hangingPunct="1">
      <a:defRPr sz="2000" kern="1200">
        <a:solidFill>
          <a:schemeClr val="tx1"/>
        </a:solidFill>
        <a:latin typeface="Arial"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2">
          <p15:clr>
            <a:srgbClr val="A4A3A4"/>
          </p15:clr>
        </p15:guide>
        <p15:guide id="2" pos="223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CC0000"/>
    <a:srgbClr val="333333"/>
    <a:srgbClr val="010100"/>
    <a:srgbClr val="010000"/>
    <a:srgbClr val="000101"/>
    <a:srgbClr val="000001"/>
    <a:srgbClr val="020202"/>
    <a:srgbClr val="C0C0C0"/>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showComments="0">
  <p:normalViewPr>
    <p:restoredLeft sz="14217" autoAdjust="0"/>
    <p:restoredTop sz="93606" autoAdjust="0"/>
  </p:normalViewPr>
  <p:slideViewPr>
    <p:cSldViewPr snapToGrid="0" snapToObjects="1">
      <p:cViewPr varScale="1">
        <p:scale>
          <a:sx n="66" d="100"/>
          <a:sy n="66" d="100"/>
        </p:scale>
        <p:origin x="92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p:scale>
          <a:sx n="80" d="100"/>
          <a:sy n="80" d="100"/>
        </p:scale>
        <p:origin x="-3888" y="-534"/>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8BBDE7-1C09-47F6-8BD3-2FEDDDA59C30}" type="doc">
      <dgm:prSet loTypeId="urn:microsoft.com/office/officeart/2005/8/layout/gear1" loCatId="process" qsTypeId="urn:microsoft.com/office/officeart/2005/8/quickstyle/3d2" qsCatId="3D" csTypeId="urn:microsoft.com/office/officeart/2005/8/colors/accent6_4" csCatId="accent6" phldr="1"/>
      <dgm:spPr>
        <a:scene3d>
          <a:camera prst="perspectiveContrastingLeftFacing"/>
          <a:lightRig rig="threePt" dir="t"/>
        </a:scene3d>
      </dgm:spPr>
    </dgm:pt>
    <dgm:pt modelId="{ADBD707F-B1D0-43E0-BD28-B54CC0EE7FBE}">
      <dgm:prSet phldrT="[Text]"/>
      <dgm:spPr>
        <a:effectLst>
          <a:reflection blurRad="6350" stA="50000" endA="300" endPos="38500" dist="50800" dir="5400000" sy="-100000" algn="bl" rotWithShape="0"/>
        </a:effectLst>
      </dgm:spPr>
      <dgm:t>
        <a:bodyPr/>
        <a:lstStyle/>
        <a:p>
          <a:pPr algn="l"/>
          <a:r>
            <a:rPr lang="en-GB" dirty="0" smtClean="0"/>
            <a:t> </a:t>
          </a:r>
          <a:endParaRPr lang="en-GB" dirty="0"/>
        </a:p>
      </dgm:t>
    </dgm:pt>
    <dgm:pt modelId="{C9A07821-E922-4F9D-BD00-DDF3E831DCFB}" type="parTrans" cxnId="{ECF5F49A-1E6D-46E6-8141-DD5828FF0347}">
      <dgm:prSet/>
      <dgm:spPr/>
      <dgm:t>
        <a:bodyPr/>
        <a:lstStyle/>
        <a:p>
          <a:pPr algn="l"/>
          <a:endParaRPr lang="en-GB"/>
        </a:p>
      </dgm:t>
    </dgm:pt>
    <dgm:pt modelId="{CA495573-DBFB-46D4-89DC-C9FFC694C5DE}" type="sibTrans" cxnId="{ECF5F49A-1E6D-46E6-8141-DD5828FF0347}">
      <dgm:prSet/>
      <dgm:spPr/>
      <dgm:t>
        <a:bodyPr/>
        <a:lstStyle/>
        <a:p>
          <a:pPr algn="l"/>
          <a:endParaRPr lang="en-GB"/>
        </a:p>
      </dgm:t>
    </dgm:pt>
    <dgm:pt modelId="{5A15A9A4-7B30-48CD-A934-174AE4E51959}">
      <dgm:prSet phldrT="[Text]"/>
      <dgm:spPr/>
      <dgm:t>
        <a:bodyPr/>
        <a:lstStyle/>
        <a:p>
          <a:pPr algn="l"/>
          <a:r>
            <a:rPr lang="en-GB" dirty="0" smtClean="0"/>
            <a:t> </a:t>
          </a:r>
          <a:endParaRPr lang="en-GB" dirty="0"/>
        </a:p>
      </dgm:t>
    </dgm:pt>
    <dgm:pt modelId="{B272FF9D-8A77-46CA-B787-3DB8F9A2FEDE}" type="parTrans" cxnId="{11BA0A74-9D41-4969-B7C6-FEC9DBFF178B}">
      <dgm:prSet/>
      <dgm:spPr/>
      <dgm:t>
        <a:bodyPr/>
        <a:lstStyle/>
        <a:p>
          <a:pPr algn="l"/>
          <a:endParaRPr lang="en-GB"/>
        </a:p>
      </dgm:t>
    </dgm:pt>
    <dgm:pt modelId="{31F943DE-891F-4401-AFBB-62D1D94B6525}" type="sibTrans" cxnId="{11BA0A74-9D41-4969-B7C6-FEC9DBFF178B}">
      <dgm:prSet/>
      <dgm:spPr/>
      <dgm:t>
        <a:bodyPr/>
        <a:lstStyle/>
        <a:p>
          <a:pPr algn="l"/>
          <a:endParaRPr lang="en-GB"/>
        </a:p>
      </dgm:t>
    </dgm:pt>
    <dgm:pt modelId="{6F7BF012-00F3-42CA-9CFE-481500AB48C9}">
      <dgm:prSet phldrT="[Text]"/>
      <dgm:spPr/>
      <dgm:t>
        <a:bodyPr/>
        <a:lstStyle/>
        <a:p>
          <a:pPr algn="l"/>
          <a:r>
            <a:rPr lang="en-GB" dirty="0" smtClean="0"/>
            <a:t> </a:t>
          </a:r>
          <a:endParaRPr lang="en-GB" dirty="0"/>
        </a:p>
      </dgm:t>
    </dgm:pt>
    <dgm:pt modelId="{3847CC08-57AC-4892-9373-905F9021C941}" type="parTrans" cxnId="{DB55C0A0-E0BF-49A7-AC5A-A69F0A049FD0}">
      <dgm:prSet/>
      <dgm:spPr/>
      <dgm:t>
        <a:bodyPr/>
        <a:lstStyle/>
        <a:p>
          <a:pPr algn="l"/>
          <a:endParaRPr lang="en-GB"/>
        </a:p>
      </dgm:t>
    </dgm:pt>
    <dgm:pt modelId="{47601084-C052-4DA3-8E27-2DFFF89F7A61}" type="sibTrans" cxnId="{DB55C0A0-E0BF-49A7-AC5A-A69F0A049FD0}">
      <dgm:prSet/>
      <dgm:spPr/>
      <dgm:t>
        <a:bodyPr/>
        <a:lstStyle/>
        <a:p>
          <a:pPr algn="l"/>
          <a:endParaRPr lang="en-GB"/>
        </a:p>
      </dgm:t>
    </dgm:pt>
    <dgm:pt modelId="{3F5E0A97-8907-413C-A1AA-06AD95FA0DEB}" type="pres">
      <dgm:prSet presAssocID="{D18BBDE7-1C09-47F6-8BD3-2FEDDDA59C30}" presName="composite" presStyleCnt="0">
        <dgm:presLayoutVars>
          <dgm:chMax val="3"/>
          <dgm:animLvl val="lvl"/>
          <dgm:resizeHandles val="exact"/>
        </dgm:presLayoutVars>
      </dgm:prSet>
      <dgm:spPr/>
    </dgm:pt>
    <dgm:pt modelId="{2A9770D0-10C8-4BA8-B6A4-2400BE95ACD6}" type="pres">
      <dgm:prSet presAssocID="{ADBD707F-B1D0-43E0-BD28-B54CC0EE7FBE}" presName="gear1" presStyleLbl="node1" presStyleIdx="0" presStyleCnt="3">
        <dgm:presLayoutVars>
          <dgm:chMax val="1"/>
          <dgm:bulletEnabled val="1"/>
        </dgm:presLayoutVars>
      </dgm:prSet>
      <dgm:spPr/>
      <dgm:t>
        <a:bodyPr/>
        <a:lstStyle/>
        <a:p>
          <a:endParaRPr lang="en-GB"/>
        </a:p>
      </dgm:t>
    </dgm:pt>
    <dgm:pt modelId="{3ACC6885-BF9F-4DE7-8EA2-1C0D9256DDD6}" type="pres">
      <dgm:prSet presAssocID="{ADBD707F-B1D0-43E0-BD28-B54CC0EE7FBE}" presName="gear1srcNode" presStyleLbl="node1" presStyleIdx="0" presStyleCnt="3"/>
      <dgm:spPr/>
      <dgm:t>
        <a:bodyPr/>
        <a:lstStyle/>
        <a:p>
          <a:endParaRPr lang="en-GB"/>
        </a:p>
      </dgm:t>
    </dgm:pt>
    <dgm:pt modelId="{A841EC2E-3777-440E-BD97-1FEB367A12AE}" type="pres">
      <dgm:prSet presAssocID="{ADBD707F-B1D0-43E0-BD28-B54CC0EE7FBE}" presName="gear1dstNode" presStyleLbl="node1" presStyleIdx="0" presStyleCnt="3"/>
      <dgm:spPr/>
      <dgm:t>
        <a:bodyPr/>
        <a:lstStyle/>
        <a:p>
          <a:endParaRPr lang="en-GB"/>
        </a:p>
      </dgm:t>
    </dgm:pt>
    <dgm:pt modelId="{2E1663F4-9D53-460F-A34C-5823FC2A9CDE}" type="pres">
      <dgm:prSet presAssocID="{5A15A9A4-7B30-48CD-A934-174AE4E51959}" presName="gear2" presStyleLbl="node1" presStyleIdx="1" presStyleCnt="3">
        <dgm:presLayoutVars>
          <dgm:chMax val="1"/>
          <dgm:bulletEnabled val="1"/>
        </dgm:presLayoutVars>
      </dgm:prSet>
      <dgm:spPr/>
      <dgm:t>
        <a:bodyPr/>
        <a:lstStyle/>
        <a:p>
          <a:endParaRPr lang="en-GB"/>
        </a:p>
      </dgm:t>
    </dgm:pt>
    <dgm:pt modelId="{0F8B0549-4B42-44DC-AAB1-C295270B8C8F}" type="pres">
      <dgm:prSet presAssocID="{5A15A9A4-7B30-48CD-A934-174AE4E51959}" presName="gear2srcNode" presStyleLbl="node1" presStyleIdx="1" presStyleCnt="3"/>
      <dgm:spPr/>
      <dgm:t>
        <a:bodyPr/>
        <a:lstStyle/>
        <a:p>
          <a:endParaRPr lang="en-GB"/>
        </a:p>
      </dgm:t>
    </dgm:pt>
    <dgm:pt modelId="{EFB782ED-41C1-4188-BDAE-34B854729DCC}" type="pres">
      <dgm:prSet presAssocID="{5A15A9A4-7B30-48CD-A934-174AE4E51959}" presName="gear2dstNode" presStyleLbl="node1" presStyleIdx="1" presStyleCnt="3"/>
      <dgm:spPr/>
      <dgm:t>
        <a:bodyPr/>
        <a:lstStyle/>
        <a:p>
          <a:endParaRPr lang="en-GB"/>
        </a:p>
      </dgm:t>
    </dgm:pt>
    <dgm:pt modelId="{34A4C834-D2BD-4FA1-821B-D47D146E84CD}" type="pres">
      <dgm:prSet presAssocID="{6F7BF012-00F3-42CA-9CFE-481500AB48C9}" presName="gear3" presStyleLbl="node1" presStyleIdx="2" presStyleCnt="3"/>
      <dgm:spPr/>
      <dgm:t>
        <a:bodyPr/>
        <a:lstStyle/>
        <a:p>
          <a:endParaRPr lang="en-GB"/>
        </a:p>
      </dgm:t>
    </dgm:pt>
    <dgm:pt modelId="{8E9C5A0E-9902-4923-8689-A62BBB5844FE}" type="pres">
      <dgm:prSet presAssocID="{6F7BF012-00F3-42CA-9CFE-481500AB48C9}" presName="gear3tx" presStyleLbl="node1" presStyleIdx="2" presStyleCnt="3">
        <dgm:presLayoutVars>
          <dgm:chMax val="1"/>
          <dgm:bulletEnabled val="1"/>
        </dgm:presLayoutVars>
      </dgm:prSet>
      <dgm:spPr/>
      <dgm:t>
        <a:bodyPr/>
        <a:lstStyle/>
        <a:p>
          <a:endParaRPr lang="en-GB"/>
        </a:p>
      </dgm:t>
    </dgm:pt>
    <dgm:pt modelId="{D13A26F8-061E-467A-85BF-1939481BE97C}" type="pres">
      <dgm:prSet presAssocID="{6F7BF012-00F3-42CA-9CFE-481500AB48C9}" presName="gear3srcNode" presStyleLbl="node1" presStyleIdx="2" presStyleCnt="3"/>
      <dgm:spPr/>
      <dgm:t>
        <a:bodyPr/>
        <a:lstStyle/>
        <a:p>
          <a:endParaRPr lang="en-GB"/>
        </a:p>
      </dgm:t>
    </dgm:pt>
    <dgm:pt modelId="{D54D69DD-D7E2-4C3D-A3F5-E38CD58C5560}" type="pres">
      <dgm:prSet presAssocID="{6F7BF012-00F3-42CA-9CFE-481500AB48C9}" presName="gear3dstNode" presStyleLbl="node1" presStyleIdx="2" presStyleCnt="3"/>
      <dgm:spPr/>
      <dgm:t>
        <a:bodyPr/>
        <a:lstStyle/>
        <a:p>
          <a:endParaRPr lang="en-GB"/>
        </a:p>
      </dgm:t>
    </dgm:pt>
    <dgm:pt modelId="{69B2B9DB-3B0E-4655-B45E-7D913A93AC8D}" type="pres">
      <dgm:prSet presAssocID="{CA495573-DBFB-46D4-89DC-C9FFC694C5DE}" presName="connector1" presStyleLbl="sibTrans2D1" presStyleIdx="0" presStyleCnt="3"/>
      <dgm:spPr/>
      <dgm:t>
        <a:bodyPr/>
        <a:lstStyle/>
        <a:p>
          <a:endParaRPr lang="en-GB"/>
        </a:p>
      </dgm:t>
    </dgm:pt>
    <dgm:pt modelId="{74E66D22-E8A4-43C3-AFA2-EF839ACDA99B}" type="pres">
      <dgm:prSet presAssocID="{31F943DE-891F-4401-AFBB-62D1D94B6525}" presName="connector2" presStyleLbl="sibTrans2D1" presStyleIdx="1" presStyleCnt="3"/>
      <dgm:spPr/>
      <dgm:t>
        <a:bodyPr/>
        <a:lstStyle/>
        <a:p>
          <a:endParaRPr lang="en-GB"/>
        </a:p>
      </dgm:t>
    </dgm:pt>
    <dgm:pt modelId="{B2EE8323-8DD7-469C-9450-AF829C51246C}" type="pres">
      <dgm:prSet presAssocID="{47601084-C052-4DA3-8E27-2DFFF89F7A61}" presName="connector3" presStyleLbl="sibTrans2D1" presStyleIdx="2" presStyleCnt="3"/>
      <dgm:spPr/>
      <dgm:t>
        <a:bodyPr/>
        <a:lstStyle/>
        <a:p>
          <a:endParaRPr lang="en-GB"/>
        </a:p>
      </dgm:t>
    </dgm:pt>
  </dgm:ptLst>
  <dgm:cxnLst>
    <dgm:cxn modelId="{08664C6E-5E5D-476C-A4A6-505270A7ECD7}" type="presOf" srcId="{6F7BF012-00F3-42CA-9CFE-481500AB48C9}" destId="{D54D69DD-D7E2-4C3D-A3F5-E38CD58C5560}" srcOrd="3" destOrd="0" presId="urn:microsoft.com/office/officeart/2005/8/layout/gear1"/>
    <dgm:cxn modelId="{905653F4-5A77-419B-B7DA-9E582C30E096}" type="presOf" srcId="{5A15A9A4-7B30-48CD-A934-174AE4E51959}" destId="{0F8B0549-4B42-44DC-AAB1-C295270B8C8F}" srcOrd="1" destOrd="0" presId="urn:microsoft.com/office/officeart/2005/8/layout/gear1"/>
    <dgm:cxn modelId="{56AC720E-6094-4D60-B427-61E7E7C7ECDB}" type="presOf" srcId="{47601084-C052-4DA3-8E27-2DFFF89F7A61}" destId="{B2EE8323-8DD7-469C-9450-AF829C51246C}" srcOrd="0" destOrd="0" presId="urn:microsoft.com/office/officeart/2005/8/layout/gear1"/>
    <dgm:cxn modelId="{9C298310-D4B5-4988-AD2B-159B9EE61276}" type="presOf" srcId="{ADBD707F-B1D0-43E0-BD28-B54CC0EE7FBE}" destId="{3ACC6885-BF9F-4DE7-8EA2-1C0D9256DDD6}" srcOrd="1" destOrd="0" presId="urn:microsoft.com/office/officeart/2005/8/layout/gear1"/>
    <dgm:cxn modelId="{ECF5F49A-1E6D-46E6-8141-DD5828FF0347}" srcId="{D18BBDE7-1C09-47F6-8BD3-2FEDDDA59C30}" destId="{ADBD707F-B1D0-43E0-BD28-B54CC0EE7FBE}" srcOrd="0" destOrd="0" parTransId="{C9A07821-E922-4F9D-BD00-DDF3E831DCFB}" sibTransId="{CA495573-DBFB-46D4-89DC-C9FFC694C5DE}"/>
    <dgm:cxn modelId="{B5EC0FC5-0B65-4F66-A2EC-CF4360A95C22}" type="presOf" srcId="{6F7BF012-00F3-42CA-9CFE-481500AB48C9}" destId="{8E9C5A0E-9902-4923-8689-A62BBB5844FE}" srcOrd="1" destOrd="0" presId="urn:microsoft.com/office/officeart/2005/8/layout/gear1"/>
    <dgm:cxn modelId="{D74D458C-8E58-4A57-96E2-E69CABF5881E}" type="presOf" srcId="{D18BBDE7-1C09-47F6-8BD3-2FEDDDA59C30}" destId="{3F5E0A97-8907-413C-A1AA-06AD95FA0DEB}" srcOrd="0" destOrd="0" presId="urn:microsoft.com/office/officeart/2005/8/layout/gear1"/>
    <dgm:cxn modelId="{198AF43C-9E40-4A21-BA7A-74F317739061}" type="presOf" srcId="{6F7BF012-00F3-42CA-9CFE-481500AB48C9}" destId="{34A4C834-D2BD-4FA1-821B-D47D146E84CD}" srcOrd="0" destOrd="0" presId="urn:microsoft.com/office/officeart/2005/8/layout/gear1"/>
    <dgm:cxn modelId="{11BA0A74-9D41-4969-B7C6-FEC9DBFF178B}" srcId="{D18BBDE7-1C09-47F6-8BD3-2FEDDDA59C30}" destId="{5A15A9A4-7B30-48CD-A934-174AE4E51959}" srcOrd="1" destOrd="0" parTransId="{B272FF9D-8A77-46CA-B787-3DB8F9A2FEDE}" sibTransId="{31F943DE-891F-4401-AFBB-62D1D94B6525}"/>
    <dgm:cxn modelId="{2A10C553-599D-405E-A8DB-884EF039C958}" type="presOf" srcId="{ADBD707F-B1D0-43E0-BD28-B54CC0EE7FBE}" destId="{A841EC2E-3777-440E-BD97-1FEB367A12AE}" srcOrd="2" destOrd="0" presId="urn:microsoft.com/office/officeart/2005/8/layout/gear1"/>
    <dgm:cxn modelId="{DF326E9C-E4CD-4E70-B071-9EDF3D77961A}" type="presOf" srcId="{CA495573-DBFB-46D4-89DC-C9FFC694C5DE}" destId="{69B2B9DB-3B0E-4655-B45E-7D913A93AC8D}" srcOrd="0" destOrd="0" presId="urn:microsoft.com/office/officeart/2005/8/layout/gear1"/>
    <dgm:cxn modelId="{AD9F5125-0AB2-4575-83C5-2CC814545E2A}" type="presOf" srcId="{5A15A9A4-7B30-48CD-A934-174AE4E51959}" destId="{2E1663F4-9D53-460F-A34C-5823FC2A9CDE}" srcOrd="0" destOrd="0" presId="urn:microsoft.com/office/officeart/2005/8/layout/gear1"/>
    <dgm:cxn modelId="{98CC4A40-9E99-434C-967F-F7B745A69364}" type="presOf" srcId="{5A15A9A4-7B30-48CD-A934-174AE4E51959}" destId="{EFB782ED-41C1-4188-BDAE-34B854729DCC}" srcOrd="2" destOrd="0" presId="urn:microsoft.com/office/officeart/2005/8/layout/gear1"/>
    <dgm:cxn modelId="{F50B6EE9-FE2D-46DD-92A4-649BA4130005}" type="presOf" srcId="{ADBD707F-B1D0-43E0-BD28-B54CC0EE7FBE}" destId="{2A9770D0-10C8-4BA8-B6A4-2400BE95ACD6}" srcOrd="0" destOrd="0" presId="urn:microsoft.com/office/officeart/2005/8/layout/gear1"/>
    <dgm:cxn modelId="{102865F6-D4B3-4AF9-BADD-559E833E1DAA}" type="presOf" srcId="{31F943DE-891F-4401-AFBB-62D1D94B6525}" destId="{74E66D22-E8A4-43C3-AFA2-EF839ACDA99B}" srcOrd="0" destOrd="0" presId="urn:microsoft.com/office/officeart/2005/8/layout/gear1"/>
    <dgm:cxn modelId="{07EBD533-940F-43A4-A135-8DC031E4B856}" type="presOf" srcId="{6F7BF012-00F3-42CA-9CFE-481500AB48C9}" destId="{D13A26F8-061E-467A-85BF-1939481BE97C}" srcOrd="2" destOrd="0" presId="urn:microsoft.com/office/officeart/2005/8/layout/gear1"/>
    <dgm:cxn modelId="{DB55C0A0-E0BF-49A7-AC5A-A69F0A049FD0}" srcId="{D18BBDE7-1C09-47F6-8BD3-2FEDDDA59C30}" destId="{6F7BF012-00F3-42CA-9CFE-481500AB48C9}" srcOrd="2" destOrd="0" parTransId="{3847CC08-57AC-4892-9373-905F9021C941}" sibTransId="{47601084-C052-4DA3-8E27-2DFFF89F7A61}"/>
    <dgm:cxn modelId="{F48A125D-0BA7-4B6A-8ADF-CD601B9E896B}" type="presParOf" srcId="{3F5E0A97-8907-413C-A1AA-06AD95FA0DEB}" destId="{2A9770D0-10C8-4BA8-B6A4-2400BE95ACD6}" srcOrd="0" destOrd="0" presId="urn:microsoft.com/office/officeart/2005/8/layout/gear1"/>
    <dgm:cxn modelId="{6B0C009F-A747-48A0-8DC4-21A240C7EB31}" type="presParOf" srcId="{3F5E0A97-8907-413C-A1AA-06AD95FA0DEB}" destId="{3ACC6885-BF9F-4DE7-8EA2-1C0D9256DDD6}" srcOrd="1" destOrd="0" presId="urn:microsoft.com/office/officeart/2005/8/layout/gear1"/>
    <dgm:cxn modelId="{42DBE5F5-AFE0-498E-BB34-AF47AD96F398}" type="presParOf" srcId="{3F5E0A97-8907-413C-A1AA-06AD95FA0DEB}" destId="{A841EC2E-3777-440E-BD97-1FEB367A12AE}" srcOrd="2" destOrd="0" presId="urn:microsoft.com/office/officeart/2005/8/layout/gear1"/>
    <dgm:cxn modelId="{EB157776-C76C-450F-8B38-3E193FF4C5BA}" type="presParOf" srcId="{3F5E0A97-8907-413C-A1AA-06AD95FA0DEB}" destId="{2E1663F4-9D53-460F-A34C-5823FC2A9CDE}" srcOrd="3" destOrd="0" presId="urn:microsoft.com/office/officeart/2005/8/layout/gear1"/>
    <dgm:cxn modelId="{2F7A3BC3-4DCD-40ED-8EC9-81A45037551C}" type="presParOf" srcId="{3F5E0A97-8907-413C-A1AA-06AD95FA0DEB}" destId="{0F8B0549-4B42-44DC-AAB1-C295270B8C8F}" srcOrd="4" destOrd="0" presId="urn:microsoft.com/office/officeart/2005/8/layout/gear1"/>
    <dgm:cxn modelId="{04DC8222-C230-4C2E-8645-0620B0F88C71}" type="presParOf" srcId="{3F5E0A97-8907-413C-A1AA-06AD95FA0DEB}" destId="{EFB782ED-41C1-4188-BDAE-34B854729DCC}" srcOrd="5" destOrd="0" presId="urn:microsoft.com/office/officeart/2005/8/layout/gear1"/>
    <dgm:cxn modelId="{FEDB3A2D-D5C5-4F8A-8F01-9C64D2DD81F0}" type="presParOf" srcId="{3F5E0A97-8907-413C-A1AA-06AD95FA0DEB}" destId="{34A4C834-D2BD-4FA1-821B-D47D146E84CD}" srcOrd="6" destOrd="0" presId="urn:microsoft.com/office/officeart/2005/8/layout/gear1"/>
    <dgm:cxn modelId="{7B1B39DB-9C14-42C1-BF7D-3A9C721F0B85}" type="presParOf" srcId="{3F5E0A97-8907-413C-A1AA-06AD95FA0DEB}" destId="{8E9C5A0E-9902-4923-8689-A62BBB5844FE}" srcOrd="7" destOrd="0" presId="urn:microsoft.com/office/officeart/2005/8/layout/gear1"/>
    <dgm:cxn modelId="{1D909A97-D963-4B5F-8B89-ECCBD5DBEFA7}" type="presParOf" srcId="{3F5E0A97-8907-413C-A1AA-06AD95FA0DEB}" destId="{D13A26F8-061E-467A-85BF-1939481BE97C}" srcOrd="8" destOrd="0" presId="urn:microsoft.com/office/officeart/2005/8/layout/gear1"/>
    <dgm:cxn modelId="{C893FCA9-5517-4E37-8B10-1D93969FC17B}" type="presParOf" srcId="{3F5E0A97-8907-413C-A1AA-06AD95FA0DEB}" destId="{D54D69DD-D7E2-4C3D-A3F5-E38CD58C5560}" srcOrd="9" destOrd="0" presId="urn:microsoft.com/office/officeart/2005/8/layout/gear1"/>
    <dgm:cxn modelId="{CE81950D-B6EF-4764-9FC6-4042D1C66482}" type="presParOf" srcId="{3F5E0A97-8907-413C-A1AA-06AD95FA0DEB}" destId="{69B2B9DB-3B0E-4655-B45E-7D913A93AC8D}" srcOrd="10" destOrd="0" presId="urn:microsoft.com/office/officeart/2005/8/layout/gear1"/>
    <dgm:cxn modelId="{5DA063C5-0416-473E-8180-36474C1B3437}" type="presParOf" srcId="{3F5E0A97-8907-413C-A1AA-06AD95FA0DEB}" destId="{74E66D22-E8A4-43C3-AFA2-EF839ACDA99B}" srcOrd="11" destOrd="0" presId="urn:microsoft.com/office/officeart/2005/8/layout/gear1"/>
    <dgm:cxn modelId="{438E5BC2-2C92-4D21-B185-8679696EE80F}" type="presParOf" srcId="{3F5E0A97-8907-413C-A1AA-06AD95FA0DEB}" destId="{B2EE8323-8DD7-469C-9450-AF829C51246C}" srcOrd="12" destOrd="0" presId="urn:microsoft.com/office/officeart/2005/8/layout/gear1"/>
  </dgm:cxnLst>
  <dgm:bg/>
  <dgm:whole>
    <a:effectLst>
      <a:reflection blurRad="6350" stA="50000" endA="300" endPos="38500" dist="50800" dir="5400000" sy="-100000" algn="bl" rotWithShape="0"/>
    </a:effectLst>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8BBDE7-1C09-47F6-8BD3-2FEDDDA59C30}" type="doc">
      <dgm:prSet loTypeId="urn:microsoft.com/office/officeart/2005/8/layout/gear1" loCatId="process" qsTypeId="urn:microsoft.com/office/officeart/2005/8/quickstyle/3d2" qsCatId="3D" csTypeId="urn:microsoft.com/office/officeart/2005/8/colors/accent6_4" csCatId="accent6" phldr="1"/>
      <dgm:spPr>
        <a:scene3d>
          <a:camera prst="perspectiveContrastingLeftFacing"/>
          <a:lightRig rig="threePt" dir="t"/>
        </a:scene3d>
      </dgm:spPr>
    </dgm:pt>
    <dgm:pt modelId="{ADBD707F-B1D0-43E0-BD28-B54CC0EE7FBE}">
      <dgm:prSet phldrT="[Text]"/>
      <dgm:spPr>
        <a:effectLst>
          <a:reflection blurRad="6350" stA="50000" endA="300" endPos="38500" dist="50800" dir="5400000" sy="-100000" algn="bl" rotWithShape="0"/>
        </a:effectLst>
      </dgm:spPr>
      <dgm:t>
        <a:bodyPr/>
        <a:lstStyle/>
        <a:p>
          <a:pPr algn="l"/>
          <a:r>
            <a:rPr lang="en-GB" dirty="0" smtClean="0"/>
            <a:t> </a:t>
          </a:r>
          <a:endParaRPr lang="en-GB" dirty="0"/>
        </a:p>
      </dgm:t>
    </dgm:pt>
    <dgm:pt modelId="{C9A07821-E922-4F9D-BD00-DDF3E831DCFB}" type="parTrans" cxnId="{ECF5F49A-1E6D-46E6-8141-DD5828FF0347}">
      <dgm:prSet/>
      <dgm:spPr/>
      <dgm:t>
        <a:bodyPr/>
        <a:lstStyle/>
        <a:p>
          <a:pPr algn="l"/>
          <a:endParaRPr lang="en-GB"/>
        </a:p>
      </dgm:t>
    </dgm:pt>
    <dgm:pt modelId="{CA495573-DBFB-46D4-89DC-C9FFC694C5DE}" type="sibTrans" cxnId="{ECF5F49A-1E6D-46E6-8141-DD5828FF0347}">
      <dgm:prSet/>
      <dgm:spPr/>
      <dgm:t>
        <a:bodyPr/>
        <a:lstStyle/>
        <a:p>
          <a:pPr algn="l"/>
          <a:endParaRPr lang="en-GB"/>
        </a:p>
      </dgm:t>
    </dgm:pt>
    <dgm:pt modelId="{5A15A9A4-7B30-48CD-A934-174AE4E51959}">
      <dgm:prSet phldrT="[Text]"/>
      <dgm:spPr/>
      <dgm:t>
        <a:bodyPr/>
        <a:lstStyle/>
        <a:p>
          <a:pPr algn="l"/>
          <a:r>
            <a:rPr lang="en-GB" dirty="0" smtClean="0"/>
            <a:t> </a:t>
          </a:r>
          <a:endParaRPr lang="en-GB" dirty="0"/>
        </a:p>
      </dgm:t>
    </dgm:pt>
    <dgm:pt modelId="{B272FF9D-8A77-46CA-B787-3DB8F9A2FEDE}" type="parTrans" cxnId="{11BA0A74-9D41-4969-B7C6-FEC9DBFF178B}">
      <dgm:prSet/>
      <dgm:spPr/>
      <dgm:t>
        <a:bodyPr/>
        <a:lstStyle/>
        <a:p>
          <a:pPr algn="l"/>
          <a:endParaRPr lang="en-GB"/>
        </a:p>
      </dgm:t>
    </dgm:pt>
    <dgm:pt modelId="{31F943DE-891F-4401-AFBB-62D1D94B6525}" type="sibTrans" cxnId="{11BA0A74-9D41-4969-B7C6-FEC9DBFF178B}">
      <dgm:prSet/>
      <dgm:spPr/>
      <dgm:t>
        <a:bodyPr/>
        <a:lstStyle/>
        <a:p>
          <a:pPr algn="l"/>
          <a:endParaRPr lang="en-GB"/>
        </a:p>
      </dgm:t>
    </dgm:pt>
    <dgm:pt modelId="{6F7BF012-00F3-42CA-9CFE-481500AB48C9}">
      <dgm:prSet phldrT="[Text]"/>
      <dgm:spPr/>
      <dgm:t>
        <a:bodyPr/>
        <a:lstStyle/>
        <a:p>
          <a:pPr algn="l"/>
          <a:r>
            <a:rPr lang="en-GB" dirty="0" smtClean="0"/>
            <a:t> </a:t>
          </a:r>
          <a:endParaRPr lang="en-GB" dirty="0"/>
        </a:p>
      </dgm:t>
    </dgm:pt>
    <dgm:pt modelId="{3847CC08-57AC-4892-9373-905F9021C941}" type="parTrans" cxnId="{DB55C0A0-E0BF-49A7-AC5A-A69F0A049FD0}">
      <dgm:prSet/>
      <dgm:spPr/>
      <dgm:t>
        <a:bodyPr/>
        <a:lstStyle/>
        <a:p>
          <a:pPr algn="l"/>
          <a:endParaRPr lang="en-GB"/>
        </a:p>
      </dgm:t>
    </dgm:pt>
    <dgm:pt modelId="{47601084-C052-4DA3-8E27-2DFFF89F7A61}" type="sibTrans" cxnId="{DB55C0A0-E0BF-49A7-AC5A-A69F0A049FD0}">
      <dgm:prSet/>
      <dgm:spPr/>
      <dgm:t>
        <a:bodyPr/>
        <a:lstStyle/>
        <a:p>
          <a:pPr algn="l"/>
          <a:endParaRPr lang="en-GB"/>
        </a:p>
      </dgm:t>
    </dgm:pt>
    <dgm:pt modelId="{3F5E0A97-8907-413C-A1AA-06AD95FA0DEB}" type="pres">
      <dgm:prSet presAssocID="{D18BBDE7-1C09-47F6-8BD3-2FEDDDA59C30}" presName="composite" presStyleCnt="0">
        <dgm:presLayoutVars>
          <dgm:chMax val="3"/>
          <dgm:animLvl val="lvl"/>
          <dgm:resizeHandles val="exact"/>
        </dgm:presLayoutVars>
      </dgm:prSet>
      <dgm:spPr/>
    </dgm:pt>
    <dgm:pt modelId="{2A9770D0-10C8-4BA8-B6A4-2400BE95ACD6}" type="pres">
      <dgm:prSet presAssocID="{ADBD707F-B1D0-43E0-BD28-B54CC0EE7FBE}" presName="gear1" presStyleLbl="node1" presStyleIdx="0" presStyleCnt="3">
        <dgm:presLayoutVars>
          <dgm:chMax val="1"/>
          <dgm:bulletEnabled val="1"/>
        </dgm:presLayoutVars>
      </dgm:prSet>
      <dgm:spPr/>
      <dgm:t>
        <a:bodyPr/>
        <a:lstStyle/>
        <a:p>
          <a:endParaRPr lang="en-GB"/>
        </a:p>
      </dgm:t>
    </dgm:pt>
    <dgm:pt modelId="{3ACC6885-BF9F-4DE7-8EA2-1C0D9256DDD6}" type="pres">
      <dgm:prSet presAssocID="{ADBD707F-B1D0-43E0-BD28-B54CC0EE7FBE}" presName="gear1srcNode" presStyleLbl="node1" presStyleIdx="0" presStyleCnt="3"/>
      <dgm:spPr/>
      <dgm:t>
        <a:bodyPr/>
        <a:lstStyle/>
        <a:p>
          <a:endParaRPr lang="en-GB"/>
        </a:p>
      </dgm:t>
    </dgm:pt>
    <dgm:pt modelId="{A841EC2E-3777-440E-BD97-1FEB367A12AE}" type="pres">
      <dgm:prSet presAssocID="{ADBD707F-B1D0-43E0-BD28-B54CC0EE7FBE}" presName="gear1dstNode" presStyleLbl="node1" presStyleIdx="0" presStyleCnt="3"/>
      <dgm:spPr/>
      <dgm:t>
        <a:bodyPr/>
        <a:lstStyle/>
        <a:p>
          <a:endParaRPr lang="en-GB"/>
        </a:p>
      </dgm:t>
    </dgm:pt>
    <dgm:pt modelId="{2E1663F4-9D53-460F-A34C-5823FC2A9CDE}" type="pres">
      <dgm:prSet presAssocID="{5A15A9A4-7B30-48CD-A934-174AE4E51959}" presName="gear2" presStyleLbl="node1" presStyleIdx="1" presStyleCnt="3">
        <dgm:presLayoutVars>
          <dgm:chMax val="1"/>
          <dgm:bulletEnabled val="1"/>
        </dgm:presLayoutVars>
      </dgm:prSet>
      <dgm:spPr/>
      <dgm:t>
        <a:bodyPr/>
        <a:lstStyle/>
        <a:p>
          <a:endParaRPr lang="en-GB"/>
        </a:p>
      </dgm:t>
    </dgm:pt>
    <dgm:pt modelId="{0F8B0549-4B42-44DC-AAB1-C295270B8C8F}" type="pres">
      <dgm:prSet presAssocID="{5A15A9A4-7B30-48CD-A934-174AE4E51959}" presName="gear2srcNode" presStyleLbl="node1" presStyleIdx="1" presStyleCnt="3"/>
      <dgm:spPr/>
      <dgm:t>
        <a:bodyPr/>
        <a:lstStyle/>
        <a:p>
          <a:endParaRPr lang="en-GB"/>
        </a:p>
      </dgm:t>
    </dgm:pt>
    <dgm:pt modelId="{EFB782ED-41C1-4188-BDAE-34B854729DCC}" type="pres">
      <dgm:prSet presAssocID="{5A15A9A4-7B30-48CD-A934-174AE4E51959}" presName="gear2dstNode" presStyleLbl="node1" presStyleIdx="1" presStyleCnt="3"/>
      <dgm:spPr/>
      <dgm:t>
        <a:bodyPr/>
        <a:lstStyle/>
        <a:p>
          <a:endParaRPr lang="en-GB"/>
        </a:p>
      </dgm:t>
    </dgm:pt>
    <dgm:pt modelId="{34A4C834-D2BD-4FA1-821B-D47D146E84CD}" type="pres">
      <dgm:prSet presAssocID="{6F7BF012-00F3-42CA-9CFE-481500AB48C9}" presName="gear3" presStyleLbl="node1" presStyleIdx="2" presStyleCnt="3"/>
      <dgm:spPr/>
      <dgm:t>
        <a:bodyPr/>
        <a:lstStyle/>
        <a:p>
          <a:endParaRPr lang="en-GB"/>
        </a:p>
      </dgm:t>
    </dgm:pt>
    <dgm:pt modelId="{8E9C5A0E-9902-4923-8689-A62BBB5844FE}" type="pres">
      <dgm:prSet presAssocID="{6F7BF012-00F3-42CA-9CFE-481500AB48C9}" presName="gear3tx" presStyleLbl="node1" presStyleIdx="2" presStyleCnt="3">
        <dgm:presLayoutVars>
          <dgm:chMax val="1"/>
          <dgm:bulletEnabled val="1"/>
        </dgm:presLayoutVars>
      </dgm:prSet>
      <dgm:spPr/>
      <dgm:t>
        <a:bodyPr/>
        <a:lstStyle/>
        <a:p>
          <a:endParaRPr lang="en-GB"/>
        </a:p>
      </dgm:t>
    </dgm:pt>
    <dgm:pt modelId="{D13A26F8-061E-467A-85BF-1939481BE97C}" type="pres">
      <dgm:prSet presAssocID="{6F7BF012-00F3-42CA-9CFE-481500AB48C9}" presName="gear3srcNode" presStyleLbl="node1" presStyleIdx="2" presStyleCnt="3"/>
      <dgm:spPr/>
      <dgm:t>
        <a:bodyPr/>
        <a:lstStyle/>
        <a:p>
          <a:endParaRPr lang="en-GB"/>
        </a:p>
      </dgm:t>
    </dgm:pt>
    <dgm:pt modelId="{D54D69DD-D7E2-4C3D-A3F5-E38CD58C5560}" type="pres">
      <dgm:prSet presAssocID="{6F7BF012-00F3-42CA-9CFE-481500AB48C9}" presName="gear3dstNode" presStyleLbl="node1" presStyleIdx="2" presStyleCnt="3"/>
      <dgm:spPr/>
      <dgm:t>
        <a:bodyPr/>
        <a:lstStyle/>
        <a:p>
          <a:endParaRPr lang="en-GB"/>
        </a:p>
      </dgm:t>
    </dgm:pt>
    <dgm:pt modelId="{69B2B9DB-3B0E-4655-B45E-7D913A93AC8D}" type="pres">
      <dgm:prSet presAssocID="{CA495573-DBFB-46D4-89DC-C9FFC694C5DE}" presName="connector1" presStyleLbl="sibTrans2D1" presStyleIdx="0" presStyleCnt="3"/>
      <dgm:spPr/>
      <dgm:t>
        <a:bodyPr/>
        <a:lstStyle/>
        <a:p>
          <a:endParaRPr lang="en-GB"/>
        </a:p>
      </dgm:t>
    </dgm:pt>
    <dgm:pt modelId="{74E66D22-E8A4-43C3-AFA2-EF839ACDA99B}" type="pres">
      <dgm:prSet presAssocID="{31F943DE-891F-4401-AFBB-62D1D94B6525}" presName="connector2" presStyleLbl="sibTrans2D1" presStyleIdx="1" presStyleCnt="3"/>
      <dgm:spPr/>
      <dgm:t>
        <a:bodyPr/>
        <a:lstStyle/>
        <a:p>
          <a:endParaRPr lang="en-GB"/>
        </a:p>
      </dgm:t>
    </dgm:pt>
    <dgm:pt modelId="{B2EE8323-8DD7-469C-9450-AF829C51246C}" type="pres">
      <dgm:prSet presAssocID="{47601084-C052-4DA3-8E27-2DFFF89F7A61}" presName="connector3" presStyleLbl="sibTrans2D1" presStyleIdx="2" presStyleCnt="3"/>
      <dgm:spPr/>
      <dgm:t>
        <a:bodyPr/>
        <a:lstStyle/>
        <a:p>
          <a:endParaRPr lang="en-GB"/>
        </a:p>
      </dgm:t>
    </dgm:pt>
  </dgm:ptLst>
  <dgm:cxnLst>
    <dgm:cxn modelId="{68C11E4E-E759-4258-8EDA-36A64DA0300A}" type="presOf" srcId="{5A15A9A4-7B30-48CD-A934-174AE4E51959}" destId="{2E1663F4-9D53-460F-A34C-5823FC2A9CDE}" srcOrd="0" destOrd="0" presId="urn:microsoft.com/office/officeart/2005/8/layout/gear1"/>
    <dgm:cxn modelId="{ECF5F49A-1E6D-46E6-8141-DD5828FF0347}" srcId="{D18BBDE7-1C09-47F6-8BD3-2FEDDDA59C30}" destId="{ADBD707F-B1D0-43E0-BD28-B54CC0EE7FBE}" srcOrd="0" destOrd="0" parTransId="{C9A07821-E922-4F9D-BD00-DDF3E831DCFB}" sibTransId="{CA495573-DBFB-46D4-89DC-C9FFC694C5DE}"/>
    <dgm:cxn modelId="{5829A718-71F7-47FB-8B70-770CE7369413}" type="presOf" srcId="{5A15A9A4-7B30-48CD-A934-174AE4E51959}" destId="{EFB782ED-41C1-4188-BDAE-34B854729DCC}" srcOrd="2" destOrd="0" presId="urn:microsoft.com/office/officeart/2005/8/layout/gear1"/>
    <dgm:cxn modelId="{11BA0A74-9D41-4969-B7C6-FEC9DBFF178B}" srcId="{D18BBDE7-1C09-47F6-8BD3-2FEDDDA59C30}" destId="{5A15A9A4-7B30-48CD-A934-174AE4E51959}" srcOrd="1" destOrd="0" parTransId="{B272FF9D-8A77-46CA-B787-3DB8F9A2FEDE}" sibTransId="{31F943DE-891F-4401-AFBB-62D1D94B6525}"/>
    <dgm:cxn modelId="{8905CFB0-8B20-4E71-AE7E-0E147D7FA7CD}" type="presOf" srcId="{31F943DE-891F-4401-AFBB-62D1D94B6525}" destId="{74E66D22-E8A4-43C3-AFA2-EF839ACDA99B}" srcOrd="0" destOrd="0" presId="urn:microsoft.com/office/officeart/2005/8/layout/gear1"/>
    <dgm:cxn modelId="{82BE8104-1941-44FE-8DE2-2F706515DDB8}" type="presOf" srcId="{47601084-C052-4DA3-8E27-2DFFF89F7A61}" destId="{B2EE8323-8DD7-469C-9450-AF829C51246C}" srcOrd="0" destOrd="0" presId="urn:microsoft.com/office/officeart/2005/8/layout/gear1"/>
    <dgm:cxn modelId="{44E53716-9EF6-4B3B-8B17-8B8E8E6BDD89}" type="presOf" srcId="{D18BBDE7-1C09-47F6-8BD3-2FEDDDA59C30}" destId="{3F5E0A97-8907-413C-A1AA-06AD95FA0DEB}" srcOrd="0" destOrd="0" presId="urn:microsoft.com/office/officeart/2005/8/layout/gear1"/>
    <dgm:cxn modelId="{5F3D99FA-8A13-4141-BB45-72AFD79E0568}" type="presOf" srcId="{6F7BF012-00F3-42CA-9CFE-481500AB48C9}" destId="{D13A26F8-061E-467A-85BF-1939481BE97C}" srcOrd="2" destOrd="0" presId="urn:microsoft.com/office/officeart/2005/8/layout/gear1"/>
    <dgm:cxn modelId="{B56FEFB6-5033-49AA-9A71-9BA1366EF124}" type="presOf" srcId="{5A15A9A4-7B30-48CD-A934-174AE4E51959}" destId="{0F8B0549-4B42-44DC-AAB1-C295270B8C8F}" srcOrd="1" destOrd="0" presId="urn:microsoft.com/office/officeart/2005/8/layout/gear1"/>
    <dgm:cxn modelId="{73461399-CC00-4401-A3D0-79C4E093FAC2}" type="presOf" srcId="{6F7BF012-00F3-42CA-9CFE-481500AB48C9}" destId="{8E9C5A0E-9902-4923-8689-A62BBB5844FE}" srcOrd="1" destOrd="0" presId="urn:microsoft.com/office/officeart/2005/8/layout/gear1"/>
    <dgm:cxn modelId="{A7830B89-1176-456A-ADC2-31FE2FE6807F}" type="presOf" srcId="{CA495573-DBFB-46D4-89DC-C9FFC694C5DE}" destId="{69B2B9DB-3B0E-4655-B45E-7D913A93AC8D}" srcOrd="0" destOrd="0" presId="urn:microsoft.com/office/officeart/2005/8/layout/gear1"/>
    <dgm:cxn modelId="{E5F8CB22-0C53-4184-96C0-9A1F185E018A}" type="presOf" srcId="{6F7BF012-00F3-42CA-9CFE-481500AB48C9}" destId="{34A4C834-D2BD-4FA1-821B-D47D146E84CD}" srcOrd="0" destOrd="0" presId="urn:microsoft.com/office/officeart/2005/8/layout/gear1"/>
    <dgm:cxn modelId="{C7C2DF5E-EF39-4413-97EB-661CB466EE88}" type="presOf" srcId="{ADBD707F-B1D0-43E0-BD28-B54CC0EE7FBE}" destId="{2A9770D0-10C8-4BA8-B6A4-2400BE95ACD6}" srcOrd="0" destOrd="0" presId="urn:microsoft.com/office/officeart/2005/8/layout/gear1"/>
    <dgm:cxn modelId="{B6C884E1-8802-4F09-B7F1-38A4F063AE34}" type="presOf" srcId="{6F7BF012-00F3-42CA-9CFE-481500AB48C9}" destId="{D54D69DD-D7E2-4C3D-A3F5-E38CD58C5560}" srcOrd="3" destOrd="0" presId="urn:microsoft.com/office/officeart/2005/8/layout/gear1"/>
    <dgm:cxn modelId="{5E6554FC-D171-4C1E-A0DA-DFBD93F3D9C7}" type="presOf" srcId="{ADBD707F-B1D0-43E0-BD28-B54CC0EE7FBE}" destId="{A841EC2E-3777-440E-BD97-1FEB367A12AE}" srcOrd="2" destOrd="0" presId="urn:microsoft.com/office/officeart/2005/8/layout/gear1"/>
    <dgm:cxn modelId="{DB55C0A0-E0BF-49A7-AC5A-A69F0A049FD0}" srcId="{D18BBDE7-1C09-47F6-8BD3-2FEDDDA59C30}" destId="{6F7BF012-00F3-42CA-9CFE-481500AB48C9}" srcOrd="2" destOrd="0" parTransId="{3847CC08-57AC-4892-9373-905F9021C941}" sibTransId="{47601084-C052-4DA3-8E27-2DFFF89F7A61}"/>
    <dgm:cxn modelId="{97EA5BC3-283C-48B9-B78C-93A85C0A9A03}" type="presOf" srcId="{ADBD707F-B1D0-43E0-BD28-B54CC0EE7FBE}" destId="{3ACC6885-BF9F-4DE7-8EA2-1C0D9256DDD6}" srcOrd="1" destOrd="0" presId="urn:microsoft.com/office/officeart/2005/8/layout/gear1"/>
    <dgm:cxn modelId="{2365D5C1-FB0A-437C-99A0-6F76376725EF}" type="presParOf" srcId="{3F5E0A97-8907-413C-A1AA-06AD95FA0DEB}" destId="{2A9770D0-10C8-4BA8-B6A4-2400BE95ACD6}" srcOrd="0" destOrd="0" presId="urn:microsoft.com/office/officeart/2005/8/layout/gear1"/>
    <dgm:cxn modelId="{2C13E7A1-260F-4FD9-8D84-EEF355F40C5B}" type="presParOf" srcId="{3F5E0A97-8907-413C-A1AA-06AD95FA0DEB}" destId="{3ACC6885-BF9F-4DE7-8EA2-1C0D9256DDD6}" srcOrd="1" destOrd="0" presId="urn:microsoft.com/office/officeart/2005/8/layout/gear1"/>
    <dgm:cxn modelId="{83E8EF46-5BAB-4EB3-8D0E-D0227C308112}" type="presParOf" srcId="{3F5E0A97-8907-413C-A1AA-06AD95FA0DEB}" destId="{A841EC2E-3777-440E-BD97-1FEB367A12AE}" srcOrd="2" destOrd="0" presId="urn:microsoft.com/office/officeart/2005/8/layout/gear1"/>
    <dgm:cxn modelId="{A7FB3E9D-7490-4D8E-8AE5-EAC95703480A}" type="presParOf" srcId="{3F5E0A97-8907-413C-A1AA-06AD95FA0DEB}" destId="{2E1663F4-9D53-460F-A34C-5823FC2A9CDE}" srcOrd="3" destOrd="0" presId="urn:microsoft.com/office/officeart/2005/8/layout/gear1"/>
    <dgm:cxn modelId="{D6B959BE-E1E8-40DC-B630-8EA99227962E}" type="presParOf" srcId="{3F5E0A97-8907-413C-A1AA-06AD95FA0DEB}" destId="{0F8B0549-4B42-44DC-AAB1-C295270B8C8F}" srcOrd="4" destOrd="0" presId="urn:microsoft.com/office/officeart/2005/8/layout/gear1"/>
    <dgm:cxn modelId="{329F0BD5-89D2-4327-B4D0-5C666164D9D6}" type="presParOf" srcId="{3F5E0A97-8907-413C-A1AA-06AD95FA0DEB}" destId="{EFB782ED-41C1-4188-BDAE-34B854729DCC}" srcOrd="5" destOrd="0" presId="urn:microsoft.com/office/officeart/2005/8/layout/gear1"/>
    <dgm:cxn modelId="{DDFC9060-ECC1-4552-B2F9-57415704A815}" type="presParOf" srcId="{3F5E0A97-8907-413C-A1AA-06AD95FA0DEB}" destId="{34A4C834-D2BD-4FA1-821B-D47D146E84CD}" srcOrd="6" destOrd="0" presId="urn:microsoft.com/office/officeart/2005/8/layout/gear1"/>
    <dgm:cxn modelId="{FE52C762-4897-4C89-AE6A-7A435893FDD5}" type="presParOf" srcId="{3F5E0A97-8907-413C-A1AA-06AD95FA0DEB}" destId="{8E9C5A0E-9902-4923-8689-A62BBB5844FE}" srcOrd="7" destOrd="0" presId="urn:microsoft.com/office/officeart/2005/8/layout/gear1"/>
    <dgm:cxn modelId="{B2864077-2EC8-49CF-9AA0-ED99CABAA2B5}" type="presParOf" srcId="{3F5E0A97-8907-413C-A1AA-06AD95FA0DEB}" destId="{D13A26F8-061E-467A-85BF-1939481BE97C}" srcOrd="8" destOrd="0" presId="urn:microsoft.com/office/officeart/2005/8/layout/gear1"/>
    <dgm:cxn modelId="{5C158CFE-728C-4D89-AF89-8E0DCF7C4A7E}" type="presParOf" srcId="{3F5E0A97-8907-413C-A1AA-06AD95FA0DEB}" destId="{D54D69DD-D7E2-4C3D-A3F5-E38CD58C5560}" srcOrd="9" destOrd="0" presId="urn:microsoft.com/office/officeart/2005/8/layout/gear1"/>
    <dgm:cxn modelId="{D183149E-E435-4667-9A7D-308C70F38372}" type="presParOf" srcId="{3F5E0A97-8907-413C-A1AA-06AD95FA0DEB}" destId="{69B2B9DB-3B0E-4655-B45E-7D913A93AC8D}" srcOrd="10" destOrd="0" presId="urn:microsoft.com/office/officeart/2005/8/layout/gear1"/>
    <dgm:cxn modelId="{FCCAE8DF-DF9D-4E56-9C5E-AB2ED3B6539D}" type="presParOf" srcId="{3F5E0A97-8907-413C-A1AA-06AD95FA0DEB}" destId="{74E66D22-E8A4-43C3-AFA2-EF839ACDA99B}" srcOrd="11" destOrd="0" presId="urn:microsoft.com/office/officeart/2005/8/layout/gear1"/>
    <dgm:cxn modelId="{2DAE39A9-5C79-46F8-B659-F0402DBDC023}" type="presParOf" srcId="{3F5E0A97-8907-413C-A1AA-06AD95FA0DEB}" destId="{B2EE8323-8DD7-469C-9450-AF829C51246C}" srcOrd="12" destOrd="0" presId="urn:microsoft.com/office/officeart/2005/8/layout/gear1"/>
  </dgm:cxnLst>
  <dgm:bg/>
  <dgm:whole>
    <a:effectLst>
      <a:reflection blurRad="6350" stA="50000" endA="300" endPos="38500" dist="50800" dir="5400000" sy="-100000" algn="bl" rotWithShape="0"/>
    </a:effectLst>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9770D0-10C8-4BA8-B6A4-2400BE95ACD6}">
      <dsp:nvSpPr>
        <dsp:cNvPr id="0" name=""/>
        <dsp:cNvSpPr/>
      </dsp:nvSpPr>
      <dsp:spPr>
        <a:xfrm>
          <a:off x="501491" y="513202"/>
          <a:ext cx="612934" cy="612934"/>
        </a:xfrm>
        <a:prstGeom prst="gear9">
          <a:avLst/>
        </a:prstGeom>
        <a:gradFill rotWithShape="0">
          <a:gsLst>
            <a:gs pos="0">
              <a:schemeClr val="accent6">
                <a:shade val="50000"/>
                <a:hueOff val="0"/>
                <a:satOff val="0"/>
                <a:lumOff val="0"/>
                <a:alphaOff val="0"/>
                <a:shade val="51000"/>
                <a:satMod val="130000"/>
              </a:schemeClr>
            </a:gs>
            <a:gs pos="80000">
              <a:schemeClr val="accent6">
                <a:shade val="50000"/>
                <a:hueOff val="0"/>
                <a:satOff val="0"/>
                <a:lumOff val="0"/>
                <a:alphaOff val="0"/>
                <a:shade val="93000"/>
                <a:satMod val="130000"/>
              </a:schemeClr>
            </a:gs>
            <a:gs pos="100000">
              <a:schemeClr val="accent6">
                <a:shade val="50000"/>
                <a:hueOff val="0"/>
                <a:satOff val="0"/>
                <a:lumOff val="0"/>
                <a:alphaOff val="0"/>
                <a:shade val="94000"/>
                <a:satMod val="135000"/>
              </a:schemeClr>
            </a:gs>
          </a:gsLst>
          <a:lin ang="16200000" scaled="0"/>
        </a:gradFill>
        <a:ln>
          <a:noFill/>
        </a:ln>
        <a:effectLst>
          <a:reflection blurRad="6350" stA="50000" endA="300" endPos="38500" dist="50800" dir="5400000" sy="-100000" algn="bl" rotWithShape="0"/>
        </a:effectLst>
        <a:scene3d>
          <a:camera prst="perspectiveContrastingLeftFacing"/>
          <a:lightRig rig="threePt" dir="t"/>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l" defTabSz="622300">
            <a:lnSpc>
              <a:spcPct val="90000"/>
            </a:lnSpc>
            <a:spcBef>
              <a:spcPct val="0"/>
            </a:spcBef>
            <a:spcAft>
              <a:spcPct val="35000"/>
            </a:spcAft>
          </a:pPr>
          <a:r>
            <a:rPr lang="en-GB" sz="1400" kern="1200" dirty="0" smtClean="0"/>
            <a:t> </a:t>
          </a:r>
          <a:endParaRPr lang="en-GB" sz="1400" kern="1200" dirty="0"/>
        </a:p>
      </dsp:txBody>
      <dsp:txXfrm>
        <a:off x="624718" y="656779"/>
        <a:ext cx="366480" cy="315061"/>
      </dsp:txXfrm>
    </dsp:sp>
    <dsp:sp modelId="{2E1663F4-9D53-460F-A34C-5823FC2A9CDE}">
      <dsp:nvSpPr>
        <dsp:cNvPr id="0" name=""/>
        <dsp:cNvSpPr/>
      </dsp:nvSpPr>
      <dsp:spPr>
        <a:xfrm>
          <a:off x="144875" y="368326"/>
          <a:ext cx="445770" cy="445770"/>
        </a:xfrm>
        <a:prstGeom prst="gear6">
          <a:avLst/>
        </a:prstGeom>
        <a:gradFill rotWithShape="0">
          <a:gsLst>
            <a:gs pos="0">
              <a:schemeClr val="accent6">
                <a:shade val="50000"/>
                <a:hueOff val="72598"/>
                <a:satOff val="8615"/>
                <a:lumOff val="23261"/>
                <a:alphaOff val="0"/>
                <a:shade val="51000"/>
                <a:satMod val="130000"/>
              </a:schemeClr>
            </a:gs>
            <a:gs pos="80000">
              <a:schemeClr val="accent6">
                <a:shade val="50000"/>
                <a:hueOff val="72598"/>
                <a:satOff val="8615"/>
                <a:lumOff val="23261"/>
                <a:alphaOff val="0"/>
                <a:shade val="93000"/>
                <a:satMod val="130000"/>
              </a:schemeClr>
            </a:gs>
            <a:gs pos="100000">
              <a:schemeClr val="accent6">
                <a:shade val="50000"/>
                <a:hueOff val="72598"/>
                <a:satOff val="8615"/>
                <a:lumOff val="2326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perspectiveContrastingLeftFacing"/>
          <a:lightRig rig="threePt" dir="t"/>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l" defTabSz="622300">
            <a:lnSpc>
              <a:spcPct val="90000"/>
            </a:lnSpc>
            <a:spcBef>
              <a:spcPct val="0"/>
            </a:spcBef>
            <a:spcAft>
              <a:spcPct val="35000"/>
            </a:spcAft>
          </a:pPr>
          <a:r>
            <a:rPr lang="en-GB" sz="1400" kern="1200" dirty="0" smtClean="0"/>
            <a:t> </a:t>
          </a:r>
          <a:endParaRPr lang="en-GB" sz="1400" kern="1200" dirty="0"/>
        </a:p>
      </dsp:txBody>
      <dsp:txXfrm>
        <a:off x="257099" y="481228"/>
        <a:ext cx="221322" cy="219966"/>
      </dsp:txXfrm>
    </dsp:sp>
    <dsp:sp modelId="{34A4C834-D2BD-4FA1-821B-D47D146E84CD}">
      <dsp:nvSpPr>
        <dsp:cNvPr id="0" name=""/>
        <dsp:cNvSpPr/>
      </dsp:nvSpPr>
      <dsp:spPr>
        <a:xfrm rot="20700000">
          <a:off x="394552" y="60790"/>
          <a:ext cx="436764" cy="436764"/>
        </a:xfrm>
        <a:prstGeom prst="gear6">
          <a:avLst/>
        </a:prstGeom>
        <a:gradFill rotWithShape="0">
          <a:gsLst>
            <a:gs pos="0">
              <a:schemeClr val="accent6">
                <a:shade val="50000"/>
                <a:hueOff val="72598"/>
                <a:satOff val="8615"/>
                <a:lumOff val="23261"/>
                <a:alphaOff val="0"/>
                <a:shade val="51000"/>
                <a:satMod val="130000"/>
              </a:schemeClr>
            </a:gs>
            <a:gs pos="80000">
              <a:schemeClr val="accent6">
                <a:shade val="50000"/>
                <a:hueOff val="72598"/>
                <a:satOff val="8615"/>
                <a:lumOff val="23261"/>
                <a:alphaOff val="0"/>
                <a:shade val="93000"/>
                <a:satMod val="130000"/>
              </a:schemeClr>
            </a:gs>
            <a:gs pos="100000">
              <a:schemeClr val="accent6">
                <a:shade val="50000"/>
                <a:hueOff val="72598"/>
                <a:satOff val="8615"/>
                <a:lumOff val="2326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perspectiveContrastingLeftFacing"/>
          <a:lightRig rig="threePt" dir="t"/>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l" defTabSz="622300">
            <a:lnSpc>
              <a:spcPct val="90000"/>
            </a:lnSpc>
            <a:spcBef>
              <a:spcPct val="0"/>
            </a:spcBef>
            <a:spcAft>
              <a:spcPct val="35000"/>
            </a:spcAft>
          </a:pPr>
          <a:r>
            <a:rPr lang="en-GB" sz="1400" kern="1200" dirty="0" smtClean="0"/>
            <a:t> </a:t>
          </a:r>
          <a:endParaRPr lang="en-GB" sz="1400" kern="1200" dirty="0"/>
        </a:p>
      </dsp:txBody>
      <dsp:txXfrm rot="-20700000">
        <a:off x="490347" y="156585"/>
        <a:ext cx="245173" cy="245173"/>
      </dsp:txXfrm>
    </dsp:sp>
    <dsp:sp modelId="{69B2B9DB-3B0E-4655-B45E-7D913A93AC8D}">
      <dsp:nvSpPr>
        <dsp:cNvPr id="0" name=""/>
        <dsp:cNvSpPr/>
      </dsp:nvSpPr>
      <dsp:spPr>
        <a:xfrm>
          <a:off x="426623" y="435101"/>
          <a:ext cx="784555" cy="784555"/>
        </a:xfrm>
        <a:prstGeom prst="circularArrow">
          <a:avLst>
            <a:gd name="adj1" fmla="val 4687"/>
            <a:gd name="adj2" fmla="val 299029"/>
            <a:gd name="adj3" fmla="val 2316817"/>
            <a:gd name="adj4" fmla="val 16390160"/>
            <a:gd name="adj5" fmla="val 5469"/>
          </a:avLst>
        </a:prstGeom>
        <a:solidFill>
          <a:schemeClr val="accent6">
            <a:shade val="90000"/>
            <a:hueOff val="0"/>
            <a:satOff val="0"/>
            <a:lumOff val="0"/>
            <a:alphaOff val="0"/>
          </a:schemeClr>
        </a:solidFill>
        <a:ln>
          <a:noFill/>
        </a:ln>
        <a:effectLst>
          <a:outerShdw blurRad="40000" dist="23000" dir="5400000" rotWithShape="0">
            <a:srgbClr val="000000">
              <a:alpha val="35000"/>
            </a:srgbClr>
          </a:outerShdw>
        </a:effectLst>
        <a:scene3d>
          <a:camera prst="perspectiveContrastingLeftFacing"/>
          <a:lightRig rig="threePt" dir="t"/>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4E66D22-E8A4-43C3-AFA2-EF839ACDA99B}">
      <dsp:nvSpPr>
        <dsp:cNvPr id="0" name=""/>
        <dsp:cNvSpPr/>
      </dsp:nvSpPr>
      <dsp:spPr>
        <a:xfrm>
          <a:off x="65930" y="282912"/>
          <a:ext cx="570028" cy="570028"/>
        </a:xfrm>
        <a:prstGeom prst="leftCircularArrow">
          <a:avLst>
            <a:gd name="adj1" fmla="val 6452"/>
            <a:gd name="adj2" fmla="val 429999"/>
            <a:gd name="adj3" fmla="val 10489124"/>
            <a:gd name="adj4" fmla="val 14837806"/>
            <a:gd name="adj5" fmla="val 7527"/>
          </a:avLst>
        </a:prstGeom>
        <a:solidFill>
          <a:schemeClr val="accent6">
            <a:shade val="90000"/>
            <a:hueOff val="77198"/>
            <a:satOff val="-236"/>
            <a:lumOff val="14009"/>
            <a:alphaOff val="0"/>
          </a:schemeClr>
        </a:solidFill>
        <a:ln>
          <a:noFill/>
        </a:ln>
        <a:effectLst>
          <a:outerShdw blurRad="40000" dist="23000" dir="5400000" rotWithShape="0">
            <a:srgbClr val="000000">
              <a:alpha val="35000"/>
            </a:srgbClr>
          </a:outerShdw>
        </a:effectLst>
        <a:scene3d>
          <a:camera prst="perspectiveContrastingLeftFacing"/>
          <a:lightRig rig="threePt" dir="t"/>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2EE8323-8DD7-469C-9450-AF829C51246C}">
      <dsp:nvSpPr>
        <dsp:cNvPr id="0" name=""/>
        <dsp:cNvSpPr/>
      </dsp:nvSpPr>
      <dsp:spPr>
        <a:xfrm>
          <a:off x="293524" y="-21659"/>
          <a:ext cx="614605" cy="614605"/>
        </a:xfrm>
        <a:prstGeom prst="circularArrow">
          <a:avLst>
            <a:gd name="adj1" fmla="val 5984"/>
            <a:gd name="adj2" fmla="val 394124"/>
            <a:gd name="adj3" fmla="val 13313824"/>
            <a:gd name="adj4" fmla="val 10508221"/>
            <a:gd name="adj5" fmla="val 6981"/>
          </a:avLst>
        </a:prstGeom>
        <a:solidFill>
          <a:schemeClr val="accent6">
            <a:shade val="90000"/>
            <a:hueOff val="77198"/>
            <a:satOff val="-236"/>
            <a:lumOff val="14009"/>
            <a:alphaOff val="0"/>
          </a:schemeClr>
        </a:solidFill>
        <a:ln>
          <a:noFill/>
        </a:ln>
        <a:effectLst>
          <a:outerShdw blurRad="40000" dist="23000" dir="5400000" rotWithShape="0">
            <a:srgbClr val="000000">
              <a:alpha val="35000"/>
            </a:srgbClr>
          </a:outerShdw>
        </a:effectLst>
        <a:scene3d>
          <a:camera prst="perspectiveContrastingLeftFacing"/>
          <a:lightRig rig="threePt" dir="t"/>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9770D0-10C8-4BA8-B6A4-2400BE95ACD6}">
      <dsp:nvSpPr>
        <dsp:cNvPr id="0" name=""/>
        <dsp:cNvSpPr/>
      </dsp:nvSpPr>
      <dsp:spPr>
        <a:xfrm>
          <a:off x="501491" y="513202"/>
          <a:ext cx="612934" cy="612934"/>
        </a:xfrm>
        <a:prstGeom prst="gear9">
          <a:avLst/>
        </a:prstGeom>
        <a:gradFill rotWithShape="0">
          <a:gsLst>
            <a:gs pos="0">
              <a:schemeClr val="accent6">
                <a:shade val="50000"/>
                <a:hueOff val="0"/>
                <a:satOff val="0"/>
                <a:lumOff val="0"/>
                <a:alphaOff val="0"/>
                <a:shade val="51000"/>
                <a:satMod val="130000"/>
              </a:schemeClr>
            </a:gs>
            <a:gs pos="80000">
              <a:schemeClr val="accent6">
                <a:shade val="50000"/>
                <a:hueOff val="0"/>
                <a:satOff val="0"/>
                <a:lumOff val="0"/>
                <a:alphaOff val="0"/>
                <a:shade val="93000"/>
                <a:satMod val="130000"/>
              </a:schemeClr>
            </a:gs>
            <a:gs pos="100000">
              <a:schemeClr val="accent6">
                <a:shade val="50000"/>
                <a:hueOff val="0"/>
                <a:satOff val="0"/>
                <a:lumOff val="0"/>
                <a:alphaOff val="0"/>
                <a:shade val="94000"/>
                <a:satMod val="135000"/>
              </a:schemeClr>
            </a:gs>
          </a:gsLst>
          <a:lin ang="16200000" scaled="0"/>
        </a:gradFill>
        <a:ln>
          <a:noFill/>
        </a:ln>
        <a:effectLst>
          <a:reflection blurRad="6350" stA="50000" endA="300" endPos="38500" dist="50800" dir="5400000" sy="-100000" algn="bl" rotWithShape="0"/>
        </a:effectLst>
        <a:scene3d>
          <a:camera prst="perspectiveContrastingLeftFacing"/>
          <a:lightRig rig="threePt" dir="t"/>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l" defTabSz="622300">
            <a:lnSpc>
              <a:spcPct val="90000"/>
            </a:lnSpc>
            <a:spcBef>
              <a:spcPct val="0"/>
            </a:spcBef>
            <a:spcAft>
              <a:spcPct val="35000"/>
            </a:spcAft>
          </a:pPr>
          <a:r>
            <a:rPr lang="en-GB" sz="1400" kern="1200" dirty="0" smtClean="0"/>
            <a:t> </a:t>
          </a:r>
          <a:endParaRPr lang="en-GB" sz="1400" kern="1200" dirty="0"/>
        </a:p>
      </dsp:txBody>
      <dsp:txXfrm>
        <a:off x="624718" y="656779"/>
        <a:ext cx="366480" cy="315061"/>
      </dsp:txXfrm>
    </dsp:sp>
    <dsp:sp modelId="{2E1663F4-9D53-460F-A34C-5823FC2A9CDE}">
      <dsp:nvSpPr>
        <dsp:cNvPr id="0" name=""/>
        <dsp:cNvSpPr/>
      </dsp:nvSpPr>
      <dsp:spPr>
        <a:xfrm>
          <a:off x="144875" y="368326"/>
          <a:ext cx="445770" cy="445770"/>
        </a:xfrm>
        <a:prstGeom prst="gear6">
          <a:avLst/>
        </a:prstGeom>
        <a:gradFill rotWithShape="0">
          <a:gsLst>
            <a:gs pos="0">
              <a:schemeClr val="accent6">
                <a:shade val="50000"/>
                <a:hueOff val="72598"/>
                <a:satOff val="8615"/>
                <a:lumOff val="23261"/>
                <a:alphaOff val="0"/>
                <a:shade val="51000"/>
                <a:satMod val="130000"/>
              </a:schemeClr>
            </a:gs>
            <a:gs pos="80000">
              <a:schemeClr val="accent6">
                <a:shade val="50000"/>
                <a:hueOff val="72598"/>
                <a:satOff val="8615"/>
                <a:lumOff val="23261"/>
                <a:alphaOff val="0"/>
                <a:shade val="93000"/>
                <a:satMod val="130000"/>
              </a:schemeClr>
            </a:gs>
            <a:gs pos="100000">
              <a:schemeClr val="accent6">
                <a:shade val="50000"/>
                <a:hueOff val="72598"/>
                <a:satOff val="8615"/>
                <a:lumOff val="2326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perspectiveContrastingLeftFacing"/>
          <a:lightRig rig="threePt" dir="t"/>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l" defTabSz="622300">
            <a:lnSpc>
              <a:spcPct val="90000"/>
            </a:lnSpc>
            <a:spcBef>
              <a:spcPct val="0"/>
            </a:spcBef>
            <a:spcAft>
              <a:spcPct val="35000"/>
            </a:spcAft>
          </a:pPr>
          <a:r>
            <a:rPr lang="en-GB" sz="1400" kern="1200" dirty="0" smtClean="0"/>
            <a:t> </a:t>
          </a:r>
          <a:endParaRPr lang="en-GB" sz="1400" kern="1200" dirty="0"/>
        </a:p>
      </dsp:txBody>
      <dsp:txXfrm>
        <a:off x="257099" y="481228"/>
        <a:ext cx="221322" cy="219966"/>
      </dsp:txXfrm>
    </dsp:sp>
    <dsp:sp modelId="{34A4C834-D2BD-4FA1-821B-D47D146E84CD}">
      <dsp:nvSpPr>
        <dsp:cNvPr id="0" name=""/>
        <dsp:cNvSpPr/>
      </dsp:nvSpPr>
      <dsp:spPr>
        <a:xfrm rot="20700000">
          <a:off x="394552" y="60790"/>
          <a:ext cx="436764" cy="436764"/>
        </a:xfrm>
        <a:prstGeom prst="gear6">
          <a:avLst/>
        </a:prstGeom>
        <a:gradFill rotWithShape="0">
          <a:gsLst>
            <a:gs pos="0">
              <a:schemeClr val="accent6">
                <a:shade val="50000"/>
                <a:hueOff val="72598"/>
                <a:satOff val="8615"/>
                <a:lumOff val="23261"/>
                <a:alphaOff val="0"/>
                <a:shade val="51000"/>
                <a:satMod val="130000"/>
              </a:schemeClr>
            </a:gs>
            <a:gs pos="80000">
              <a:schemeClr val="accent6">
                <a:shade val="50000"/>
                <a:hueOff val="72598"/>
                <a:satOff val="8615"/>
                <a:lumOff val="23261"/>
                <a:alphaOff val="0"/>
                <a:shade val="93000"/>
                <a:satMod val="130000"/>
              </a:schemeClr>
            </a:gs>
            <a:gs pos="100000">
              <a:schemeClr val="accent6">
                <a:shade val="50000"/>
                <a:hueOff val="72598"/>
                <a:satOff val="8615"/>
                <a:lumOff val="2326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perspectiveContrastingLeftFacing"/>
          <a:lightRig rig="threePt" dir="t"/>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l" defTabSz="622300">
            <a:lnSpc>
              <a:spcPct val="90000"/>
            </a:lnSpc>
            <a:spcBef>
              <a:spcPct val="0"/>
            </a:spcBef>
            <a:spcAft>
              <a:spcPct val="35000"/>
            </a:spcAft>
          </a:pPr>
          <a:r>
            <a:rPr lang="en-GB" sz="1400" kern="1200" dirty="0" smtClean="0"/>
            <a:t> </a:t>
          </a:r>
          <a:endParaRPr lang="en-GB" sz="1400" kern="1200" dirty="0"/>
        </a:p>
      </dsp:txBody>
      <dsp:txXfrm rot="-20700000">
        <a:off x="490347" y="156585"/>
        <a:ext cx="245173" cy="245173"/>
      </dsp:txXfrm>
    </dsp:sp>
    <dsp:sp modelId="{69B2B9DB-3B0E-4655-B45E-7D913A93AC8D}">
      <dsp:nvSpPr>
        <dsp:cNvPr id="0" name=""/>
        <dsp:cNvSpPr/>
      </dsp:nvSpPr>
      <dsp:spPr>
        <a:xfrm>
          <a:off x="426623" y="435101"/>
          <a:ext cx="784555" cy="784555"/>
        </a:xfrm>
        <a:prstGeom prst="circularArrow">
          <a:avLst>
            <a:gd name="adj1" fmla="val 4687"/>
            <a:gd name="adj2" fmla="val 299029"/>
            <a:gd name="adj3" fmla="val 2316817"/>
            <a:gd name="adj4" fmla="val 16390160"/>
            <a:gd name="adj5" fmla="val 5469"/>
          </a:avLst>
        </a:prstGeom>
        <a:solidFill>
          <a:schemeClr val="accent6">
            <a:shade val="90000"/>
            <a:hueOff val="0"/>
            <a:satOff val="0"/>
            <a:lumOff val="0"/>
            <a:alphaOff val="0"/>
          </a:schemeClr>
        </a:solidFill>
        <a:ln>
          <a:noFill/>
        </a:ln>
        <a:effectLst>
          <a:outerShdw blurRad="40000" dist="23000" dir="5400000" rotWithShape="0">
            <a:srgbClr val="000000">
              <a:alpha val="35000"/>
            </a:srgbClr>
          </a:outerShdw>
        </a:effectLst>
        <a:scene3d>
          <a:camera prst="perspectiveContrastingLeftFacing"/>
          <a:lightRig rig="threePt" dir="t"/>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4E66D22-E8A4-43C3-AFA2-EF839ACDA99B}">
      <dsp:nvSpPr>
        <dsp:cNvPr id="0" name=""/>
        <dsp:cNvSpPr/>
      </dsp:nvSpPr>
      <dsp:spPr>
        <a:xfrm>
          <a:off x="65930" y="282912"/>
          <a:ext cx="570028" cy="570028"/>
        </a:xfrm>
        <a:prstGeom prst="leftCircularArrow">
          <a:avLst>
            <a:gd name="adj1" fmla="val 6452"/>
            <a:gd name="adj2" fmla="val 429999"/>
            <a:gd name="adj3" fmla="val 10489124"/>
            <a:gd name="adj4" fmla="val 14837806"/>
            <a:gd name="adj5" fmla="val 7527"/>
          </a:avLst>
        </a:prstGeom>
        <a:solidFill>
          <a:schemeClr val="accent6">
            <a:shade val="90000"/>
            <a:hueOff val="77198"/>
            <a:satOff val="-236"/>
            <a:lumOff val="14009"/>
            <a:alphaOff val="0"/>
          </a:schemeClr>
        </a:solidFill>
        <a:ln>
          <a:noFill/>
        </a:ln>
        <a:effectLst>
          <a:outerShdw blurRad="40000" dist="23000" dir="5400000" rotWithShape="0">
            <a:srgbClr val="000000">
              <a:alpha val="35000"/>
            </a:srgbClr>
          </a:outerShdw>
        </a:effectLst>
        <a:scene3d>
          <a:camera prst="perspectiveContrastingLeftFacing"/>
          <a:lightRig rig="threePt" dir="t"/>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2EE8323-8DD7-469C-9450-AF829C51246C}">
      <dsp:nvSpPr>
        <dsp:cNvPr id="0" name=""/>
        <dsp:cNvSpPr/>
      </dsp:nvSpPr>
      <dsp:spPr>
        <a:xfrm>
          <a:off x="293524" y="-21659"/>
          <a:ext cx="614605" cy="614605"/>
        </a:xfrm>
        <a:prstGeom prst="circularArrow">
          <a:avLst>
            <a:gd name="adj1" fmla="val 5984"/>
            <a:gd name="adj2" fmla="val 394124"/>
            <a:gd name="adj3" fmla="val 13313824"/>
            <a:gd name="adj4" fmla="val 10508221"/>
            <a:gd name="adj5" fmla="val 6981"/>
          </a:avLst>
        </a:prstGeom>
        <a:solidFill>
          <a:schemeClr val="accent6">
            <a:shade val="90000"/>
            <a:hueOff val="77198"/>
            <a:satOff val="-236"/>
            <a:lumOff val="14009"/>
            <a:alphaOff val="0"/>
          </a:schemeClr>
        </a:solidFill>
        <a:ln>
          <a:noFill/>
        </a:ln>
        <a:effectLst>
          <a:outerShdw blurRad="40000" dist="23000" dir="5400000" rotWithShape="0">
            <a:srgbClr val="000000">
              <a:alpha val="35000"/>
            </a:srgbClr>
          </a:outerShdw>
        </a:effectLst>
        <a:scene3d>
          <a:camera prst="perspectiveContrastingLeftFacing"/>
          <a:lightRig rig="threePt" dir="t"/>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1077" name="page_number_handouts"/>
          <p:cNvSpPr>
            <a:spLocks noGrp="1" noChangeArrowheads="1"/>
          </p:cNvSpPr>
          <p:nvPr>
            <p:ph type="sldNum" sz="quarter" idx="3"/>
          </p:nvPr>
        </p:nvSpPr>
        <p:spPr bwMode="gray">
          <a:xfrm>
            <a:off x="4013200" y="8902700"/>
            <a:ext cx="3071813" cy="469900"/>
          </a:xfrm>
          <a:prstGeom prst="rect">
            <a:avLst/>
          </a:prstGeom>
          <a:noFill/>
          <a:ln w="9525">
            <a:noFill/>
            <a:miter lim="800000"/>
            <a:headEnd/>
            <a:tailEnd/>
          </a:ln>
          <a:effectLst/>
        </p:spPr>
        <p:txBody>
          <a:bodyPr vert="horz" wrap="square" lIns="90648" tIns="45330" rIns="90648" bIns="45330" numCol="1" anchor="b" anchorCtr="0" compatLnSpc="1">
            <a:prstTxWarp prst="textNoShape">
              <a:avLst/>
            </a:prstTxWarp>
          </a:bodyPr>
          <a:lstStyle>
            <a:lvl1pPr algn="r" defTabSz="906463">
              <a:defRPr sz="1200">
                <a:latin typeface="Arial" pitchFamily="2" charset="0"/>
              </a:defRPr>
            </a:lvl1pPr>
          </a:lstStyle>
          <a:p>
            <a:fld id="{C8B66C32-457D-4C1D-9311-2FF8084A158A}" type="slidenum">
              <a:rPr lang="en-US">
                <a:latin typeface="Arial" pitchFamily="34" charset="0"/>
                <a:cs typeface="Arial" pitchFamily="34" charset="0"/>
              </a:rPr>
              <a:pPr/>
              <a:t>‹#›</a:t>
            </a:fld>
            <a:endParaRPr lang="en-US" dirty="0">
              <a:latin typeface="Arial" pitchFamily="34" charset="0"/>
              <a:cs typeface="Arial" pitchFamily="34" charset="0"/>
            </a:endParaRPr>
          </a:p>
        </p:txBody>
      </p:sp>
      <p:sp>
        <p:nvSpPr>
          <p:cNvPr id="131076" name="footer_handouts"/>
          <p:cNvSpPr>
            <a:spLocks noGrp="1" noChangeArrowheads="1"/>
          </p:cNvSpPr>
          <p:nvPr>
            <p:ph type="ftr" sz="quarter" idx="2"/>
          </p:nvPr>
        </p:nvSpPr>
        <p:spPr bwMode="gray">
          <a:xfrm>
            <a:off x="0" y="8902700"/>
            <a:ext cx="3071813" cy="469900"/>
          </a:xfrm>
          <a:prstGeom prst="rect">
            <a:avLst/>
          </a:prstGeom>
          <a:noFill/>
          <a:ln w="9525">
            <a:noFill/>
            <a:miter lim="800000"/>
            <a:headEnd/>
            <a:tailEnd/>
          </a:ln>
          <a:effectLst/>
        </p:spPr>
        <p:txBody>
          <a:bodyPr vert="horz" wrap="square" lIns="90648" tIns="45330" rIns="90648" bIns="45330" numCol="1" anchor="b" anchorCtr="0" compatLnSpc="1">
            <a:prstTxWarp prst="textNoShape">
              <a:avLst/>
            </a:prstTxWarp>
          </a:bodyPr>
          <a:lstStyle>
            <a:lvl1pPr defTabSz="906463">
              <a:defRPr sz="1200">
                <a:latin typeface="Arial" pitchFamily="2" charset="0"/>
              </a:defRPr>
            </a:lvl1pPr>
          </a:lstStyle>
          <a:p>
            <a:endParaRPr lang="en-US" dirty="0">
              <a:latin typeface="Arial" pitchFamily="34" charset="0"/>
              <a:cs typeface="Arial" pitchFamily="34" charset="0"/>
            </a:endParaRPr>
          </a:p>
        </p:txBody>
      </p:sp>
      <p:sp>
        <p:nvSpPr>
          <p:cNvPr id="131075" name="date_handouts"/>
          <p:cNvSpPr>
            <a:spLocks noGrp="1" noChangeArrowheads="1"/>
          </p:cNvSpPr>
          <p:nvPr>
            <p:ph type="dt" sz="quarter" idx="1"/>
          </p:nvPr>
        </p:nvSpPr>
        <p:spPr bwMode="gray">
          <a:xfrm>
            <a:off x="4013200" y="0"/>
            <a:ext cx="3071813" cy="469900"/>
          </a:xfrm>
          <a:prstGeom prst="rect">
            <a:avLst/>
          </a:prstGeom>
          <a:noFill/>
          <a:ln w="9525">
            <a:noFill/>
            <a:miter lim="800000"/>
            <a:headEnd/>
            <a:tailEnd/>
          </a:ln>
          <a:effectLst/>
        </p:spPr>
        <p:txBody>
          <a:bodyPr vert="horz" wrap="square" lIns="90648" tIns="45330" rIns="90648" bIns="45330" numCol="1" anchor="t" anchorCtr="0" compatLnSpc="1">
            <a:prstTxWarp prst="textNoShape">
              <a:avLst/>
            </a:prstTxWarp>
          </a:bodyPr>
          <a:lstStyle>
            <a:lvl1pPr algn="r" defTabSz="906463">
              <a:defRPr sz="1200">
                <a:latin typeface="Arial" pitchFamily="2" charset="0"/>
              </a:defRPr>
            </a:lvl1pPr>
          </a:lstStyle>
          <a:p>
            <a:r>
              <a:rPr lang="en-US" dirty="0" smtClean="0">
                <a:latin typeface="Arial" pitchFamily="34" charset="0"/>
                <a:cs typeface="Arial" pitchFamily="34" charset="0"/>
              </a:rPr>
              <a:t>July 30, 2013</a:t>
            </a:r>
            <a:endParaRPr lang="en-US" dirty="0">
              <a:latin typeface="Arial" pitchFamily="34" charset="0"/>
              <a:cs typeface="Arial" pitchFamily="34" charset="0"/>
            </a:endParaRPr>
          </a:p>
        </p:txBody>
      </p:sp>
      <p:sp>
        <p:nvSpPr>
          <p:cNvPr id="131074" name="header_handouts"/>
          <p:cNvSpPr>
            <a:spLocks noGrp="1" noChangeArrowheads="1"/>
          </p:cNvSpPr>
          <p:nvPr>
            <p:ph type="hdr" sz="quarter"/>
          </p:nvPr>
        </p:nvSpPr>
        <p:spPr bwMode="gray">
          <a:xfrm>
            <a:off x="0" y="0"/>
            <a:ext cx="3071813" cy="469900"/>
          </a:xfrm>
          <a:prstGeom prst="rect">
            <a:avLst/>
          </a:prstGeom>
          <a:noFill/>
          <a:ln w="9525">
            <a:noFill/>
            <a:miter lim="800000"/>
            <a:headEnd/>
            <a:tailEnd/>
          </a:ln>
          <a:effectLst/>
        </p:spPr>
        <p:txBody>
          <a:bodyPr vert="horz" wrap="square" lIns="90648" tIns="45330" rIns="90648" bIns="45330" numCol="1" anchor="t" anchorCtr="0" compatLnSpc="1">
            <a:prstTxWarp prst="textNoShape">
              <a:avLst/>
            </a:prstTxWarp>
          </a:bodyPr>
          <a:lstStyle>
            <a:lvl1pPr defTabSz="906463">
              <a:defRPr sz="1200">
                <a:latin typeface="Arial" pitchFamily="2" charset="0"/>
              </a:defRPr>
            </a:lvl1pPr>
          </a:lstStyle>
          <a:p>
            <a:endParaRPr lang="en-US" dirty="0">
              <a:latin typeface="Arial" pitchFamily="34" charset="0"/>
              <a:cs typeface="Arial" pitchFamily="34" charset="0"/>
            </a:endParaRPr>
          </a:p>
        </p:txBody>
      </p:sp>
    </p:spTree>
    <p:extLst>
      <p:ext uri="{BB962C8B-B14F-4D97-AF65-F5344CB8AC3E}">
        <p14:creationId xmlns:p14="http://schemas.microsoft.com/office/powerpoint/2010/main" val="88708962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5" name="page_number_notes"/>
          <p:cNvSpPr>
            <a:spLocks noGrp="1" noChangeArrowheads="1"/>
          </p:cNvSpPr>
          <p:nvPr>
            <p:ph type="sldNum" sz="quarter" idx="5"/>
          </p:nvPr>
        </p:nvSpPr>
        <p:spPr bwMode="gray">
          <a:xfrm>
            <a:off x="4014788" y="8904288"/>
            <a:ext cx="3070225" cy="468312"/>
          </a:xfrm>
          <a:prstGeom prst="rect">
            <a:avLst/>
          </a:prstGeom>
          <a:noFill/>
          <a:ln w="9525">
            <a:noFill/>
            <a:miter lim="800000"/>
            <a:headEnd/>
            <a:tailEnd/>
          </a:ln>
          <a:effectLst/>
        </p:spPr>
        <p:txBody>
          <a:bodyPr vert="horz" wrap="square" lIns="94018" tIns="47009" rIns="94018" bIns="47009" numCol="1" anchor="b" anchorCtr="0" compatLnSpc="1">
            <a:prstTxWarp prst="textNoShape">
              <a:avLst/>
            </a:prstTxWarp>
          </a:bodyPr>
          <a:lstStyle>
            <a:lvl1pPr algn="r" defTabSz="941388">
              <a:defRPr sz="1200">
                <a:latin typeface="Arial" pitchFamily="34" charset="0"/>
                <a:cs typeface="Arial" pitchFamily="34" charset="0"/>
              </a:defRPr>
            </a:lvl1pPr>
          </a:lstStyle>
          <a:p>
            <a:fld id="{E6C388D9-8E38-4EC6-8E5A-9BD94593D26C}" type="slidenum">
              <a:rPr lang="en-US" smtClean="0"/>
              <a:pPr/>
              <a:t>‹#›</a:t>
            </a:fld>
            <a:endParaRPr lang="en-US" dirty="0"/>
          </a:p>
        </p:txBody>
      </p:sp>
      <p:sp>
        <p:nvSpPr>
          <p:cNvPr id="7174" name="footer_notes"/>
          <p:cNvSpPr>
            <a:spLocks noGrp="1" noChangeArrowheads="1"/>
          </p:cNvSpPr>
          <p:nvPr>
            <p:ph type="ftr" sz="quarter" idx="4"/>
          </p:nvPr>
        </p:nvSpPr>
        <p:spPr bwMode="gray">
          <a:xfrm>
            <a:off x="0" y="8904288"/>
            <a:ext cx="3070225" cy="468312"/>
          </a:xfrm>
          <a:prstGeom prst="rect">
            <a:avLst/>
          </a:prstGeom>
          <a:noFill/>
          <a:ln w="9525">
            <a:noFill/>
            <a:miter lim="800000"/>
            <a:headEnd/>
            <a:tailEnd/>
          </a:ln>
          <a:effectLst/>
        </p:spPr>
        <p:txBody>
          <a:bodyPr vert="horz" wrap="square" lIns="94018" tIns="47009" rIns="94018" bIns="47009" numCol="1" anchor="b" anchorCtr="0" compatLnSpc="1">
            <a:prstTxWarp prst="textNoShape">
              <a:avLst/>
            </a:prstTxWarp>
          </a:bodyPr>
          <a:lstStyle>
            <a:lvl1pPr defTabSz="941388">
              <a:defRPr sz="1200">
                <a:latin typeface="Arial" pitchFamily="34" charset="0"/>
                <a:cs typeface="Arial" pitchFamily="34" charset="0"/>
              </a:defRPr>
            </a:lvl1pPr>
          </a:lstStyle>
          <a:p>
            <a:endParaRPr lang="en-US" dirty="0"/>
          </a:p>
        </p:txBody>
      </p:sp>
      <p:sp>
        <p:nvSpPr>
          <p:cNvPr id="7173" name="text_placeholder_notes"/>
          <p:cNvSpPr>
            <a:spLocks noGrp="1" noChangeArrowheads="1"/>
          </p:cNvSpPr>
          <p:nvPr>
            <p:ph type="body" sz="quarter" idx="3"/>
          </p:nvPr>
        </p:nvSpPr>
        <p:spPr bwMode="gray">
          <a:xfrm>
            <a:off x="228600" y="3863975"/>
            <a:ext cx="6627813" cy="4806950"/>
          </a:xfrm>
          <a:prstGeom prst="rect">
            <a:avLst/>
          </a:prstGeom>
          <a:noFill/>
          <a:ln w="9525">
            <a:noFill/>
            <a:miter lim="800000"/>
            <a:headEnd/>
            <a:tailEnd/>
          </a:ln>
          <a:effectLst/>
        </p:spPr>
        <p:txBody>
          <a:bodyPr vert="horz" wrap="square" lIns="94018" tIns="47009" rIns="94018" bIns="47009"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172" name="img_slide_notes"/>
          <p:cNvSpPr>
            <a:spLocks noGrp="1" noRot="1" noChangeAspect="1" noChangeArrowheads="1" noTextEdit="1"/>
          </p:cNvSpPr>
          <p:nvPr>
            <p:ph type="sldImg" idx="2"/>
          </p:nvPr>
        </p:nvSpPr>
        <p:spPr bwMode="gray">
          <a:xfrm>
            <a:off x="1725613" y="846138"/>
            <a:ext cx="3635375" cy="2727325"/>
          </a:xfrm>
          <a:prstGeom prst="rect">
            <a:avLst/>
          </a:prstGeom>
          <a:noFill/>
          <a:ln w="9525">
            <a:solidFill>
              <a:srgbClr val="000000"/>
            </a:solidFill>
            <a:miter lim="800000"/>
            <a:headEnd/>
            <a:tailEnd/>
          </a:ln>
          <a:effectLst/>
        </p:spPr>
      </p:sp>
      <p:sp>
        <p:nvSpPr>
          <p:cNvPr id="9" name="date_notes"/>
          <p:cNvSpPr>
            <a:spLocks noGrp="1"/>
          </p:cNvSpPr>
          <p:nvPr>
            <p:ph type="dt" idx="1"/>
          </p:nvPr>
        </p:nvSpPr>
        <p:spPr bwMode="gray">
          <a:xfrm>
            <a:off x="4014788" y="0"/>
            <a:ext cx="3070225" cy="468313"/>
          </a:xfrm>
          <a:prstGeom prst="rect">
            <a:avLst/>
          </a:prstGeom>
        </p:spPr>
        <p:txBody>
          <a:bodyPr vert="horz" lIns="91440" tIns="45720" rIns="91440" bIns="45720" rtlCol="0"/>
          <a:lstStyle>
            <a:lvl1pPr algn="r">
              <a:defRPr sz="1200" baseline="0"/>
            </a:lvl1pPr>
          </a:lstStyle>
          <a:p>
            <a:r>
              <a:rPr lang="en-US" smtClean="0"/>
              <a:t>December 7, 2014</a:t>
            </a:r>
            <a:endParaRPr lang="en-US" dirty="0"/>
          </a:p>
        </p:txBody>
      </p:sp>
      <p:sp>
        <p:nvSpPr>
          <p:cNvPr id="7170" name="header_notes"/>
          <p:cNvSpPr>
            <a:spLocks noGrp="1" noChangeArrowheads="1"/>
          </p:cNvSpPr>
          <p:nvPr>
            <p:ph type="hdr" sz="quarter"/>
          </p:nvPr>
        </p:nvSpPr>
        <p:spPr bwMode="gray">
          <a:xfrm>
            <a:off x="0" y="0"/>
            <a:ext cx="3070225" cy="468313"/>
          </a:xfrm>
          <a:prstGeom prst="rect">
            <a:avLst/>
          </a:prstGeom>
          <a:noFill/>
          <a:ln w="9525">
            <a:noFill/>
            <a:miter lim="800000"/>
            <a:headEnd/>
            <a:tailEnd/>
          </a:ln>
          <a:effectLst/>
        </p:spPr>
        <p:txBody>
          <a:bodyPr vert="horz" wrap="square" lIns="94018" tIns="47009" rIns="94018" bIns="47009" numCol="1" anchor="t" anchorCtr="0" compatLnSpc="1">
            <a:prstTxWarp prst="textNoShape">
              <a:avLst/>
            </a:prstTxWarp>
          </a:bodyPr>
          <a:lstStyle>
            <a:lvl1pPr defTabSz="941388">
              <a:defRPr sz="1200">
                <a:latin typeface="Arial" pitchFamily="34" charset="0"/>
                <a:cs typeface="Arial" pitchFamily="34" charset="0"/>
              </a:defRPr>
            </a:lvl1pPr>
          </a:lstStyle>
          <a:p>
            <a:endParaRPr lang="en-US" dirty="0"/>
          </a:p>
        </p:txBody>
      </p:sp>
    </p:spTree>
    <p:extLst>
      <p:ext uri="{BB962C8B-B14F-4D97-AF65-F5344CB8AC3E}">
        <p14:creationId xmlns:p14="http://schemas.microsoft.com/office/powerpoint/2010/main" val="326737443"/>
      </p:ext>
    </p:extLst>
  </p:cSld>
  <p:clrMap bg1="lt1" tx1="dk1" bg2="lt2" tx2="dk2" accent1="accent1" accent2="accent2" accent3="accent3" accent4="accent4" accent5="accent5" accent6="accent6" hlink="hlink" folHlink="folHlink"/>
  <p:hf hdr="0" ftr="0"/>
  <p:notesStyle>
    <a:lvl1pPr algn="l" rtl="0" fontAlgn="base">
      <a:lnSpc>
        <a:spcPct val="90000"/>
      </a:lnSpc>
      <a:spcBef>
        <a:spcPts val="600"/>
      </a:spcBef>
      <a:spcAft>
        <a:spcPct val="0"/>
      </a:spcAft>
      <a:defRPr sz="1200" kern="1200">
        <a:solidFill>
          <a:schemeClr val="tx1"/>
        </a:solidFill>
        <a:latin typeface="Arial" pitchFamily="34" charset="0"/>
        <a:ea typeface="+mn-ea"/>
        <a:cs typeface="+mn-cs"/>
      </a:defRPr>
    </a:lvl1pPr>
    <a:lvl2pPr marL="222250" indent="-107950" algn="l" rtl="0" fontAlgn="base">
      <a:lnSpc>
        <a:spcPct val="90000"/>
      </a:lnSpc>
      <a:spcBef>
        <a:spcPts val="300"/>
      </a:spcBef>
      <a:spcAft>
        <a:spcPct val="0"/>
      </a:spcAft>
      <a:buFont typeface="Arial" pitchFamily="34" charset="0"/>
      <a:buChar char="•"/>
      <a:defRPr sz="1200" kern="1200">
        <a:solidFill>
          <a:schemeClr val="tx1"/>
        </a:solidFill>
        <a:latin typeface="Arial" pitchFamily="34" charset="0"/>
        <a:ea typeface="+mn-ea"/>
        <a:cs typeface="+mn-cs"/>
      </a:defRPr>
    </a:lvl2pPr>
    <a:lvl3pPr marL="463550" indent="-127000" algn="l" rtl="0" fontAlgn="base">
      <a:lnSpc>
        <a:spcPct val="90000"/>
      </a:lnSpc>
      <a:spcBef>
        <a:spcPts val="300"/>
      </a:spcBef>
      <a:spcAft>
        <a:spcPct val="0"/>
      </a:spcAft>
      <a:buFont typeface="Arial" pitchFamily="34" charset="0"/>
      <a:buChar char="•"/>
      <a:defRPr sz="1000" kern="1200">
        <a:solidFill>
          <a:schemeClr val="tx1"/>
        </a:solidFill>
        <a:latin typeface="Arial" pitchFamily="34" charset="0"/>
        <a:ea typeface="+mn-ea"/>
        <a:cs typeface="+mn-cs"/>
      </a:defRPr>
    </a:lvl3pPr>
    <a:lvl4pPr marL="688975" indent="-111125" algn="l" rtl="0" fontAlgn="base">
      <a:lnSpc>
        <a:spcPct val="90000"/>
      </a:lnSpc>
      <a:spcBef>
        <a:spcPts val="300"/>
      </a:spcBef>
      <a:spcAft>
        <a:spcPct val="0"/>
      </a:spcAft>
      <a:buFont typeface="Arial" pitchFamily="34" charset="0"/>
      <a:buChar char="•"/>
      <a:defRPr sz="1000" kern="1200">
        <a:solidFill>
          <a:schemeClr val="tx1"/>
        </a:solidFill>
        <a:latin typeface="Arial" pitchFamily="34" charset="0"/>
        <a:ea typeface="+mn-ea"/>
        <a:cs typeface="+mn-cs"/>
      </a:defRPr>
    </a:lvl4pPr>
    <a:lvl5pPr marL="914400" indent="-111125" algn="l" rtl="0" fontAlgn="base">
      <a:lnSpc>
        <a:spcPct val="90000"/>
      </a:lnSpc>
      <a:spcBef>
        <a:spcPts val="300"/>
      </a:spcBef>
      <a:spcAft>
        <a:spcPct val="0"/>
      </a:spcAft>
      <a:buFont typeface="Arial" pitchFamily="34" charset="0"/>
      <a:buChar char="•"/>
      <a:defRPr sz="10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news.mstr.cd/17BEWaO"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newsroom.mastercard.com/mea"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E6C388D9-8E38-4EC6-8E5A-9BD94593D26C}" type="slidenum">
              <a:rPr lang="en-US" smtClean="0"/>
              <a:pPr/>
              <a:t>1</a:t>
            </a:fld>
            <a:endParaRPr lang="en-US"/>
          </a:p>
        </p:txBody>
      </p:sp>
      <p:sp>
        <p:nvSpPr>
          <p:cNvPr id="4" name="Slide Image Placeholder 3"/>
          <p:cNvSpPr>
            <a:spLocks noGrp="1" noRot="1" noChangeAspect="1"/>
          </p:cNvSpPr>
          <p:nvPr>
            <p:ph type="sldImg"/>
          </p:nvPr>
        </p:nvSpPr>
        <p:spPr/>
      </p:sp>
      <p:sp>
        <p:nvSpPr>
          <p:cNvPr id="6" name="Notes Placeholder 5"/>
          <p:cNvSpPr>
            <a:spLocks noGrp="1"/>
          </p:cNvSpPr>
          <p:nvPr>
            <p:ph type="body" idx="1"/>
          </p:nvPr>
        </p:nvSpPr>
        <p:spPr/>
        <p:txBody>
          <a:bodyPr/>
          <a:lstStyle/>
          <a:p>
            <a:endParaRPr lang="en-US"/>
          </a:p>
        </p:txBody>
      </p:sp>
    </p:spTree>
    <p:extLst>
      <p:ext uri="{BB962C8B-B14F-4D97-AF65-F5344CB8AC3E}">
        <p14:creationId xmlns:p14="http://schemas.microsoft.com/office/powerpoint/2010/main" val="2147796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E6C388D9-8E38-4EC6-8E5A-9BD94593D26C}" type="slidenum">
              <a:rPr lang="en-US" smtClean="0"/>
              <a:pPr/>
              <a:t>2</a:t>
            </a:fld>
            <a:endParaRPr lang="en-US"/>
          </a:p>
        </p:txBody>
      </p:sp>
      <p:sp>
        <p:nvSpPr>
          <p:cNvPr id="4" name="Slide Image Placeholder 3"/>
          <p:cNvSpPr>
            <a:spLocks noGrp="1" noRot="1" noChangeAspect="1"/>
          </p:cNvSpPr>
          <p:nvPr>
            <p:ph type="sldImg"/>
          </p:nvPr>
        </p:nvSpPr>
        <p:spPr/>
      </p:sp>
      <p:sp>
        <p:nvSpPr>
          <p:cNvPr id="6" name="Notes Placeholder 5"/>
          <p:cNvSpPr>
            <a:spLocks noGrp="1"/>
          </p:cNvSpPr>
          <p:nvPr>
            <p:ph type="body" idx="1"/>
          </p:nvPr>
        </p:nvSpPr>
        <p:spPr/>
        <p:txBody>
          <a:bodyPr/>
          <a:lstStyle/>
          <a:p>
            <a:endParaRPr lang="en-US"/>
          </a:p>
        </p:txBody>
      </p:sp>
    </p:spTree>
    <p:extLst>
      <p:ext uri="{BB962C8B-B14F-4D97-AF65-F5344CB8AC3E}">
        <p14:creationId xmlns:p14="http://schemas.microsoft.com/office/powerpoint/2010/main" val="3248706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Over the past century, fare payment has evolved from early use of ordinary currency, to tokens, to magnetic stripes. </a:t>
            </a:r>
          </a:p>
          <a:p>
            <a:r>
              <a:rPr lang="en-US" dirty="0" smtClean="0"/>
              <a:t>At every step, transit agencies have benefited from the advance of technology:</a:t>
            </a:r>
          </a:p>
          <a:p>
            <a:pPr lvl="1"/>
            <a:r>
              <a:rPr lang="en-US" dirty="0" smtClean="0"/>
              <a:t>Increasing the speed of payment</a:t>
            </a:r>
          </a:p>
          <a:p>
            <a:pPr lvl="1"/>
            <a:r>
              <a:rPr lang="en-US" dirty="0" smtClean="0"/>
              <a:t>And ultimately the capacity to move more and more people through complex transit systems.</a:t>
            </a:r>
          </a:p>
          <a:p>
            <a:r>
              <a:rPr lang="en-US" dirty="0" smtClean="0"/>
              <a:t>Today, contactless technology is taking hold. However, the predominant delivery system involves closed-loop for many agencies. The next generation of contactless fare payment introduces an open system that holds more potential and provides greater flexibility for transit agencies. </a:t>
            </a:r>
          </a:p>
        </p:txBody>
      </p:sp>
      <p:sp>
        <p:nvSpPr>
          <p:cNvPr id="5" name="Slide Number Placeholder 4"/>
          <p:cNvSpPr>
            <a:spLocks noGrp="1"/>
          </p:cNvSpPr>
          <p:nvPr>
            <p:ph type="sldNum" sz="quarter" idx="11"/>
          </p:nvPr>
        </p:nvSpPr>
        <p:spPr/>
        <p:txBody>
          <a:bodyPr/>
          <a:lstStyle/>
          <a:p>
            <a:pPr>
              <a:defRPr/>
            </a:pPr>
            <a:fld id="{E4A3BA41-E998-4424-83F2-511EF8422688}" type="slidenum">
              <a:rPr lang="en-US" smtClean="0"/>
              <a:pPr>
                <a:defRPr/>
              </a:pPr>
              <a:t>6</a:t>
            </a:fld>
            <a:endParaRPr lang="en-US" dirty="0"/>
          </a:p>
        </p:txBody>
      </p:sp>
      <p:sp>
        <p:nvSpPr>
          <p:cNvPr id="6" name="Date Placeholder 5"/>
          <p:cNvSpPr>
            <a:spLocks noGrp="1"/>
          </p:cNvSpPr>
          <p:nvPr>
            <p:ph type="dt" idx="1"/>
          </p:nvPr>
        </p:nvSpPr>
        <p:spPr/>
        <p:txBody>
          <a:bodyPr/>
          <a:lstStyle/>
          <a:p>
            <a:pPr defTabSz="922995">
              <a:defRPr/>
            </a:pPr>
            <a:fld id="{5DD2BA85-D42E-4ED3-9B82-AF938F52DA55}" type="datetime4">
              <a:rPr lang="en-US">
                <a:solidFill>
                  <a:srgbClr val="000000"/>
                </a:solidFill>
                <a:latin typeface="Arial"/>
              </a:rPr>
              <a:pPr defTabSz="922995">
                <a:defRPr/>
              </a:pPr>
              <a:t>September 30, 2015</a:t>
            </a:fld>
            <a:endParaRPr lang="en-US" dirty="0">
              <a:solidFill>
                <a:srgbClr val="000000"/>
              </a:solidFill>
              <a:latin typeface="Arial"/>
            </a:endParaRPr>
          </a:p>
        </p:txBody>
      </p:sp>
    </p:spTree>
    <p:extLst>
      <p:ext uri="{BB962C8B-B14F-4D97-AF65-F5344CB8AC3E}">
        <p14:creationId xmlns:p14="http://schemas.microsoft.com/office/powerpoint/2010/main" val="3324145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pPr>
              <a:defRPr/>
            </a:pPr>
            <a:fld id="{E4A3BA41-E998-4424-83F2-511EF8422688}" type="slidenum">
              <a:rPr lang="en-US" smtClean="0"/>
              <a:pPr>
                <a:defRPr/>
              </a:pPr>
              <a:t>7</a:t>
            </a:fld>
            <a:endParaRPr lang="en-US" dirty="0"/>
          </a:p>
        </p:txBody>
      </p:sp>
      <p:sp>
        <p:nvSpPr>
          <p:cNvPr id="6" name="Date Placeholder 5"/>
          <p:cNvSpPr>
            <a:spLocks noGrp="1"/>
          </p:cNvSpPr>
          <p:nvPr>
            <p:ph type="dt" idx="1"/>
          </p:nvPr>
        </p:nvSpPr>
        <p:spPr/>
        <p:txBody>
          <a:bodyPr/>
          <a:lstStyle/>
          <a:p>
            <a:pPr defTabSz="922995">
              <a:defRPr/>
            </a:pPr>
            <a:fld id="{5DD2BA85-D42E-4ED3-9B82-AF938F52DA55}" type="datetime4">
              <a:rPr lang="en-US">
                <a:solidFill>
                  <a:srgbClr val="000000"/>
                </a:solidFill>
                <a:latin typeface="Arial"/>
              </a:rPr>
              <a:pPr defTabSz="922995">
                <a:defRPr/>
              </a:pPr>
              <a:t>September 30, 2015</a:t>
            </a:fld>
            <a:endParaRPr lang="en-US" dirty="0">
              <a:solidFill>
                <a:srgbClr val="000000"/>
              </a:solidFill>
              <a:latin typeface="Arial"/>
            </a:endParaRPr>
          </a:p>
        </p:txBody>
      </p:sp>
    </p:spTree>
    <p:extLst>
      <p:ext uri="{BB962C8B-B14F-4D97-AF65-F5344CB8AC3E}">
        <p14:creationId xmlns:p14="http://schemas.microsoft.com/office/powerpoint/2010/main" val="2862232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5" name="Slide Number Placeholder 4"/>
          <p:cNvSpPr>
            <a:spLocks noGrp="1"/>
          </p:cNvSpPr>
          <p:nvPr>
            <p:ph type="sldNum" sz="quarter" idx="11"/>
          </p:nvPr>
        </p:nvSpPr>
        <p:spPr/>
        <p:txBody>
          <a:bodyPr/>
          <a:lstStyle/>
          <a:p>
            <a:fld id="{E6C388D9-8E38-4EC6-8E5A-9BD94593D26C}" type="slidenum">
              <a:rPr lang="en-US" smtClean="0"/>
              <a:pPr/>
              <a:t>8</a:t>
            </a:fld>
            <a:endParaRPr lang="en-US" dirty="0"/>
          </a:p>
        </p:txBody>
      </p:sp>
      <p:sp>
        <p:nvSpPr>
          <p:cNvPr id="4" name="Date Placeholder 3"/>
          <p:cNvSpPr>
            <a:spLocks noGrp="1"/>
          </p:cNvSpPr>
          <p:nvPr>
            <p:ph type="dt" idx="1"/>
          </p:nvPr>
        </p:nvSpPr>
        <p:spPr/>
        <p:txBody>
          <a:bodyPr/>
          <a:lstStyle/>
          <a:p>
            <a:pPr defTabSz="914320"/>
            <a:fld id="{82AF04D4-7BB2-4DF1-AB6A-08F155FD1E18}" type="datetime4">
              <a:rPr lang="en-US">
                <a:solidFill>
                  <a:srgbClr val="000000"/>
                </a:solidFill>
                <a:latin typeface="Arial"/>
              </a:rPr>
              <a:pPr defTabSz="914320"/>
              <a:t>September 30, 2015</a:t>
            </a:fld>
            <a:endParaRPr lang="en-US" dirty="0">
              <a:solidFill>
                <a:srgbClr val="000000"/>
              </a:solidFill>
              <a:latin typeface="Arial"/>
            </a:endParaRPr>
          </a:p>
        </p:txBody>
      </p:sp>
    </p:spTree>
    <p:extLst>
      <p:ext uri="{BB962C8B-B14F-4D97-AF65-F5344CB8AC3E}">
        <p14:creationId xmlns:p14="http://schemas.microsoft.com/office/powerpoint/2010/main" val="661702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C388D9-8E38-4EC6-8E5A-9BD94593D26C}" type="slidenum">
              <a:rPr lang="en-US" smtClean="0"/>
              <a:pPr/>
              <a:t>9</a:t>
            </a:fld>
            <a:endParaRPr lang="en-US" dirty="0"/>
          </a:p>
        </p:txBody>
      </p:sp>
      <p:sp>
        <p:nvSpPr>
          <p:cNvPr id="5" name="Date Placeholder 4"/>
          <p:cNvSpPr>
            <a:spLocks noGrp="1"/>
          </p:cNvSpPr>
          <p:nvPr>
            <p:ph type="dt" idx="1"/>
          </p:nvPr>
        </p:nvSpPr>
        <p:spPr/>
        <p:txBody>
          <a:bodyPr/>
          <a:lstStyle/>
          <a:p>
            <a:pPr defTabSz="914320"/>
            <a:fld id="{82AF04D4-7BB2-4DF1-AB6A-08F155FD1E18}" type="datetime4">
              <a:rPr lang="en-US">
                <a:solidFill>
                  <a:srgbClr val="000000"/>
                </a:solidFill>
                <a:latin typeface="Arial"/>
              </a:rPr>
              <a:pPr defTabSz="914320"/>
              <a:t>September 30, 2015</a:t>
            </a:fld>
            <a:endParaRPr lang="en-US" dirty="0">
              <a:solidFill>
                <a:srgbClr val="000000"/>
              </a:solidFill>
              <a:latin typeface="Arial"/>
            </a:endParaRPr>
          </a:p>
        </p:txBody>
      </p:sp>
    </p:spTree>
    <p:extLst>
      <p:ext uri="{BB962C8B-B14F-4D97-AF65-F5344CB8AC3E}">
        <p14:creationId xmlns:p14="http://schemas.microsoft.com/office/powerpoint/2010/main" val="1536884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CO" dirty="0" smtClean="0"/>
              <a:t>REF.</a:t>
            </a:r>
            <a:r>
              <a:rPr lang="es-CO" baseline="0" dirty="0" smtClean="0"/>
              <a:t> CARTERA</a:t>
            </a:r>
          </a:p>
          <a:p>
            <a:r>
              <a:rPr lang="es-CO" baseline="0" dirty="0" smtClean="0"/>
              <a:t>REF. HAMBURGUESA</a:t>
            </a:r>
            <a:endParaRPr lang="es-CO" dirty="0"/>
          </a:p>
        </p:txBody>
      </p:sp>
      <p:sp>
        <p:nvSpPr>
          <p:cNvPr id="4" name="Slide Number Placeholder 3"/>
          <p:cNvSpPr>
            <a:spLocks noGrp="1"/>
          </p:cNvSpPr>
          <p:nvPr>
            <p:ph type="sldNum" sz="quarter" idx="10"/>
          </p:nvPr>
        </p:nvSpPr>
        <p:spPr/>
        <p:txBody>
          <a:bodyPr/>
          <a:lstStyle/>
          <a:p>
            <a:fld id="{B1124EB7-386B-461E-ADDB-1866AAA1C48F}" type="slidenum">
              <a:rPr lang="es-CO" smtClean="0"/>
              <a:t>10</a:t>
            </a:fld>
            <a:endParaRPr lang="es-CO"/>
          </a:p>
        </p:txBody>
      </p:sp>
    </p:spTree>
    <p:extLst>
      <p:ext uri="{BB962C8B-B14F-4D97-AF65-F5344CB8AC3E}">
        <p14:creationId xmlns:p14="http://schemas.microsoft.com/office/powerpoint/2010/main" val="1354628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E6C388D9-8E38-4EC6-8E5A-9BD94593D26C}" type="slidenum">
              <a:rPr lang="en-US" smtClean="0"/>
              <a:pPr/>
              <a:t>13</a:t>
            </a:fld>
            <a:endParaRPr lang="en-US"/>
          </a:p>
        </p:txBody>
      </p:sp>
      <p:sp>
        <p:nvSpPr>
          <p:cNvPr id="4" name="Slide Image Placeholder 3"/>
          <p:cNvSpPr>
            <a:spLocks noGrp="1" noRot="1" noChangeAspect="1"/>
          </p:cNvSpPr>
          <p:nvPr>
            <p:ph type="sldImg"/>
          </p:nvPr>
        </p:nvSpPr>
        <p:spPr/>
      </p:sp>
      <p:sp>
        <p:nvSpPr>
          <p:cNvPr id="6" name="Notes Placeholder 5"/>
          <p:cNvSpPr>
            <a:spLocks noGrp="1"/>
          </p:cNvSpPr>
          <p:nvPr>
            <p:ph type="body" idx="1"/>
          </p:nvPr>
        </p:nvSpPr>
        <p:spPr/>
        <p:txBody>
          <a:bodyPr/>
          <a:lstStyle/>
          <a:p>
            <a:endParaRPr lang="en-US"/>
          </a:p>
        </p:txBody>
      </p:sp>
    </p:spTree>
    <p:extLst>
      <p:ext uri="{BB962C8B-B14F-4D97-AF65-F5344CB8AC3E}">
        <p14:creationId xmlns:p14="http://schemas.microsoft.com/office/powerpoint/2010/main" val="1211149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Arial" pitchFamily="34" charset="0"/>
                <a:ea typeface="+mn-ea"/>
                <a:cs typeface="+mn-cs"/>
              </a:rPr>
              <a:t>Egyptian Government and MasterCard Collaborate to Extend Financial Inclusion to 54 Million Citizens through Digital National ID Program</a:t>
            </a:r>
          </a:p>
          <a:p>
            <a:r>
              <a:rPr lang="en-US" sz="1200" b="0" i="1" kern="1200" dirty="0" smtClean="0">
                <a:solidFill>
                  <a:schemeClr val="tx1"/>
                </a:solidFill>
                <a:effectLst/>
                <a:latin typeface="Arial" pitchFamily="34" charset="0"/>
                <a:ea typeface="+mn-ea"/>
                <a:cs typeface="+mn-cs"/>
              </a:rPr>
              <a:t>The cooperation agreement between Ministry of Communications and Information Technology, Ministry of Finance, Egyptian Banking Corporation, and MasterCard is a landmark public/private partnership model</a:t>
            </a:r>
            <a:endParaRPr lang="en-US" sz="1200" b="0" i="0" kern="1200" dirty="0" smtClean="0">
              <a:solidFill>
                <a:schemeClr val="tx1"/>
              </a:solidFill>
              <a:effectLst/>
              <a:latin typeface="Arial" pitchFamily="34" charset="0"/>
              <a:ea typeface="+mn-ea"/>
              <a:cs typeface="+mn-cs"/>
            </a:endParaRPr>
          </a:p>
          <a:p>
            <a:r>
              <a:rPr lang="en-US" sz="1200" b="0" i="1" kern="1200" dirty="0" smtClean="0">
                <a:solidFill>
                  <a:schemeClr val="tx1"/>
                </a:solidFill>
                <a:effectLst/>
                <a:latin typeface="Arial" pitchFamily="34" charset="0"/>
                <a:ea typeface="+mn-ea"/>
                <a:cs typeface="+mn-cs"/>
              </a:rPr>
              <a:t>Partnership will enable 54 million Egyptians to contribute to the formal economy by linking their national ID to the national mobile ecosystem</a:t>
            </a:r>
            <a:endParaRPr lang="en-US" sz="1200" b="0" i="0" kern="1200" dirty="0" smtClean="0">
              <a:solidFill>
                <a:schemeClr val="tx1"/>
              </a:solidFill>
              <a:effectLst/>
              <a:latin typeface="Arial" pitchFamily="34" charset="0"/>
              <a:ea typeface="+mn-ea"/>
              <a:cs typeface="+mn-cs"/>
            </a:endParaRPr>
          </a:p>
          <a:p>
            <a:r>
              <a:rPr lang="en-US" sz="1200" b="0" i="1" kern="1200" dirty="0" smtClean="0">
                <a:solidFill>
                  <a:schemeClr val="tx1"/>
                </a:solidFill>
                <a:effectLst/>
                <a:latin typeface="Arial" pitchFamily="34" charset="0"/>
                <a:ea typeface="+mn-ea"/>
                <a:cs typeface="+mn-cs"/>
              </a:rPr>
              <a:t> To tweet this news, copy and paste </a:t>
            </a:r>
            <a:r>
              <a:rPr lang="en-US" sz="1200" b="0" i="1" u="sng" kern="1200" dirty="0" smtClean="0">
                <a:solidFill>
                  <a:schemeClr val="tx1"/>
                </a:solidFill>
                <a:effectLst/>
                <a:latin typeface="Arial" pitchFamily="34" charset="0"/>
                <a:ea typeface="+mn-ea"/>
                <a:cs typeface="+mn-cs"/>
                <a:hlinkClick r:id="rId3"/>
              </a:rPr>
              <a:t>http://news.mstr.cd/17BEWaO</a:t>
            </a:r>
            <a:r>
              <a:rPr lang="en-US" sz="1200" b="0" i="1" kern="1200" dirty="0" smtClean="0">
                <a:solidFill>
                  <a:schemeClr val="tx1"/>
                </a:solidFill>
                <a:effectLst/>
                <a:latin typeface="Arial" pitchFamily="34" charset="0"/>
                <a:ea typeface="+mn-ea"/>
                <a:cs typeface="+mn-cs"/>
              </a:rPr>
              <a:t> to your Twitter handle with the hashtags #MasterCard and #MWC15</a:t>
            </a:r>
            <a:endParaRPr lang="en-US" sz="1200" b="0" i="0" kern="1200" dirty="0" smtClean="0">
              <a:solidFill>
                <a:schemeClr val="tx1"/>
              </a:solidFill>
              <a:effectLst/>
              <a:latin typeface="Arial" pitchFamily="34" charset="0"/>
              <a:ea typeface="+mn-ea"/>
              <a:cs typeface="+mn-cs"/>
            </a:endParaRPr>
          </a:p>
          <a:p>
            <a:r>
              <a:rPr lang="en-US" sz="1200" b="1" i="0" kern="1200" dirty="0" smtClean="0">
                <a:solidFill>
                  <a:schemeClr val="tx1"/>
                </a:solidFill>
                <a:effectLst/>
                <a:latin typeface="Arial" pitchFamily="34" charset="0"/>
                <a:ea typeface="+mn-ea"/>
                <a:cs typeface="+mn-cs"/>
              </a:rPr>
              <a:t>Barcelona, March 3, 2015</a:t>
            </a:r>
            <a:r>
              <a:rPr lang="en-US" sz="1200" b="0" i="0" kern="1200" dirty="0" smtClean="0">
                <a:solidFill>
                  <a:schemeClr val="tx1"/>
                </a:solidFill>
                <a:effectLst/>
                <a:latin typeface="Arial" pitchFamily="34" charset="0"/>
                <a:ea typeface="+mn-ea"/>
                <a:cs typeface="+mn-cs"/>
              </a:rPr>
              <a:t>: The Government of Egypt, represented by the Ministry of Communications and Information Technology, and </a:t>
            </a:r>
            <a:r>
              <a:rPr lang="en-US" sz="1200" b="0" i="0" u="sng" kern="1200" dirty="0" smtClean="0">
                <a:solidFill>
                  <a:schemeClr val="tx1"/>
                </a:solidFill>
                <a:effectLst/>
                <a:latin typeface="Arial" pitchFamily="34" charset="0"/>
                <a:ea typeface="+mn-ea"/>
                <a:cs typeface="+mn-cs"/>
                <a:hlinkClick r:id="rId4"/>
              </a:rPr>
              <a:t>MasterCard </a:t>
            </a:r>
            <a:r>
              <a:rPr lang="en-US" sz="1200" b="0" i="0" kern="1200" dirty="0" smtClean="0">
                <a:solidFill>
                  <a:schemeClr val="tx1"/>
                </a:solidFill>
                <a:effectLst/>
                <a:latin typeface="Arial" pitchFamily="34" charset="0"/>
                <a:ea typeface="+mn-ea"/>
                <a:cs typeface="+mn-cs"/>
              </a:rPr>
              <a:t>today announced the details of a recent Memorandum of Understanding (</a:t>
            </a:r>
            <a:r>
              <a:rPr lang="en-US" sz="1200" b="0" i="0" kern="1200" dirty="0" err="1" smtClean="0">
                <a:solidFill>
                  <a:schemeClr val="tx1"/>
                </a:solidFill>
                <a:effectLst/>
                <a:latin typeface="Arial" pitchFamily="34" charset="0"/>
                <a:ea typeface="+mn-ea"/>
                <a:cs typeface="+mn-cs"/>
              </a:rPr>
              <a:t>MoU</a:t>
            </a:r>
            <a:r>
              <a:rPr lang="en-US" sz="1200" b="0" i="0" kern="1200" dirty="0" smtClean="0">
                <a:solidFill>
                  <a:schemeClr val="tx1"/>
                </a:solidFill>
                <a:effectLst/>
                <a:latin typeface="Arial" pitchFamily="34" charset="0"/>
                <a:ea typeface="+mn-ea"/>
                <a:cs typeface="+mn-cs"/>
              </a:rPr>
              <a:t>) that will aim to extend financial services to 54 million Egyptians. The announcement was made by H.E. </a:t>
            </a:r>
            <a:r>
              <a:rPr lang="en-US" sz="1200" b="0" i="0" kern="1200" dirty="0" err="1" smtClean="0">
                <a:solidFill>
                  <a:schemeClr val="tx1"/>
                </a:solidFill>
                <a:effectLst/>
                <a:latin typeface="Arial" pitchFamily="34" charset="0"/>
                <a:ea typeface="+mn-ea"/>
                <a:cs typeface="+mn-cs"/>
              </a:rPr>
              <a:t>Atef</a:t>
            </a:r>
            <a:r>
              <a:rPr lang="en-US" sz="1200" b="0" i="0" kern="1200" dirty="0" smtClean="0">
                <a:solidFill>
                  <a:schemeClr val="tx1"/>
                </a:solidFill>
                <a:effectLst/>
                <a:latin typeface="Arial" pitchFamily="34" charset="0"/>
                <a:ea typeface="+mn-ea"/>
                <a:cs typeface="+mn-cs"/>
              </a:rPr>
              <a:t> </a:t>
            </a:r>
            <a:r>
              <a:rPr lang="en-US" sz="1200" b="0" i="0" kern="1200" dirty="0" err="1" smtClean="0">
                <a:solidFill>
                  <a:schemeClr val="tx1"/>
                </a:solidFill>
                <a:effectLst/>
                <a:latin typeface="Arial" pitchFamily="34" charset="0"/>
                <a:ea typeface="+mn-ea"/>
                <a:cs typeface="+mn-cs"/>
              </a:rPr>
              <a:t>Helmy</a:t>
            </a:r>
            <a:r>
              <a:rPr lang="en-US" sz="1200" b="0" i="0" kern="1200" dirty="0" smtClean="0">
                <a:solidFill>
                  <a:schemeClr val="tx1"/>
                </a:solidFill>
                <a:effectLst/>
                <a:latin typeface="Arial" pitchFamily="34" charset="0"/>
                <a:ea typeface="+mn-ea"/>
                <a:cs typeface="+mn-cs"/>
              </a:rPr>
              <a:t>, Minister of Communications and Information Technology, and Ajay </a:t>
            </a:r>
            <a:r>
              <a:rPr lang="en-US" sz="1200" b="0" i="0" kern="1200" dirty="0" err="1" smtClean="0">
                <a:solidFill>
                  <a:schemeClr val="tx1"/>
                </a:solidFill>
                <a:effectLst/>
                <a:latin typeface="Arial" pitchFamily="34" charset="0"/>
                <a:ea typeface="+mn-ea"/>
                <a:cs typeface="+mn-cs"/>
              </a:rPr>
              <a:t>Banga</a:t>
            </a:r>
            <a:r>
              <a:rPr lang="en-US" sz="1200" b="0" i="0" kern="1200" dirty="0" smtClean="0">
                <a:solidFill>
                  <a:schemeClr val="tx1"/>
                </a:solidFill>
                <a:effectLst/>
                <a:latin typeface="Arial" pitchFamily="34" charset="0"/>
                <a:ea typeface="+mn-ea"/>
                <a:cs typeface="+mn-cs"/>
              </a:rPr>
              <a:t>, Chief Executive Officer of MasterCard, at the Mobile World Congress in Barcelona.</a:t>
            </a:r>
          </a:p>
          <a:p>
            <a:r>
              <a:rPr lang="en-US" sz="1200" b="0" i="0" kern="1200" dirty="0" smtClean="0">
                <a:solidFill>
                  <a:schemeClr val="tx1"/>
                </a:solidFill>
                <a:effectLst/>
                <a:latin typeface="Arial" pitchFamily="34" charset="0"/>
                <a:ea typeface="+mn-ea"/>
                <a:cs typeface="+mn-cs"/>
              </a:rPr>
              <a:t>As part of the agreement, MasterCard will work with the government to roll out a digital ID program that links citizens’ national ID to the existing national mobile money platform, allowing Egyptians to participate in the formal electronic economy through a single, easy-to-use cashless program.</a:t>
            </a:r>
          </a:p>
          <a:p>
            <a:r>
              <a:rPr lang="en-US" sz="1200" b="0" i="0" kern="1200" dirty="0" smtClean="0">
                <a:solidFill>
                  <a:schemeClr val="tx1"/>
                </a:solidFill>
                <a:effectLst/>
                <a:latin typeface="Arial" pitchFamily="34" charset="0"/>
                <a:ea typeface="+mn-ea"/>
                <a:cs typeface="+mn-cs"/>
              </a:rPr>
              <a:t>H.E. </a:t>
            </a:r>
            <a:r>
              <a:rPr lang="en-US" sz="1200" b="0" i="0" kern="1200" dirty="0" err="1" smtClean="0">
                <a:solidFill>
                  <a:schemeClr val="tx1"/>
                </a:solidFill>
                <a:effectLst/>
                <a:latin typeface="Arial" pitchFamily="34" charset="0"/>
                <a:ea typeface="+mn-ea"/>
                <a:cs typeface="+mn-cs"/>
              </a:rPr>
              <a:t>Atef</a:t>
            </a:r>
            <a:r>
              <a:rPr lang="en-US" sz="1200" b="0" i="0" kern="1200" dirty="0" smtClean="0">
                <a:solidFill>
                  <a:schemeClr val="tx1"/>
                </a:solidFill>
                <a:effectLst/>
                <a:latin typeface="Arial" pitchFamily="34" charset="0"/>
                <a:ea typeface="+mn-ea"/>
                <a:cs typeface="+mn-cs"/>
              </a:rPr>
              <a:t> </a:t>
            </a:r>
            <a:r>
              <a:rPr lang="en-US" sz="1200" b="0" i="0" kern="1200" dirty="0" err="1" smtClean="0">
                <a:solidFill>
                  <a:schemeClr val="tx1"/>
                </a:solidFill>
                <a:effectLst/>
                <a:latin typeface="Arial" pitchFamily="34" charset="0"/>
                <a:ea typeface="+mn-ea"/>
                <a:cs typeface="+mn-cs"/>
              </a:rPr>
              <a:t>Helmy</a:t>
            </a:r>
            <a:r>
              <a:rPr lang="en-US" sz="1200" b="0" i="0" kern="1200" dirty="0" smtClean="0">
                <a:solidFill>
                  <a:schemeClr val="tx1"/>
                </a:solidFill>
                <a:effectLst/>
                <a:latin typeface="Arial" pitchFamily="34" charset="0"/>
                <a:ea typeface="+mn-ea"/>
                <a:cs typeface="+mn-cs"/>
              </a:rPr>
              <a:t>, Minister of Communications and Information Technology, commented: “Under Egypt’s new progressive leadership, the country is on the road of positive change; we remain committed to driving this change. With Egypt’s mobile penetration rate at more than 100 per cent and an existing interoperable national mobile money platform, this collaboration with MasterCard will provide millions of Egyptians with access to an innovative, safe and simple way to conduct financial transactions using their national ID card.”</a:t>
            </a:r>
          </a:p>
          <a:p>
            <a:r>
              <a:rPr lang="en-US" sz="1200" b="0" i="0" kern="1200" dirty="0" smtClean="0">
                <a:solidFill>
                  <a:schemeClr val="tx1"/>
                </a:solidFill>
                <a:effectLst/>
                <a:latin typeface="Arial" pitchFamily="34" charset="0"/>
                <a:ea typeface="+mn-ea"/>
                <a:cs typeface="+mn-cs"/>
              </a:rPr>
              <a:t>According to the Minister, knowledge transfer will play an important role in the partnership and MasterCard’s global experience and expertise will also be leveraged to boost innovation efforts and enhance citizen engagement. In addition, the two entities will work together build an innovation center in Cairo that will leverage MasterCard’s latest technologies and make them available in the market.</a:t>
            </a:r>
          </a:p>
          <a:p>
            <a:r>
              <a:rPr lang="en-US" sz="1200" b="0" i="0" kern="1200" dirty="0" smtClean="0">
                <a:solidFill>
                  <a:schemeClr val="tx1"/>
                </a:solidFill>
                <a:effectLst/>
                <a:latin typeface="Arial" pitchFamily="34" charset="0"/>
                <a:ea typeface="+mn-ea"/>
                <a:cs typeface="+mn-cs"/>
              </a:rPr>
              <a:t>Ajay </a:t>
            </a:r>
            <a:r>
              <a:rPr lang="en-US" sz="1200" b="0" i="0" kern="1200" dirty="0" err="1" smtClean="0">
                <a:solidFill>
                  <a:schemeClr val="tx1"/>
                </a:solidFill>
                <a:effectLst/>
                <a:latin typeface="Arial" pitchFamily="34" charset="0"/>
                <a:ea typeface="+mn-ea"/>
                <a:cs typeface="+mn-cs"/>
              </a:rPr>
              <a:t>Banga</a:t>
            </a:r>
            <a:r>
              <a:rPr lang="en-US" sz="1200" b="0" i="0" kern="1200" dirty="0" smtClean="0">
                <a:solidFill>
                  <a:schemeClr val="tx1"/>
                </a:solidFill>
                <a:effectLst/>
                <a:latin typeface="Arial" pitchFamily="34" charset="0"/>
                <a:ea typeface="+mn-ea"/>
                <a:cs typeface="+mn-cs"/>
              </a:rPr>
              <a:t>, Chief Executive Officer, MasterCard, commented: “Financial inclusion is the foundation for economic growth that’s more inclusive, equitable, and sustainable. It is not only about how to better pay, and get paid, in situations where banking infrastructure is absent. It’s also about leveraging technology and access to resources so that communities can grow and achieve new things. We are proud and honored to announce this partnership with the Government of Egypt. We have a long and rich history with the country, and this partnership further highlights our commitment to Egypt and its future.”</a:t>
            </a:r>
          </a:p>
          <a:p>
            <a:r>
              <a:rPr lang="en-US" sz="1200" b="0" i="0" kern="1200" dirty="0" smtClean="0">
                <a:solidFill>
                  <a:schemeClr val="tx1"/>
                </a:solidFill>
                <a:effectLst/>
                <a:latin typeface="Arial" pitchFamily="34" charset="0"/>
                <a:ea typeface="+mn-ea"/>
                <a:cs typeface="+mn-cs"/>
              </a:rPr>
              <a:t>MasterCard already has significant assets and partnerships in Egypt, and will leverage those to deploy the new cashless system. The system will allow the government to issue digital ID cards which can be used to pay for a number of services including government fees, mobile bills, merchant purchases and domestic remittances. In addition, salaries and social benefits will be electronically disbursed through the card. All transactions will be processed in real-time and will be fully secure.</a:t>
            </a:r>
          </a:p>
          <a:p>
            <a:r>
              <a:rPr lang="en-US" sz="1200" b="0" i="0" kern="1200" dirty="0" smtClean="0">
                <a:solidFill>
                  <a:schemeClr val="tx1"/>
                </a:solidFill>
                <a:effectLst/>
                <a:latin typeface="Arial" pitchFamily="34" charset="0"/>
                <a:ea typeface="+mn-ea"/>
                <a:cs typeface="+mn-cs"/>
              </a:rPr>
              <a:t>Globally, the electronic distribution of payments has had a profound effect on increasing government efficiency and increasing transparency at the national level. As a technology company offering a wide range of payment technology, MasterCard has worked with governments around the world to deploy efficient and secure payment technology, resulting in significant savings and increased convenience.</a:t>
            </a:r>
          </a:p>
          <a:p>
            <a:endParaRPr lang="en-US" dirty="0"/>
          </a:p>
        </p:txBody>
      </p:sp>
      <p:sp>
        <p:nvSpPr>
          <p:cNvPr id="4" name="Slide Number Placeholder 3"/>
          <p:cNvSpPr>
            <a:spLocks noGrp="1"/>
          </p:cNvSpPr>
          <p:nvPr>
            <p:ph type="sldNum" sz="quarter" idx="10"/>
          </p:nvPr>
        </p:nvSpPr>
        <p:spPr/>
        <p:txBody>
          <a:bodyPr/>
          <a:lstStyle/>
          <a:p>
            <a:fld id="{E6C388D9-8E38-4EC6-8E5A-9BD94593D26C}" type="slidenum">
              <a:rPr lang="en-US" smtClean="0"/>
              <a:pPr/>
              <a:t>16</a:t>
            </a:fld>
            <a:endParaRPr lang="en-US" dirty="0"/>
          </a:p>
        </p:txBody>
      </p:sp>
      <p:sp>
        <p:nvSpPr>
          <p:cNvPr id="5" name="Date Placeholder 4"/>
          <p:cNvSpPr>
            <a:spLocks noGrp="1"/>
          </p:cNvSpPr>
          <p:nvPr>
            <p:ph type="dt" idx="11"/>
          </p:nvPr>
        </p:nvSpPr>
        <p:spPr/>
        <p:txBody>
          <a:bodyPr/>
          <a:lstStyle/>
          <a:p>
            <a:r>
              <a:rPr lang="en-US" smtClean="0"/>
              <a:t>December 7, 2014</a:t>
            </a:r>
            <a:endParaRPr lang="en-US" dirty="0"/>
          </a:p>
        </p:txBody>
      </p:sp>
    </p:spTree>
    <p:extLst>
      <p:ext uri="{BB962C8B-B14F-4D97-AF65-F5344CB8AC3E}">
        <p14:creationId xmlns:p14="http://schemas.microsoft.com/office/powerpoint/2010/main" val="16578016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gray">
      <p:bgPr>
        <a:solidFill>
          <a:schemeClr val="bg1"/>
        </a:solidFill>
        <a:effectLst/>
      </p:bgPr>
    </p:bg>
    <p:spTree>
      <p:nvGrpSpPr>
        <p:cNvPr id="1" name=""/>
        <p:cNvGrpSpPr/>
        <p:nvPr/>
      </p:nvGrpSpPr>
      <p:grpSpPr>
        <a:xfrm>
          <a:off x="0" y="0"/>
          <a:ext cx="0" cy="0"/>
          <a:chOff x="0" y="0"/>
          <a:chExt cx="0" cy="0"/>
        </a:xfrm>
      </p:grpSpPr>
      <p:sp>
        <p:nvSpPr>
          <p:cNvPr id="224265" name="subtitle_placeholder"/>
          <p:cNvSpPr>
            <a:spLocks noGrp="1" noChangeArrowheads="1"/>
          </p:cNvSpPr>
          <p:nvPr>
            <p:ph type="subTitle" idx="1"/>
          </p:nvPr>
        </p:nvSpPr>
        <p:spPr bwMode="gray">
          <a:xfrm>
            <a:off x="576072" y="5602288"/>
            <a:ext cx="6309360" cy="366713"/>
          </a:xfrm>
          <a:noFill/>
          <a:ln w="9525" algn="ctr">
            <a:noFill/>
            <a:miter lim="800000"/>
            <a:headEnd/>
            <a:tailEnd/>
          </a:ln>
        </p:spPr>
        <p:txBody>
          <a:bodyPr vert="horz" wrap="square" lIns="91440" tIns="45720" rIns="91440" bIns="45720" numCol="1" anchor="t" anchorCtr="0" compatLnSpc="1">
            <a:prstTxWarp prst="textNoShape">
              <a:avLst/>
            </a:prstTxWarp>
            <a:spAutoFit/>
          </a:bodyPr>
          <a:lstStyle>
            <a:lvl1pPr marL="0" indent="0">
              <a:lnSpc>
                <a:spcPct val="90000"/>
              </a:lnSpc>
              <a:spcAft>
                <a:spcPct val="0"/>
              </a:spcAft>
              <a:buFont typeface="Arial" pitchFamily="2" charset="0"/>
              <a:buNone/>
              <a:defRPr kumimoji="0" lang="en-US" sz="2000" b="0" i="0" u="none" strike="noStrike" kern="0" cap="none" spc="0" normalizeH="0" baseline="0" noProof="0" dirty="0" smtClean="0">
                <a:ln>
                  <a:noFill/>
                </a:ln>
                <a:solidFill>
                  <a:schemeClr val="tx1"/>
                </a:solidFill>
                <a:effectLst/>
                <a:uLnTx/>
                <a:uFillTx/>
                <a:latin typeface="Arial" pitchFamily="34" charset="0"/>
                <a:ea typeface="+mn-ea"/>
                <a:cs typeface="+mn-cs"/>
              </a:defRPr>
            </a:lvl1pPr>
          </a:lstStyle>
          <a:p>
            <a:pPr marL="0" marR="0" lvl="0" indent="0" algn="l" defTabSz="914400" rtl="0" eaLnBrk="1" fontAlgn="base" latinLnBrk="0" hangingPunct="1">
              <a:lnSpc>
                <a:spcPct val="90000"/>
              </a:lnSpc>
              <a:spcBef>
                <a:spcPct val="0"/>
              </a:spcBef>
              <a:spcAft>
                <a:spcPct val="0"/>
              </a:spcAft>
              <a:buClrTx/>
              <a:buSzPct val="85000"/>
              <a:buFont typeface="Arial" pitchFamily="2" charset="0"/>
              <a:buNone/>
              <a:tabLst/>
              <a:defRPr/>
            </a:pPr>
            <a:r>
              <a:rPr lang="en-US" smtClean="0"/>
              <a:t>Click to edit Master subtitle style</a:t>
            </a:r>
            <a:endParaRPr lang="en-US" dirty="0"/>
          </a:p>
        </p:txBody>
      </p:sp>
      <p:sp>
        <p:nvSpPr>
          <p:cNvPr id="224264" name="title_placeholder"/>
          <p:cNvSpPr>
            <a:spLocks noGrp="1" noChangeArrowheads="1"/>
          </p:cNvSpPr>
          <p:nvPr>
            <p:ph type="ctrTitle"/>
          </p:nvPr>
        </p:nvSpPr>
        <p:spPr bwMode="gray">
          <a:xfrm>
            <a:off x="576072" y="4972050"/>
            <a:ext cx="6309360" cy="563231"/>
          </a:xfrm>
          <a:noFill/>
          <a:ln w="9525">
            <a:noFill/>
            <a:miter lim="800000"/>
            <a:headEnd/>
            <a:tailEnd/>
          </a:ln>
        </p:spPr>
        <p:txBody>
          <a:bodyPr vert="horz" wrap="square" lIns="91440" tIns="45720" rIns="91440" bIns="45720" numCol="1" anchor="b" anchorCtr="0" compatLnSpc="1">
            <a:prstTxWarp prst="textNoShape">
              <a:avLst/>
            </a:prstTxWarp>
            <a:spAutoFit/>
          </a:bodyPr>
          <a:lstStyle>
            <a:lvl1pPr>
              <a:defRPr kumimoji="0" lang="en-US" sz="3400" b="1" i="0" u="none" strike="noStrike" kern="0" cap="none" spc="0" normalizeH="0" baseline="0" noProof="0" dirty="0" smtClean="0">
                <a:ln>
                  <a:noFill/>
                </a:ln>
                <a:solidFill>
                  <a:schemeClr val="tx2"/>
                </a:solidFill>
                <a:effectLst/>
                <a:uLnTx/>
                <a:uFillTx/>
                <a:latin typeface="Arial" pitchFamily="34" charset="0"/>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lang="en-US" smtClean="0"/>
              <a:t>Click to edit Master title style</a:t>
            </a:r>
            <a:endParaRPr lang="en-US" dirty="0"/>
          </a:p>
        </p:txBody>
      </p:sp>
      <p:sp>
        <p:nvSpPr>
          <p:cNvPr id="16" name="copyright_legal_ts"/>
          <p:cNvSpPr>
            <a:spLocks noChangeArrowheads="1"/>
          </p:cNvSpPr>
          <p:nvPr userDrawn="1"/>
        </p:nvSpPr>
        <p:spPr bwMode="gray">
          <a:xfrm>
            <a:off x="571500" y="6475413"/>
            <a:ext cx="4000500" cy="304800"/>
          </a:xfrm>
          <a:prstGeom prst="rect">
            <a:avLst/>
          </a:prstGeom>
          <a:noFill/>
          <a:ln w="9525" algn="ctr">
            <a:noFill/>
            <a:miter lim="800000"/>
            <a:headEnd/>
            <a:tailEnd/>
          </a:ln>
          <a:effectLst/>
        </p:spPr>
        <p:txBody>
          <a:bodyPr tIns="0" bIns="0" anchor="ctr"/>
          <a:lstStyle/>
          <a:p>
            <a:pPr>
              <a:lnSpc>
                <a:spcPct val="95000"/>
              </a:lnSpc>
            </a:pPr>
            <a:r>
              <a:rPr lang="en-US" sz="800" smtClean="0">
                <a:latin typeface="Arial" pitchFamily="34" charset="0"/>
              </a:rPr>
              <a:t>©2014 MasterCard.</a:t>
            </a:r>
            <a:br>
              <a:rPr lang="en-US" sz="800" smtClean="0">
                <a:latin typeface="Arial" pitchFamily="34" charset="0"/>
              </a:rPr>
            </a:br>
            <a:r>
              <a:rPr lang="en-US" sz="800" smtClean="0">
                <a:latin typeface="Arial" pitchFamily="34" charset="0"/>
              </a:rPr>
              <a:t>Proprietary and Confidential</a:t>
            </a:r>
            <a:endParaRPr lang="en-US" sz="800" dirty="0">
              <a:latin typeface="Arial" pitchFamily="34" charset="0"/>
            </a:endParaRPr>
          </a:p>
        </p:txBody>
      </p:sp>
      <p:cxnSp>
        <p:nvCxnSpPr>
          <p:cNvPr id="10" name="line_btm_ts_ds"/>
          <p:cNvCxnSpPr/>
          <p:nvPr userDrawn="1"/>
        </p:nvCxnSpPr>
        <p:spPr bwMode="gray">
          <a:xfrm>
            <a:off x="0" y="6397625"/>
            <a:ext cx="9144000" cy="0"/>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cxnSp>
        <p:nvCxnSpPr>
          <p:cNvPr id="9" name="line_top_ts_ds"/>
          <p:cNvCxnSpPr/>
          <p:nvPr userDrawn="1"/>
        </p:nvCxnSpPr>
        <p:spPr bwMode="gray">
          <a:xfrm>
            <a:off x="0" y="1598613"/>
            <a:ext cx="9144000" cy="0"/>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sp>
        <p:nvSpPr>
          <p:cNvPr id="17" name="date_ts"/>
          <p:cNvSpPr>
            <a:spLocks noGrp="1" noChangeArrowheads="1"/>
          </p:cNvSpPr>
          <p:nvPr>
            <p:ph type="dt" sz="half" idx="2"/>
          </p:nvPr>
        </p:nvSpPr>
        <p:spPr bwMode="gray">
          <a:xfrm>
            <a:off x="576072" y="1123950"/>
            <a:ext cx="2971800" cy="322263"/>
          </a:xfrm>
          <a:prstGeom prst="rect">
            <a:avLst/>
          </a:prstGeom>
        </p:spPr>
        <p:txBody>
          <a:bodyPr tIns="45720" rIns="0" bIns="45720" anchor="t" anchorCtr="0"/>
          <a:lstStyle>
            <a:lvl1pPr algn="l">
              <a:defRPr sz="1200">
                <a:latin typeface="Arial" pitchFamily="34" charset="0"/>
              </a:defRPr>
            </a:lvl1pPr>
          </a:lstStyle>
          <a:p>
            <a:r>
              <a:rPr lang="en-US" smtClean="0"/>
              <a:t>December 7, 2014</a:t>
            </a:r>
            <a:endParaRPr lang="en-US" dirty="0"/>
          </a:p>
        </p:txBody>
      </p:sp>
      <p:pic>
        <p:nvPicPr>
          <p:cNvPr id="1026" name="img_corpsig_ts_ds" descr="C:\Users\labadmin\Desktop\ppt_corp_sig_ttl_w_v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31088" y="428912"/>
            <a:ext cx="1271587" cy="8985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ubtitle and Content">
    <p:spTree>
      <p:nvGrpSpPr>
        <p:cNvPr id="1" name=""/>
        <p:cNvGrpSpPr/>
        <p:nvPr/>
      </p:nvGrpSpPr>
      <p:grpSpPr>
        <a:xfrm>
          <a:off x="0" y="0"/>
          <a:ext cx="0" cy="0"/>
          <a:chOff x="0" y="0"/>
          <a:chExt cx="0" cy="0"/>
        </a:xfrm>
      </p:grpSpPr>
      <p:sp>
        <p:nvSpPr>
          <p:cNvPr id="12" name="date_cs"/>
          <p:cNvSpPr>
            <a:spLocks noGrp="1" noChangeArrowheads="1"/>
          </p:cNvSpPr>
          <p:nvPr>
            <p:ph type="dt" sz="half" idx="2"/>
          </p:nvPr>
        </p:nvSpPr>
        <p:spPr bwMode="gray">
          <a:xfrm>
            <a:off x="7635875" y="6475413"/>
            <a:ext cx="1277938" cy="152400"/>
          </a:xfrm>
          <a:prstGeom prst="rect">
            <a:avLst/>
          </a:prstGeom>
          <a:noFill/>
          <a:ln w="9525" algn="ctr">
            <a:noFill/>
            <a:miter lim="800000"/>
            <a:headEnd/>
            <a:tailEnd/>
          </a:ln>
          <a:effectLst/>
        </p:spPr>
        <p:txBody>
          <a:bodyPr vert="horz" wrap="square" lIns="91440" tIns="0" rIns="91440" bIns="0" numCol="1" anchor="b" anchorCtr="0" compatLnSpc="1">
            <a:prstTxWarp prst="textNoShape">
              <a:avLst/>
            </a:prstTxWarp>
          </a:bodyPr>
          <a:lstStyle>
            <a:lvl1pPr algn="r">
              <a:defRPr sz="800">
                <a:latin typeface="Arial" pitchFamily="34" charset="0"/>
              </a:defRPr>
            </a:lvl1pPr>
          </a:lstStyle>
          <a:p>
            <a:r>
              <a:rPr lang="en-US" smtClean="0"/>
              <a:t>December 7, 2014</a:t>
            </a:r>
            <a:endParaRPr lang="en-US" dirty="0"/>
          </a:p>
        </p:txBody>
      </p:sp>
      <p:sp>
        <p:nvSpPr>
          <p:cNvPr id="13" name="footer_cs"/>
          <p:cNvSpPr>
            <a:spLocks noGrp="1" noChangeArrowheads="1"/>
          </p:cNvSpPr>
          <p:nvPr>
            <p:ph type="ftr" sz="quarter" idx="3"/>
          </p:nvPr>
        </p:nvSpPr>
        <p:spPr bwMode="gray">
          <a:xfrm>
            <a:off x="576072" y="6475413"/>
            <a:ext cx="4000500" cy="304800"/>
          </a:xfrm>
          <a:prstGeom prst="rect">
            <a:avLst/>
          </a:prstGeom>
          <a:noFill/>
          <a:ln w="9525" algn="ctr">
            <a:noFill/>
            <a:miter lim="800000"/>
            <a:headEnd/>
            <a:tailEnd/>
          </a:ln>
          <a:effectLst/>
        </p:spPr>
        <p:txBody>
          <a:bodyPr vert="horz" wrap="square" lIns="91440" tIns="0" rIns="91440" bIns="0" numCol="1" anchor="ctr" anchorCtr="0" compatLnSpc="1">
            <a:prstTxWarp prst="textNoShape">
              <a:avLst/>
            </a:prstTxWarp>
          </a:bodyPr>
          <a:lstStyle>
            <a:lvl1pPr>
              <a:lnSpc>
                <a:spcPct val="95000"/>
              </a:lnSpc>
              <a:defRPr sz="1000">
                <a:latin typeface="Arial" pitchFamily="34" charset="0"/>
              </a:defRPr>
            </a:lvl1pPr>
          </a:lstStyle>
          <a:p>
            <a:endParaRPr lang="en-US" dirty="0"/>
          </a:p>
        </p:txBody>
      </p:sp>
      <p:sp>
        <p:nvSpPr>
          <p:cNvPr id="8" name="text_placeholder"/>
          <p:cNvSpPr>
            <a:spLocks noGrp="1"/>
          </p:cNvSpPr>
          <p:nvPr>
            <p:ph type="body" sz="quarter" idx="13"/>
          </p:nvPr>
        </p:nvSpPr>
        <p:spPr bwMode="gray">
          <a:xfrm>
            <a:off x="576072" y="1827212"/>
            <a:ext cx="7394575" cy="4041775"/>
          </a:xfrm>
        </p:spPr>
        <p:txBody>
          <a:bodyPr/>
          <a:lstStyle>
            <a:lvl1pPr>
              <a:buFont typeface="Arial" pitchFamily="34" charset="0"/>
              <a:buChar char="•"/>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subtitle_placeholder"/>
          <p:cNvSpPr>
            <a:spLocks noGrp="1"/>
          </p:cNvSpPr>
          <p:nvPr>
            <p:ph type="body" sz="quarter" idx="14" hasCustomPrompt="1"/>
          </p:nvPr>
        </p:nvSpPr>
        <p:spPr bwMode="gray">
          <a:xfrm>
            <a:off x="576071" y="1344613"/>
            <a:ext cx="7394575" cy="461665"/>
          </a:xfrm>
          <a:noFill/>
          <a:ln w="9525" algn="ctr">
            <a:noFill/>
            <a:miter lim="800000"/>
            <a:headEnd/>
            <a:tailEnd/>
          </a:ln>
        </p:spPr>
        <p:txBody>
          <a:bodyPr wrap="square">
            <a:spAutoFit/>
          </a:bodyPr>
          <a:lstStyle>
            <a:lvl1pPr marL="0" indent="0" algn="l" rtl="0" fontAlgn="base">
              <a:spcBef>
                <a:spcPct val="0"/>
              </a:spcBef>
              <a:spcAft>
                <a:spcPct val="0"/>
              </a:spcAft>
              <a:buNone/>
              <a:defRPr lang="en-US" sz="2400" b="1" kern="1200" dirty="0" smtClean="0">
                <a:solidFill>
                  <a:schemeClr val="tx1"/>
                </a:solidFill>
                <a:latin typeface="Arial" pitchFamily="34" charset="0"/>
                <a:ea typeface="+mn-ea"/>
                <a:cs typeface="+mn-cs"/>
              </a:defRPr>
            </a:lvl1pPr>
            <a:lvl2pPr algn="l" rtl="0" fontAlgn="base">
              <a:spcBef>
                <a:spcPct val="0"/>
              </a:spcBef>
              <a:spcAft>
                <a:spcPct val="0"/>
              </a:spcAft>
              <a:defRPr lang="en-US" sz="2400" b="1" kern="1200" dirty="0" smtClean="0">
                <a:solidFill>
                  <a:schemeClr val="tx1"/>
                </a:solidFill>
                <a:latin typeface="Arial" pitchFamily="2" charset="0"/>
                <a:ea typeface="+mn-ea"/>
                <a:cs typeface="+mn-cs"/>
              </a:defRPr>
            </a:lvl2pPr>
            <a:lvl3pPr algn="l" rtl="0" fontAlgn="base">
              <a:spcBef>
                <a:spcPct val="0"/>
              </a:spcBef>
              <a:spcAft>
                <a:spcPct val="0"/>
              </a:spcAft>
              <a:defRPr lang="en-US" sz="2400" b="1" kern="1200" dirty="0" smtClean="0">
                <a:solidFill>
                  <a:schemeClr val="tx1"/>
                </a:solidFill>
                <a:latin typeface="Arial" pitchFamily="2" charset="0"/>
                <a:ea typeface="+mn-ea"/>
                <a:cs typeface="+mn-cs"/>
              </a:defRPr>
            </a:lvl3pPr>
            <a:lvl4pPr algn="l" rtl="0" fontAlgn="base">
              <a:spcBef>
                <a:spcPct val="0"/>
              </a:spcBef>
              <a:spcAft>
                <a:spcPct val="0"/>
              </a:spcAft>
              <a:defRPr lang="en-US" sz="2400" b="1" kern="1200" dirty="0" smtClean="0">
                <a:solidFill>
                  <a:schemeClr val="tx1"/>
                </a:solidFill>
                <a:latin typeface="Arial" pitchFamily="2" charset="0"/>
                <a:ea typeface="+mn-ea"/>
                <a:cs typeface="+mn-cs"/>
              </a:defRPr>
            </a:lvl4pPr>
            <a:lvl5pPr algn="l" rtl="0" fontAlgn="base">
              <a:spcBef>
                <a:spcPct val="0"/>
              </a:spcBef>
              <a:spcAft>
                <a:spcPct val="0"/>
              </a:spcAft>
              <a:defRPr lang="en-US" sz="2400" b="1" kern="1200" dirty="0">
                <a:solidFill>
                  <a:schemeClr val="tx1"/>
                </a:solidFill>
                <a:latin typeface="Arial" pitchFamily="2" charset="0"/>
                <a:ea typeface="+mn-ea"/>
                <a:cs typeface="+mn-cs"/>
              </a:defRPr>
            </a:lvl5pPr>
          </a:lstStyle>
          <a:p>
            <a:pPr lvl="0"/>
            <a:r>
              <a:rPr lang="en-US" dirty="0" smtClean="0"/>
              <a:t>Click to edit subtitle</a:t>
            </a:r>
            <a:endParaRPr lang="en-US" dirty="0"/>
          </a:p>
        </p:txBody>
      </p:sp>
      <p:sp>
        <p:nvSpPr>
          <p:cNvPr id="15" name="page_number"/>
          <p:cNvSpPr>
            <a:spLocks noGrp="1" noChangeArrowheads="1"/>
          </p:cNvSpPr>
          <p:nvPr>
            <p:ph type="sldNum" sz="quarter" idx="4"/>
          </p:nvPr>
        </p:nvSpPr>
        <p:spPr bwMode="gray">
          <a:xfrm>
            <a:off x="7635875" y="1134086"/>
            <a:ext cx="1277938" cy="161925"/>
          </a:xfrm>
          <a:prstGeom prst="rect">
            <a:avLst/>
          </a:prstGeom>
          <a:noFill/>
          <a:ln w="9525" algn="ctr">
            <a:noFill/>
            <a:miter lim="800000"/>
            <a:headEnd/>
            <a:tailEnd/>
          </a:ln>
          <a:effectLst/>
        </p:spPr>
        <p:txBody>
          <a:bodyPr vert="horz" wrap="square" lIns="91440" tIns="0" rIns="91440" bIns="0" numCol="1" anchor="t" anchorCtr="0" compatLnSpc="1">
            <a:prstTxWarp prst="textNoShape">
              <a:avLst/>
            </a:prstTxWarp>
          </a:bodyPr>
          <a:lstStyle>
            <a:lvl1pPr algn="r">
              <a:defRPr sz="800">
                <a:latin typeface="+mj-lt"/>
              </a:defRPr>
            </a:lvl1pPr>
          </a:lstStyle>
          <a:p>
            <a:r>
              <a:rPr lang="en-US" dirty="0" smtClean="0">
                <a:latin typeface="Arial" pitchFamily="34" charset="0"/>
              </a:rPr>
              <a:t>Page </a:t>
            </a:r>
            <a:fld id="{5698A34F-157D-4FC3-B6AE-341A8B909DED}" type="slidenum">
              <a:rPr lang="en-US" smtClean="0">
                <a:latin typeface="Arial" pitchFamily="34" charset="0"/>
              </a:rPr>
              <a:pPr/>
              <a:t>‹#›</a:t>
            </a:fld>
            <a:endParaRPr lang="en-US" dirty="0">
              <a:latin typeface="Arial" pitchFamily="34" charset="0"/>
            </a:endParaRPr>
          </a:p>
        </p:txBody>
      </p:sp>
      <p:sp>
        <p:nvSpPr>
          <p:cNvPr id="2" name="title_placeholder"/>
          <p:cNvSpPr>
            <a:spLocks noGrp="1"/>
          </p:cNvSpPr>
          <p:nvPr>
            <p:ph type="title"/>
          </p:nvPr>
        </p:nvSpPr>
        <p:spPr bwMode="gray">
          <a:xfrm>
            <a:off x="576072" y="717550"/>
            <a:ext cx="6880225" cy="449263"/>
          </a:xfrm>
        </p:spPr>
        <p:txBody>
          <a:bodyPr/>
          <a:lstStyle/>
          <a:p>
            <a:r>
              <a:rPr lang="en-US" smtClean="0"/>
              <a:t>Click to edit Master 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9" name="date_cs"/>
          <p:cNvSpPr>
            <a:spLocks noGrp="1" noChangeArrowheads="1"/>
          </p:cNvSpPr>
          <p:nvPr>
            <p:ph type="dt" sz="half" idx="2"/>
          </p:nvPr>
        </p:nvSpPr>
        <p:spPr bwMode="gray">
          <a:xfrm>
            <a:off x="7635875" y="6475413"/>
            <a:ext cx="1277938" cy="152400"/>
          </a:xfrm>
          <a:prstGeom prst="rect">
            <a:avLst/>
          </a:prstGeom>
          <a:noFill/>
          <a:ln w="9525" algn="ctr">
            <a:noFill/>
            <a:miter lim="800000"/>
            <a:headEnd/>
            <a:tailEnd/>
          </a:ln>
          <a:effectLst/>
        </p:spPr>
        <p:txBody>
          <a:bodyPr vert="horz" wrap="square" lIns="91440" tIns="0" rIns="91440" bIns="0" numCol="1" anchor="b" anchorCtr="0" compatLnSpc="1">
            <a:prstTxWarp prst="textNoShape">
              <a:avLst/>
            </a:prstTxWarp>
          </a:bodyPr>
          <a:lstStyle>
            <a:lvl1pPr algn="r">
              <a:defRPr sz="800">
                <a:latin typeface="Arial" pitchFamily="34" charset="0"/>
              </a:defRPr>
            </a:lvl1pPr>
          </a:lstStyle>
          <a:p>
            <a:r>
              <a:rPr lang="en-US" smtClean="0"/>
              <a:t>December 7, 2014</a:t>
            </a:r>
            <a:endParaRPr lang="en-US" dirty="0"/>
          </a:p>
        </p:txBody>
      </p:sp>
      <p:sp>
        <p:nvSpPr>
          <p:cNvPr id="11" name="footer_cs"/>
          <p:cNvSpPr>
            <a:spLocks noGrp="1" noChangeArrowheads="1"/>
          </p:cNvSpPr>
          <p:nvPr>
            <p:ph type="ftr" sz="quarter" idx="3"/>
          </p:nvPr>
        </p:nvSpPr>
        <p:spPr bwMode="gray">
          <a:xfrm>
            <a:off x="576072" y="6475413"/>
            <a:ext cx="4000500" cy="304800"/>
          </a:xfrm>
          <a:prstGeom prst="rect">
            <a:avLst/>
          </a:prstGeom>
          <a:noFill/>
          <a:ln w="9525" algn="ctr">
            <a:noFill/>
            <a:miter lim="800000"/>
            <a:headEnd/>
            <a:tailEnd/>
          </a:ln>
          <a:effectLst/>
        </p:spPr>
        <p:txBody>
          <a:bodyPr vert="horz" wrap="square" lIns="91440" tIns="0" rIns="91440" bIns="0" numCol="1" anchor="ctr" anchorCtr="0" compatLnSpc="1">
            <a:prstTxWarp prst="textNoShape">
              <a:avLst/>
            </a:prstTxWarp>
          </a:bodyPr>
          <a:lstStyle>
            <a:lvl1pPr>
              <a:lnSpc>
                <a:spcPct val="95000"/>
              </a:lnSpc>
              <a:defRPr sz="1000">
                <a:latin typeface="Arial" pitchFamily="34" charset="0"/>
              </a:defRPr>
            </a:lvl1pPr>
          </a:lstStyle>
          <a:p>
            <a:endParaRPr lang="en-US" dirty="0"/>
          </a:p>
        </p:txBody>
      </p:sp>
      <p:sp>
        <p:nvSpPr>
          <p:cNvPr id="8" name="text_placeholder"/>
          <p:cNvSpPr>
            <a:spLocks noGrp="1"/>
          </p:cNvSpPr>
          <p:nvPr>
            <p:ph type="body" sz="quarter" idx="13"/>
          </p:nvPr>
        </p:nvSpPr>
        <p:spPr bwMode="gray">
          <a:xfrm>
            <a:off x="576072" y="1827212"/>
            <a:ext cx="7394575" cy="4041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page_number"/>
          <p:cNvSpPr>
            <a:spLocks noGrp="1" noChangeArrowheads="1"/>
          </p:cNvSpPr>
          <p:nvPr>
            <p:ph type="sldNum" sz="quarter" idx="4"/>
          </p:nvPr>
        </p:nvSpPr>
        <p:spPr bwMode="gray">
          <a:xfrm>
            <a:off x="7635875" y="1134086"/>
            <a:ext cx="1277938" cy="161925"/>
          </a:xfrm>
          <a:prstGeom prst="rect">
            <a:avLst/>
          </a:prstGeom>
          <a:noFill/>
          <a:ln w="9525" algn="ctr">
            <a:noFill/>
            <a:miter lim="800000"/>
            <a:headEnd/>
            <a:tailEnd/>
          </a:ln>
          <a:effectLst/>
        </p:spPr>
        <p:txBody>
          <a:bodyPr vert="horz" wrap="square" lIns="91440" tIns="0" rIns="91440" bIns="0" numCol="1" anchor="t" anchorCtr="0" compatLnSpc="1">
            <a:prstTxWarp prst="textNoShape">
              <a:avLst/>
            </a:prstTxWarp>
          </a:bodyPr>
          <a:lstStyle>
            <a:lvl1pPr algn="r">
              <a:defRPr sz="800">
                <a:latin typeface="+mj-lt"/>
              </a:defRPr>
            </a:lvl1pPr>
          </a:lstStyle>
          <a:p>
            <a:r>
              <a:rPr lang="en-US" dirty="0" smtClean="0">
                <a:latin typeface="Arial" pitchFamily="34" charset="0"/>
              </a:rPr>
              <a:t>Page </a:t>
            </a:r>
            <a:fld id="{5698A34F-157D-4FC3-B6AE-341A8B909DED}" type="slidenum">
              <a:rPr lang="en-US" smtClean="0">
                <a:latin typeface="Arial" pitchFamily="34" charset="0"/>
              </a:rPr>
              <a:pPr/>
              <a:t>‹#›</a:t>
            </a:fld>
            <a:endParaRPr lang="en-US" dirty="0">
              <a:latin typeface="Arial" pitchFamily="34" charset="0"/>
            </a:endParaRPr>
          </a:p>
        </p:txBody>
      </p:sp>
      <p:sp>
        <p:nvSpPr>
          <p:cNvPr id="2" name="title_placeholder"/>
          <p:cNvSpPr>
            <a:spLocks noGrp="1"/>
          </p:cNvSpPr>
          <p:nvPr>
            <p:ph type="title"/>
          </p:nvPr>
        </p:nvSpPr>
        <p:spPr bwMode="gray">
          <a:xfrm>
            <a:off x="576072" y="717550"/>
            <a:ext cx="6880225" cy="449263"/>
          </a:xfrm>
        </p:spPr>
        <p:txBody>
          <a:body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with Subtitle">
    <p:spTree>
      <p:nvGrpSpPr>
        <p:cNvPr id="1" name=""/>
        <p:cNvGrpSpPr/>
        <p:nvPr/>
      </p:nvGrpSpPr>
      <p:grpSpPr>
        <a:xfrm>
          <a:off x="0" y="0"/>
          <a:ext cx="0" cy="0"/>
          <a:chOff x="0" y="0"/>
          <a:chExt cx="0" cy="0"/>
        </a:xfrm>
      </p:grpSpPr>
      <p:sp>
        <p:nvSpPr>
          <p:cNvPr id="16" name="date_cs"/>
          <p:cNvSpPr>
            <a:spLocks noGrp="1" noChangeArrowheads="1"/>
          </p:cNvSpPr>
          <p:nvPr>
            <p:ph type="dt" sz="half" idx="2"/>
          </p:nvPr>
        </p:nvSpPr>
        <p:spPr bwMode="gray">
          <a:xfrm>
            <a:off x="7635875" y="6475413"/>
            <a:ext cx="1277938" cy="152400"/>
          </a:xfrm>
          <a:prstGeom prst="rect">
            <a:avLst/>
          </a:prstGeom>
          <a:noFill/>
          <a:ln w="9525" algn="ctr">
            <a:noFill/>
            <a:miter lim="800000"/>
            <a:headEnd/>
            <a:tailEnd/>
          </a:ln>
          <a:effectLst/>
        </p:spPr>
        <p:txBody>
          <a:bodyPr vert="horz" wrap="square" lIns="91440" tIns="0" rIns="91440" bIns="0" numCol="1" anchor="b" anchorCtr="0" compatLnSpc="1">
            <a:prstTxWarp prst="textNoShape">
              <a:avLst/>
            </a:prstTxWarp>
          </a:bodyPr>
          <a:lstStyle>
            <a:lvl1pPr algn="r">
              <a:defRPr sz="800">
                <a:latin typeface="Arial" pitchFamily="34" charset="0"/>
              </a:defRPr>
            </a:lvl1pPr>
          </a:lstStyle>
          <a:p>
            <a:r>
              <a:rPr lang="en-US" smtClean="0"/>
              <a:t>December 7, 2014</a:t>
            </a:r>
            <a:endParaRPr lang="en-US" dirty="0"/>
          </a:p>
        </p:txBody>
      </p:sp>
      <p:sp>
        <p:nvSpPr>
          <p:cNvPr id="18" name="footer_cs"/>
          <p:cNvSpPr>
            <a:spLocks noGrp="1" noChangeArrowheads="1"/>
          </p:cNvSpPr>
          <p:nvPr>
            <p:ph type="ftr" sz="quarter" idx="3"/>
          </p:nvPr>
        </p:nvSpPr>
        <p:spPr bwMode="gray">
          <a:xfrm>
            <a:off x="576072" y="6475413"/>
            <a:ext cx="4000500" cy="304800"/>
          </a:xfrm>
          <a:prstGeom prst="rect">
            <a:avLst/>
          </a:prstGeom>
          <a:noFill/>
          <a:ln w="9525" algn="ctr">
            <a:noFill/>
            <a:miter lim="800000"/>
            <a:headEnd/>
            <a:tailEnd/>
          </a:ln>
          <a:effectLst/>
        </p:spPr>
        <p:txBody>
          <a:bodyPr vert="horz" wrap="square" lIns="91440" tIns="0" rIns="91440" bIns="0" numCol="1" anchor="ctr" anchorCtr="0" compatLnSpc="1">
            <a:prstTxWarp prst="textNoShape">
              <a:avLst/>
            </a:prstTxWarp>
          </a:bodyPr>
          <a:lstStyle>
            <a:lvl1pPr>
              <a:lnSpc>
                <a:spcPct val="95000"/>
              </a:lnSpc>
              <a:defRPr sz="1000">
                <a:latin typeface="Arial" pitchFamily="34" charset="0"/>
              </a:defRPr>
            </a:lvl1pPr>
          </a:lstStyle>
          <a:p>
            <a:endParaRPr lang="en-US" dirty="0"/>
          </a:p>
        </p:txBody>
      </p:sp>
      <p:sp>
        <p:nvSpPr>
          <p:cNvPr id="12" name="text_right_placeholder"/>
          <p:cNvSpPr>
            <a:spLocks noGrp="1"/>
          </p:cNvSpPr>
          <p:nvPr>
            <p:ph type="body" sz="quarter" idx="14"/>
          </p:nvPr>
        </p:nvSpPr>
        <p:spPr bwMode="gray">
          <a:xfrm>
            <a:off x="4343400" y="1827213"/>
            <a:ext cx="3627247" cy="4041775"/>
          </a:xfrm>
        </p:spPr>
        <p:txBody>
          <a:bodyPr/>
          <a:lstStyle>
            <a:lvl1pPr>
              <a:buFont typeface="Arial" pitchFamily="34" charset="0"/>
              <a:buChar char="•"/>
              <a:defRPr sz="2000"/>
            </a:lvl1pPr>
            <a:lvl2pPr>
              <a:buFont typeface="Arial" pitchFamily="34" charset="0"/>
              <a:buChar char="–"/>
              <a:defRPr sz="1800"/>
            </a:lvl2pPr>
            <a:lvl3pPr>
              <a:buFont typeface="Arial" pitchFamily="34" charset="0"/>
              <a:buChar char="–"/>
              <a:defRPr sz="1600"/>
            </a:lvl3pPr>
            <a:lvl4pPr>
              <a:buFont typeface="Arial" pitchFamily="34" charset="0"/>
              <a:buChar char="–"/>
              <a:defRPr sz="1400"/>
            </a:lvl4pPr>
            <a:lvl5pPr>
              <a:buFont typeface="Arial" pitchFamily="34" charset="0"/>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subtitle_right_placeholder"/>
          <p:cNvSpPr>
            <a:spLocks noGrp="1"/>
          </p:cNvSpPr>
          <p:nvPr>
            <p:ph type="body" sz="quarter" idx="16" hasCustomPrompt="1"/>
          </p:nvPr>
        </p:nvSpPr>
        <p:spPr bwMode="gray">
          <a:xfrm>
            <a:off x="4343400" y="1344613"/>
            <a:ext cx="3627247" cy="461665"/>
          </a:xfrm>
          <a:noFill/>
          <a:ln w="9525" algn="ctr">
            <a:noFill/>
            <a:miter lim="800000"/>
            <a:headEnd/>
            <a:tailEnd/>
          </a:ln>
        </p:spPr>
        <p:txBody>
          <a:bodyPr wrap="square">
            <a:spAutoFit/>
          </a:bodyPr>
          <a:lstStyle>
            <a:lvl1pPr marL="0" indent="0" algn="l" rtl="0" fontAlgn="base">
              <a:spcBef>
                <a:spcPct val="0"/>
              </a:spcBef>
              <a:spcAft>
                <a:spcPct val="0"/>
              </a:spcAft>
              <a:buNone/>
              <a:defRPr lang="en-US" sz="2400" b="1" kern="1200" dirty="0" smtClean="0">
                <a:solidFill>
                  <a:schemeClr val="tx1"/>
                </a:solidFill>
                <a:latin typeface="Arial" pitchFamily="34" charset="0"/>
                <a:ea typeface="+mn-ea"/>
                <a:cs typeface="+mn-cs"/>
              </a:defRPr>
            </a:lvl1pPr>
            <a:lvl2pPr algn="l" rtl="0" fontAlgn="base">
              <a:spcBef>
                <a:spcPct val="0"/>
              </a:spcBef>
              <a:spcAft>
                <a:spcPct val="0"/>
              </a:spcAft>
              <a:defRPr lang="en-US" sz="2400" b="1" kern="1200" dirty="0" smtClean="0">
                <a:solidFill>
                  <a:schemeClr val="tx1"/>
                </a:solidFill>
                <a:latin typeface="Arial" pitchFamily="2" charset="0"/>
                <a:ea typeface="+mn-ea"/>
                <a:cs typeface="+mn-cs"/>
              </a:defRPr>
            </a:lvl2pPr>
            <a:lvl3pPr algn="l" rtl="0" fontAlgn="base">
              <a:spcBef>
                <a:spcPct val="0"/>
              </a:spcBef>
              <a:spcAft>
                <a:spcPct val="0"/>
              </a:spcAft>
              <a:defRPr lang="en-US" sz="2400" b="1" kern="1200" dirty="0" smtClean="0">
                <a:solidFill>
                  <a:schemeClr val="tx1"/>
                </a:solidFill>
                <a:latin typeface="Arial" pitchFamily="2" charset="0"/>
                <a:ea typeface="+mn-ea"/>
                <a:cs typeface="+mn-cs"/>
              </a:defRPr>
            </a:lvl3pPr>
            <a:lvl4pPr algn="l" rtl="0" fontAlgn="base">
              <a:spcBef>
                <a:spcPct val="0"/>
              </a:spcBef>
              <a:spcAft>
                <a:spcPct val="0"/>
              </a:spcAft>
              <a:defRPr lang="en-US" sz="2400" b="1" kern="1200" dirty="0" smtClean="0">
                <a:solidFill>
                  <a:schemeClr val="tx1"/>
                </a:solidFill>
                <a:latin typeface="Arial" pitchFamily="2" charset="0"/>
                <a:ea typeface="+mn-ea"/>
                <a:cs typeface="+mn-cs"/>
              </a:defRPr>
            </a:lvl4pPr>
            <a:lvl5pPr algn="l" rtl="0" fontAlgn="base">
              <a:spcBef>
                <a:spcPct val="0"/>
              </a:spcBef>
              <a:spcAft>
                <a:spcPct val="0"/>
              </a:spcAft>
              <a:defRPr lang="en-US" sz="2400" b="1" kern="1200" dirty="0">
                <a:solidFill>
                  <a:schemeClr val="tx1"/>
                </a:solidFill>
                <a:latin typeface="Arial" pitchFamily="2" charset="0"/>
                <a:ea typeface="+mn-ea"/>
                <a:cs typeface="+mn-cs"/>
              </a:defRPr>
            </a:lvl5pPr>
          </a:lstStyle>
          <a:p>
            <a:pPr lvl="0"/>
            <a:r>
              <a:rPr lang="en-US" dirty="0" smtClean="0"/>
              <a:t>Click to edit subtitle</a:t>
            </a:r>
            <a:endParaRPr lang="en-US" dirty="0"/>
          </a:p>
        </p:txBody>
      </p:sp>
      <p:sp>
        <p:nvSpPr>
          <p:cNvPr id="11" name="text_left_placeholder"/>
          <p:cNvSpPr>
            <a:spLocks noGrp="1"/>
          </p:cNvSpPr>
          <p:nvPr>
            <p:ph type="body" sz="quarter" idx="13"/>
          </p:nvPr>
        </p:nvSpPr>
        <p:spPr bwMode="gray">
          <a:xfrm>
            <a:off x="576072" y="1827213"/>
            <a:ext cx="3621088" cy="4041775"/>
          </a:xfrm>
        </p:spPr>
        <p:txBody>
          <a:bodyPr/>
          <a:lstStyle>
            <a:lvl1pPr>
              <a:buFont typeface="Arial" pitchFamily="34" charset="0"/>
              <a:buChar char="•"/>
              <a:defRPr sz="2000"/>
            </a:lvl1pPr>
            <a:lvl2pPr>
              <a:buFont typeface="Arial" pitchFamily="34" charset="0"/>
              <a:buChar char="–"/>
              <a:defRPr sz="1800"/>
            </a:lvl2pPr>
            <a:lvl3pPr>
              <a:buFont typeface="Arial" pitchFamily="34" charset="0"/>
              <a:buChar char="–"/>
              <a:defRPr sz="1600"/>
            </a:lvl3pPr>
            <a:lvl4pPr>
              <a:buFont typeface="Arial" pitchFamily="34" charset="0"/>
              <a:buChar char="–"/>
              <a:defRPr sz="1400"/>
            </a:lvl4pPr>
            <a:lvl5pPr>
              <a:buFont typeface="Arial" pitchFamily="34" charset="0"/>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subtitle_left_placeholder"/>
          <p:cNvSpPr>
            <a:spLocks noGrp="1"/>
          </p:cNvSpPr>
          <p:nvPr>
            <p:ph type="body" sz="quarter" idx="15" hasCustomPrompt="1"/>
          </p:nvPr>
        </p:nvSpPr>
        <p:spPr bwMode="gray">
          <a:xfrm>
            <a:off x="576072" y="1344613"/>
            <a:ext cx="3621088" cy="461665"/>
          </a:xfrm>
          <a:noFill/>
          <a:ln w="9525" algn="ctr">
            <a:noFill/>
            <a:miter lim="800000"/>
            <a:headEnd/>
            <a:tailEnd/>
          </a:ln>
        </p:spPr>
        <p:txBody>
          <a:bodyPr wrap="square">
            <a:spAutoFit/>
          </a:bodyPr>
          <a:lstStyle>
            <a:lvl1pPr marL="0" indent="0" algn="l" rtl="0" fontAlgn="base">
              <a:spcBef>
                <a:spcPct val="0"/>
              </a:spcBef>
              <a:spcAft>
                <a:spcPct val="0"/>
              </a:spcAft>
              <a:buNone/>
              <a:defRPr lang="en-US" sz="2400" b="1" kern="1200" dirty="0" smtClean="0">
                <a:solidFill>
                  <a:schemeClr val="tx1"/>
                </a:solidFill>
                <a:latin typeface="Arial" pitchFamily="34" charset="0"/>
                <a:ea typeface="+mn-ea"/>
                <a:cs typeface="+mn-cs"/>
              </a:defRPr>
            </a:lvl1pPr>
            <a:lvl2pPr algn="l" rtl="0" fontAlgn="base">
              <a:spcBef>
                <a:spcPct val="0"/>
              </a:spcBef>
              <a:spcAft>
                <a:spcPct val="0"/>
              </a:spcAft>
              <a:defRPr lang="en-US" sz="2400" b="1" kern="1200" dirty="0" smtClean="0">
                <a:solidFill>
                  <a:schemeClr val="tx1"/>
                </a:solidFill>
                <a:latin typeface="Arial" pitchFamily="2" charset="0"/>
                <a:ea typeface="+mn-ea"/>
                <a:cs typeface="+mn-cs"/>
              </a:defRPr>
            </a:lvl2pPr>
            <a:lvl3pPr algn="l" rtl="0" fontAlgn="base">
              <a:spcBef>
                <a:spcPct val="0"/>
              </a:spcBef>
              <a:spcAft>
                <a:spcPct val="0"/>
              </a:spcAft>
              <a:defRPr lang="en-US" sz="2400" b="1" kern="1200" dirty="0" smtClean="0">
                <a:solidFill>
                  <a:schemeClr val="tx1"/>
                </a:solidFill>
                <a:latin typeface="Arial" pitchFamily="2" charset="0"/>
                <a:ea typeface="+mn-ea"/>
                <a:cs typeface="+mn-cs"/>
              </a:defRPr>
            </a:lvl3pPr>
            <a:lvl4pPr algn="l" rtl="0" fontAlgn="base">
              <a:spcBef>
                <a:spcPct val="0"/>
              </a:spcBef>
              <a:spcAft>
                <a:spcPct val="0"/>
              </a:spcAft>
              <a:defRPr lang="en-US" sz="2400" b="1" kern="1200" dirty="0" smtClean="0">
                <a:solidFill>
                  <a:schemeClr val="tx1"/>
                </a:solidFill>
                <a:latin typeface="Arial" pitchFamily="2" charset="0"/>
                <a:ea typeface="+mn-ea"/>
                <a:cs typeface="+mn-cs"/>
              </a:defRPr>
            </a:lvl4pPr>
            <a:lvl5pPr algn="l" rtl="0" fontAlgn="base">
              <a:spcBef>
                <a:spcPct val="0"/>
              </a:spcBef>
              <a:spcAft>
                <a:spcPct val="0"/>
              </a:spcAft>
              <a:defRPr lang="en-US" sz="2400" b="1" kern="1200" dirty="0">
                <a:solidFill>
                  <a:schemeClr val="tx1"/>
                </a:solidFill>
                <a:latin typeface="Arial" pitchFamily="2" charset="0"/>
                <a:ea typeface="+mn-ea"/>
                <a:cs typeface="+mn-cs"/>
              </a:defRPr>
            </a:lvl5pPr>
          </a:lstStyle>
          <a:p>
            <a:pPr lvl="0"/>
            <a:r>
              <a:rPr lang="en-US" dirty="0" smtClean="0"/>
              <a:t>Click to edit subtitle</a:t>
            </a:r>
            <a:endParaRPr lang="en-US" dirty="0"/>
          </a:p>
        </p:txBody>
      </p:sp>
      <p:sp>
        <p:nvSpPr>
          <p:cNvPr id="20" name="page_number"/>
          <p:cNvSpPr>
            <a:spLocks noGrp="1" noChangeArrowheads="1"/>
          </p:cNvSpPr>
          <p:nvPr>
            <p:ph type="sldNum" sz="quarter" idx="4"/>
          </p:nvPr>
        </p:nvSpPr>
        <p:spPr bwMode="gray">
          <a:xfrm>
            <a:off x="7635875" y="1134086"/>
            <a:ext cx="1277938" cy="161925"/>
          </a:xfrm>
          <a:prstGeom prst="rect">
            <a:avLst/>
          </a:prstGeom>
          <a:noFill/>
          <a:ln w="9525" algn="ctr">
            <a:noFill/>
            <a:miter lim="800000"/>
            <a:headEnd/>
            <a:tailEnd/>
          </a:ln>
          <a:effectLst/>
        </p:spPr>
        <p:txBody>
          <a:bodyPr vert="horz" wrap="square" lIns="91440" tIns="0" rIns="91440" bIns="0" numCol="1" anchor="t" anchorCtr="0" compatLnSpc="1">
            <a:prstTxWarp prst="textNoShape">
              <a:avLst/>
            </a:prstTxWarp>
          </a:bodyPr>
          <a:lstStyle>
            <a:lvl1pPr algn="r">
              <a:defRPr sz="800">
                <a:latin typeface="+mj-lt"/>
              </a:defRPr>
            </a:lvl1pPr>
          </a:lstStyle>
          <a:p>
            <a:r>
              <a:rPr lang="en-US" dirty="0" smtClean="0">
                <a:latin typeface="Arial" pitchFamily="34" charset="0"/>
              </a:rPr>
              <a:t>Page </a:t>
            </a:r>
            <a:fld id="{5698A34F-157D-4FC3-B6AE-341A8B909DED}" type="slidenum">
              <a:rPr lang="en-US" smtClean="0">
                <a:latin typeface="Arial" pitchFamily="34" charset="0"/>
              </a:rPr>
              <a:pPr/>
              <a:t>‹#›</a:t>
            </a:fld>
            <a:endParaRPr lang="en-US" dirty="0">
              <a:latin typeface="Arial" pitchFamily="34" charset="0"/>
            </a:endParaRPr>
          </a:p>
        </p:txBody>
      </p:sp>
      <p:sp>
        <p:nvSpPr>
          <p:cNvPr id="10" name="title_placeholder"/>
          <p:cNvSpPr>
            <a:spLocks noGrp="1"/>
          </p:cNvSpPr>
          <p:nvPr>
            <p:ph type="title"/>
          </p:nvPr>
        </p:nvSpPr>
        <p:spPr bwMode="gray">
          <a:xfrm>
            <a:off x="576072" y="717550"/>
            <a:ext cx="6880225" cy="449263"/>
          </a:xfrm>
        </p:spPr>
        <p:txBody>
          <a:bodyPr/>
          <a:lstStyle/>
          <a:p>
            <a:r>
              <a:rPr lang="en-US" smtClean="0"/>
              <a:t>Click to edit Master title style</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date_cs"/>
          <p:cNvSpPr>
            <a:spLocks noGrp="1" noChangeArrowheads="1"/>
          </p:cNvSpPr>
          <p:nvPr>
            <p:ph type="dt" sz="half" idx="2"/>
          </p:nvPr>
        </p:nvSpPr>
        <p:spPr bwMode="gray">
          <a:xfrm>
            <a:off x="7635875" y="6475413"/>
            <a:ext cx="1277938" cy="152400"/>
          </a:xfrm>
          <a:prstGeom prst="rect">
            <a:avLst/>
          </a:prstGeom>
          <a:noFill/>
          <a:ln w="9525" algn="ctr">
            <a:noFill/>
            <a:miter lim="800000"/>
            <a:headEnd/>
            <a:tailEnd/>
          </a:ln>
          <a:effectLst/>
        </p:spPr>
        <p:txBody>
          <a:bodyPr vert="horz" wrap="square" lIns="91440" tIns="0" rIns="91440" bIns="0" numCol="1" anchor="b" anchorCtr="0" compatLnSpc="1">
            <a:prstTxWarp prst="textNoShape">
              <a:avLst/>
            </a:prstTxWarp>
          </a:bodyPr>
          <a:lstStyle>
            <a:lvl1pPr algn="r">
              <a:defRPr sz="800">
                <a:latin typeface="Arial" pitchFamily="34" charset="0"/>
              </a:defRPr>
            </a:lvl1pPr>
          </a:lstStyle>
          <a:p>
            <a:r>
              <a:rPr lang="en-US" smtClean="0"/>
              <a:t>December 7, 2014</a:t>
            </a:r>
            <a:endParaRPr lang="en-US" dirty="0"/>
          </a:p>
        </p:txBody>
      </p:sp>
      <p:sp>
        <p:nvSpPr>
          <p:cNvPr id="13" name="footer_cs"/>
          <p:cNvSpPr>
            <a:spLocks noGrp="1" noChangeArrowheads="1"/>
          </p:cNvSpPr>
          <p:nvPr>
            <p:ph type="ftr" sz="quarter" idx="3"/>
          </p:nvPr>
        </p:nvSpPr>
        <p:spPr bwMode="gray">
          <a:xfrm>
            <a:off x="576072" y="6475413"/>
            <a:ext cx="4000500" cy="304800"/>
          </a:xfrm>
          <a:prstGeom prst="rect">
            <a:avLst/>
          </a:prstGeom>
          <a:noFill/>
          <a:ln w="9525" algn="ctr">
            <a:noFill/>
            <a:miter lim="800000"/>
            <a:headEnd/>
            <a:tailEnd/>
          </a:ln>
          <a:effectLst/>
        </p:spPr>
        <p:txBody>
          <a:bodyPr vert="horz" wrap="square" lIns="91440" tIns="0" rIns="91440" bIns="0" numCol="1" anchor="ctr" anchorCtr="0" compatLnSpc="1">
            <a:prstTxWarp prst="textNoShape">
              <a:avLst/>
            </a:prstTxWarp>
          </a:bodyPr>
          <a:lstStyle>
            <a:lvl1pPr>
              <a:lnSpc>
                <a:spcPct val="95000"/>
              </a:lnSpc>
              <a:defRPr sz="1000">
                <a:latin typeface="Arial" pitchFamily="34" charset="0"/>
              </a:defRPr>
            </a:lvl1pPr>
          </a:lstStyle>
          <a:p>
            <a:endParaRPr lang="en-US" dirty="0"/>
          </a:p>
        </p:txBody>
      </p:sp>
      <p:sp>
        <p:nvSpPr>
          <p:cNvPr id="10" name="text_right_placeholder"/>
          <p:cNvSpPr>
            <a:spLocks noGrp="1"/>
          </p:cNvSpPr>
          <p:nvPr>
            <p:ph type="body" sz="quarter" idx="14"/>
          </p:nvPr>
        </p:nvSpPr>
        <p:spPr bwMode="gray">
          <a:xfrm>
            <a:off x="4343400" y="1827213"/>
            <a:ext cx="3627247" cy="4041775"/>
          </a:xfrm>
        </p:spPr>
        <p:txBody>
          <a:bodyPr/>
          <a:lstStyle>
            <a:lvl1pPr>
              <a:buFont typeface="Arial" pitchFamily="34" charset="0"/>
              <a:buChar char="•"/>
              <a:defRPr sz="2000"/>
            </a:lvl1pPr>
            <a:lvl2pPr>
              <a:buFont typeface="Arial" pitchFamily="34" charset="0"/>
              <a:buChar char="–"/>
              <a:defRPr sz="1800"/>
            </a:lvl2pPr>
            <a:lvl3pPr>
              <a:buFont typeface="Arial" pitchFamily="34" charset="0"/>
              <a:buChar char="–"/>
              <a:defRPr sz="1600"/>
            </a:lvl3pPr>
            <a:lvl4pPr>
              <a:buFont typeface="Arial" pitchFamily="34" charset="0"/>
              <a:buChar char="–"/>
              <a:defRPr sz="1400"/>
            </a:lvl4pPr>
            <a:lvl5pPr>
              <a:buFont typeface="Arial" pitchFamily="34" charset="0"/>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_left_placeholder"/>
          <p:cNvSpPr>
            <a:spLocks noGrp="1"/>
          </p:cNvSpPr>
          <p:nvPr>
            <p:ph type="body" sz="quarter" idx="13"/>
          </p:nvPr>
        </p:nvSpPr>
        <p:spPr bwMode="gray">
          <a:xfrm>
            <a:off x="576072" y="1827213"/>
            <a:ext cx="3621088" cy="4041775"/>
          </a:xfrm>
        </p:spPr>
        <p:txBody>
          <a:bodyPr/>
          <a:lstStyle>
            <a:lvl1pPr>
              <a:buFont typeface="Arial" pitchFamily="34" charset="0"/>
              <a:buChar char="•"/>
              <a:defRPr sz="2000"/>
            </a:lvl1pPr>
            <a:lvl2pPr>
              <a:buFont typeface="Arial" pitchFamily="34" charset="0"/>
              <a:buChar char="–"/>
              <a:defRPr sz="1800"/>
            </a:lvl2pPr>
            <a:lvl3pPr>
              <a:buFont typeface="Arial" pitchFamily="34" charset="0"/>
              <a:buChar char="–"/>
              <a:defRPr sz="1600"/>
            </a:lvl3pPr>
            <a:lvl4pPr>
              <a:buFont typeface="Arial" pitchFamily="34" charset="0"/>
              <a:buChar char="–"/>
              <a:defRPr sz="1400"/>
            </a:lvl4pPr>
            <a:lvl5pPr>
              <a:buFont typeface="Arial" pitchFamily="34" charset="0"/>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page_number"/>
          <p:cNvSpPr>
            <a:spLocks noGrp="1" noChangeArrowheads="1"/>
          </p:cNvSpPr>
          <p:nvPr>
            <p:ph type="sldNum" sz="quarter" idx="4"/>
          </p:nvPr>
        </p:nvSpPr>
        <p:spPr bwMode="gray">
          <a:xfrm>
            <a:off x="7635875" y="1134086"/>
            <a:ext cx="1277938" cy="161925"/>
          </a:xfrm>
          <a:prstGeom prst="rect">
            <a:avLst/>
          </a:prstGeom>
          <a:noFill/>
          <a:ln w="9525" algn="ctr">
            <a:noFill/>
            <a:miter lim="800000"/>
            <a:headEnd/>
            <a:tailEnd/>
          </a:ln>
          <a:effectLst/>
        </p:spPr>
        <p:txBody>
          <a:bodyPr vert="horz" wrap="square" lIns="91440" tIns="0" rIns="91440" bIns="0" numCol="1" anchor="t" anchorCtr="0" compatLnSpc="1">
            <a:prstTxWarp prst="textNoShape">
              <a:avLst/>
            </a:prstTxWarp>
          </a:bodyPr>
          <a:lstStyle>
            <a:lvl1pPr algn="r">
              <a:defRPr sz="800">
                <a:latin typeface="+mj-lt"/>
              </a:defRPr>
            </a:lvl1pPr>
          </a:lstStyle>
          <a:p>
            <a:r>
              <a:rPr lang="en-US" dirty="0" smtClean="0">
                <a:latin typeface="Arial" pitchFamily="34" charset="0"/>
              </a:rPr>
              <a:t>Page </a:t>
            </a:r>
            <a:fld id="{5698A34F-157D-4FC3-B6AE-341A8B909DED}" type="slidenum">
              <a:rPr lang="en-US" smtClean="0">
                <a:latin typeface="Arial" pitchFamily="34" charset="0"/>
              </a:rPr>
              <a:pPr/>
              <a:t>‹#›</a:t>
            </a:fld>
            <a:endParaRPr lang="en-US" dirty="0">
              <a:latin typeface="Arial" pitchFamily="34" charset="0"/>
            </a:endParaRPr>
          </a:p>
        </p:txBody>
      </p:sp>
      <p:sp>
        <p:nvSpPr>
          <p:cNvPr id="2" name="title_placeholder"/>
          <p:cNvSpPr>
            <a:spLocks noGrp="1"/>
          </p:cNvSpPr>
          <p:nvPr>
            <p:ph type="title"/>
          </p:nvPr>
        </p:nvSpPr>
        <p:spPr bwMode="gray"/>
        <p:txBody>
          <a:bodyPr/>
          <a:lstStyle/>
          <a:p>
            <a:r>
              <a:rPr lang="en-US" smtClean="0"/>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date_cs"/>
          <p:cNvSpPr>
            <a:spLocks noGrp="1" noChangeArrowheads="1"/>
          </p:cNvSpPr>
          <p:nvPr>
            <p:ph type="dt" sz="half" idx="2"/>
          </p:nvPr>
        </p:nvSpPr>
        <p:spPr bwMode="gray">
          <a:xfrm>
            <a:off x="7635875" y="6475413"/>
            <a:ext cx="1277938" cy="152400"/>
          </a:xfrm>
          <a:prstGeom prst="rect">
            <a:avLst/>
          </a:prstGeom>
          <a:noFill/>
          <a:ln w="9525" algn="ctr">
            <a:noFill/>
            <a:miter lim="800000"/>
            <a:headEnd/>
            <a:tailEnd/>
          </a:ln>
          <a:effectLst/>
        </p:spPr>
        <p:txBody>
          <a:bodyPr vert="horz" wrap="square" lIns="91440" tIns="0" rIns="91440" bIns="0" numCol="1" anchor="b" anchorCtr="0" compatLnSpc="1">
            <a:prstTxWarp prst="textNoShape">
              <a:avLst/>
            </a:prstTxWarp>
          </a:bodyPr>
          <a:lstStyle>
            <a:lvl1pPr algn="r">
              <a:defRPr sz="800">
                <a:latin typeface="Arial" pitchFamily="34" charset="0"/>
              </a:defRPr>
            </a:lvl1pPr>
          </a:lstStyle>
          <a:p>
            <a:r>
              <a:rPr lang="en-US" smtClean="0"/>
              <a:t>December 7, 2014</a:t>
            </a:r>
            <a:endParaRPr lang="en-US" dirty="0"/>
          </a:p>
        </p:txBody>
      </p:sp>
      <p:sp>
        <p:nvSpPr>
          <p:cNvPr id="9" name="footer_cs"/>
          <p:cNvSpPr>
            <a:spLocks noGrp="1" noChangeArrowheads="1"/>
          </p:cNvSpPr>
          <p:nvPr>
            <p:ph type="ftr" sz="quarter" idx="3"/>
          </p:nvPr>
        </p:nvSpPr>
        <p:spPr bwMode="gray">
          <a:xfrm>
            <a:off x="576072" y="6475413"/>
            <a:ext cx="4000500" cy="304800"/>
          </a:xfrm>
          <a:prstGeom prst="rect">
            <a:avLst/>
          </a:prstGeom>
          <a:noFill/>
          <a:ln w="9525" algn="ctr">
            <a:noFill/>
            <a:miter lim="800000"/>
            <a:headEnd/>
            <a:tailEnd/>
          </a:ln>
          <a:effectLst/>
        </p:spPr>
        <p:txBody>
          <a:bodyPr vert="horz" wrap="square" lIns="91440" tIns="0" rIns="91440" bIns="0" numCol="1" anchor="ctr" anchorCtr="0" compatLnSpc="1">
            <a:prstTxWarp prst="textNoShape">
              <a:avLst/>
            </a:prstTxWarp>
          </a:bodyPr>
          <a:lstStyle>
            <a:lvl1pPr>
              <a:lnSpc>
                <a:spcPct val="95000"/>
              </a:lnSpc>
              <a:defRPr sz="1000">
                <a:latin typeface="Arial" pitchFamily="34" charset="0"/>
              </a:defRPr>
            </a:lvl1pPr>
          </a:lstStyle>
          <a:p>
            <a:endParaRPr lang="en-US" dirty="0"/>
          </a:p>
        </p:txBody>
      </p:sp>
      <p:sp>
        <p:nvSpPr>
          <p:cNvPr id="11" name="page_number"/>
          <p:cNvSpPr>
            <a:spLocks noGrp="1" noChangeArrowheads="1"/>
          </p:cNvSpPr>
          <p:nvPr>
            <p:ph type="sldNum" sz="quarter" idx="4"/>
          </p:nvPr>
        </p:nvSpPr>
        <p:spPr bwMode="gray">
          <a:xfrm>
            <a:off x="7635875" y="1134086"/>
            <a:ext cx="1277938" cy="161925"/>
          </a:xfrm>
          <a:prstGeom prst="rect">
            <a:avLst/>
          </a:prstGeom>
          <a:noFill/>
          <a:ln w="9525" algn="ctr">
            <a:noFill/>
            <a:miter lim="800000"/>
            <a:headEnd/>
            <a:tailEnd/>
          </a:ln>
          <a:effectLst/>
        </p:spPr>
        <p:txBody>
          <a:bodyPr vert="horz" wrap="square" lIns="91440" tIns="0" rIns="91440" bIns="0" numCol="1" anchor="t" anchorCtr="0" compatLnSpc="1">
            <a:prstTxWarp prst="textNoShape">
              <a:avLst/>
            </a:prstTxWarp>
          </a:bodyPr>
          <a:lstStyle>
            <a:lvl1pPr algn="r">
              <a:defRPr sz="800">
                <a:latin typeface="+mj-lt"/>
              </a:defRPr>
            </a:lvl1pPr>
          </a:lstStyle>
          <a:p>
            <a:r>
              <a:rPr lang="en-US" dirty="0" smtClean="0">
                <a:latin typeface="Arial" pitchFamily="34" charset="0"/>
              </a:rPr>
              <a:t>Page </a:t>
            </a:r>
            <a:fld id="{5698A34F-157D-4FC3-B6AE-341A8B909DED}" type="slidenum">
              <a:rPr lang="en-US" smtClean="0">
                <a:latin typeface="Arial" pitchFamily="34" charset="0"/>
              </a:rPr>
              <a:pPr/>
              <a:t>‹#›</a:t>
            </a:fld>
            <a:endParaRPr lang="en-US" dirty="0">
              <a:latin typeface="Arial" pitchFamily="34" charset="0"/>
            </a:endParaRPr>
          </a:p>
        </p:txBody>
      </p:sp>
      <p:sp>
        <p:nvSpPr>
          <p:cNvPr id="2" name="title_placeholder"/>
          <p:cNvSpPr>
            <a:spLocks noGrp="1"/>
          </p:cNvSpPr>
          <p:nvPr>
            <p:ph type="title"/>
          </p:nvPr>
        </p:nvSpPr>
        <p:spPr bwMode="gray"/>
        <p:txBody>
          <a:bodyPr/>
          <a:lstStyle/>
          <a:p>
            <a:r>
              <a:rPr lang="en-US"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date_cs"/>
          <p:cNvSpPr>
            <a:spLocks noGrp="1" noChangeArrowheads="1"/>
          </p:cNvSpPr>
          <p:nvPr>
            <p:ph type="dt" sz="half" idx="2"/>
          </p:nvPr>
        </p:nvSpPr>
        <p:spPr bwMode="gray">
          <a:xfrm>
            <a:off x="7635875" y="6475413"/>
            <a:ext cx="1277938" cy="152400"/>
          </a:xfrm>
          <a:prstGeom prst="rect">
            <a:avLst/>
          </a:prstGeom>
          <a:noFill/>
          <a:ln w="9525" algn="ctr">
            <a:noFill/>
            <a:miter lim="800000"/>
            <a:headEnd/>
            <a:tailEnd/>
          </a:ln>
          <a:effectLst/>
        </p:spPr>
        <p:txBody>
          <a:bodyPr vert="horz" wrap="square" lIns="91440" tIns="0" rIns="91440" bIns="0" numCol="1" anchor="b" anchorCtr="0" compatLnSpc="1">
            <a:prstTxWarp prst="textNoShape">
              <a:avLst/>
            </a:prstTxWarp>
          </a:bodyPr>
          <a:lstStyle>
            <a:lvl1pPr algn="r">
              <a:defRPr sz="800">
                <a:latin typeface="Arial" pitchFamily="34" charset="0"/>
              </a:defRPr>
            </a:lvl1pPr>
          </a:lstStyle>
          <a:p>
            <a:r>
              <a:rPr lang="en-US" smtClean="0"/>
              <a:t>December 7, 2014</a:t>
            </a:r>
            <a:endParaRPr lang="en-US" dirty="0"/>
          </a:p>
        </p:txBody>
      </p:sp>
      <p:sp>
        <p:nvSpPr>
          <p:cNvPr id="8" name="footer_cs"/>
          <p:cNvSpPr>
            <a:spLocks noGrp="1" noChangeArrowheads="1"/>
          </p:cNvSpPr>
          <p:nvPr>
            <p:ph type="ftr" sz="quarter" idx="3"/>
          </p:nvPr>
        </p:nvSpPr>
        <p:spPr bwMode="gray">
          <a:xfrm>
            <a:off x="576072" y="6475413"/>
            <a:ext cx="4000500" cy="304800"/>
          </a:xfrm>
          <a:prstGeom prst="rect">
            <a:avLst/>
          </a:prstGeom>
          <a:noFill/>
          <a:ln w="9525" algn="ctr">
            <a:noFill/>
            <a:miter lim="800000"/>
            <a:headEnd/>
            <a:tailEnd/>
          </a:ln>
          <a:effectLst/>
        </p:spPr>
        <p:txBody>
          <a:bodyPr vert="horz" wrap="square" lIns="91440" tIns="0" rIns="91440" bIns="0" numCol="1" anchor="ctr" anchorCtr="0" compatLnSpc="1">
            <a:prstTxWarp prst="textNoShape">
              <a:avLst/>
            </a:prstTxWarp>
          </a:bodyPr>
          <a:lstStyle>
            <a:lvl1pPr>
              <a:lnSpc>
                <a:spcPct val="95000"/>
              </a:lnSpc>
              <a:defRPr sz="1000">
                <a:latin typeface="Arial" pitchFamily="34" charset="0"/>
              </a:defRPr>
            </a:lvl1pPr>
          </a:lstStyle>
          <a:p>
            <a:endParaRPr lang="en-US" dirty="0"/>
          </a:p>
        </p:txBody>
      </p:sp>
      <p:sp>
        <p:nvSpPr>
          <p:cNvPr id="10" name="page_number"/>
          <p:cNvSpPr>
            <a:spLocks noGrp="1" noChangeArrowheads="1"/>
          </p:cNvSpPr>
          <p:nvPr>
            <p:ph type="sldNum" sz="quarter" idx="4"/>
          </p:nvPr>
        </p:nvSpPr>
        <p:spPr bwMode="gray">
          <a:xfrm>
            <a:off x="7635875" y="1134086"/>
            <a:ext cx="1277938" cy="161925"/>
          </a:xfrm>
          <a:prstGeom prst="rect">
            <a:avLst/>
          </a:prstGeom>
          <a:noFill/>
          <a:ln w="9525" algn="ctr">
            <a:noFill/>
            <a:miter lim="800000"/>
            <a:headEnd/>
            <a:tailEnd/>
          </a:ln>
          <a:effectLst/>
        </p:spPr>
        <p:txBody>
          <a:bodyPr vert="horz" wrap="square" lIns="91440" tIns="0" rIns="91440" bIns="0" numCol="1" anchor="t" anchorCtr="0" compatLnSpc="1">
            <a:prstTxWarp prst="textNoShape">
              <a:avLst/>
            </a:prstTxWarp>
          </a:bodyPr>
          <a:lstStyle>
            <a:lvl1pPr algn="r">
              <a:defRPr sz="800">
                <a:latin typeface="+mj-lt"/>
              </a:defRPr>
            </a:lvl1pPr>
          </a:lstStyle>
          <a:p>
            <a:r>
              <a:rPr lang="en-US" dirty="0" smtClean="0">
                <a:latin typeface="Arial" pitchFamily="34" charset="0"/>
              </a:rPr>
              <a:t>Page </a:t>
            </a:r>
            <a:fld id="{5698A34F-157D-4FC3-B6AE-341A8B909DED}" type="slidenum">
              <a:rPr lang="en-US" smtClean="0">
                <a:latin typeface="Arial" pitchFamily="34" charset="0"/>
              </a:rPr>
              <a:pPr/>
              <a:t>‹#›</a:t>
            </a:fld>
            <a:endParaRPr lang="en-US" dirty="0">
              <a:latin typeface="Arial"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Section Divider">
    <p:spTree>
      <p:nvGrpSpPr>
        <p:cNvPr id="1" name=""/>
        <p:cNvGrpSpPr/>
        <p:nvPr/>
      </p:nvGrpSpPr>
      <p:grpSpPr>
        <a:xfrm>
          <a:off x="0" y="0"/>
          <a:ext cx="0" cy="0"/>
          <a:chOff x="0" y="0"/>
          <a:chExt cx="0" cy="0"/>
        </a:xfrm>
      </p:grpSpPr>
      <p:sp>
        <p:nvSpPr>
          <p:cNvPr id="224264" name="title_placeholder"/>
          <p:cNvSpPr>
            <a:spLocks noGrp="1" noChangeArrowheads="1"/>
          </p:cNvSpPr>
          <p:nvPr>
            <p:ph type="ctrTitle" hasCustomPrompt="1"/>
          </p:nvPr>
        </p:nvSpPr>
        <p:spPr bwMode="gray">
          <a:xfrm>
            <a:off x="576072" y="4835525"/>
            <a:ext cx="6309360" cy="1034129"/>
          </a:xfrm>
          <a:no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a:defRPr kumimoji="0" lang="en-US" sz="3400" b="1" i="0" u="none" strike="noStrike" kern="0" cap="none" spc="0" normalizeH="0" baseline="0" noProof="0" dirty="0">
                <a:ln>
                  <a:noFill/>
                </a:ln>
                <a:solidFill>
                  <a:schemeClr val="tx2"/>
                </a:solidFill>
                <a:effectLst/>
                <a:uLnTx/>
                <a:uFillTx/>
                <a:latin typeface="Arial" pitchFamily="34" charset="0"/>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lang="en-US" dirty="0" smtClean="0"/>
              <a:t>Click to edit Section Divider title</a:t>
            </a:r>
            <a:endParaRPr lang="en-US" dirty="0"/>
          </a:p>
        </p:txBody>
      </p:sp>
      <p:cxnSp>
        <p:nvCxnSpPr>
          <p:cNvPr id="7" name="line_btm_ts_ds"/>
          <p:cNvCxnSpPr/>
          <p:nvPr userDrawn="1"/>
        </p:nvCxnSpPr>
        <p:spPr bwMode="gray">
          <a:xfrm>
            <a:off x="0" y="6397625"/>
            <a:ext cx="9144000" cy="0"/>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cxnSp>
        <p:nvCxnSpPr>
          <p:cNvPr id="6" name="line_top_ts_ds"/>
          <p:cNvCxnSpPr/>
          <p:nvPr userDrawn="1"/>
        </p:nvCxnSpPr>
        <p:spPr bwMode="gray">
          <a:xfrm>
            <a:off x="0" y="1598613"/>
            <a:ext cx="9144000" cy="0"/>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pic>
        <p:nvPicPr>
          <p:cNvPr id="8" name="img_corpsig_ts_ds" descr="C:\Users\labadmin\Desktop\ppt_corp_sig_ttl_w_v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31088" y="428912"/>
            <a:ext cx="1271587" cy="8985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36_Title and Content">
    <p:spTree>
      <p:nvGrpSpPr>
        <p:cNvPr id="1" name=""/>
        <p:cNvGrpSpPr/>
        <p:nvPr/>
      </p:nvGrpSpPr>
      <p:grpSpPr>
        <a:xfrm>
          <a:off x="0" y="0"/>
          <a:ext cx="0" cy="0"/>
          <a:chOff x="0" y="0"/>
          <a:chExt cx="0" cy="0"/>
        </a:xfrm>
      </p:grpSpPr>
      <p:sp>
        <p:nvSpPr>
          <p:cNvPr id="9" name="date_cs"/>
          <p:cNvSpPr>
            <a:spLocks noGrp="1" noChangeArrowheads="1"/>
          </p:cNvSpPr>
          <p:nvPr>
            <p:ph type="dt" sz="half" idx="2"/>
          </p:nvPr>
        </p:nvSpPr>
        <p:spPr bwMode="gray">
          <a:xfrm>
            <a:off x="7635875" y="6475413"/>
            <a:ext cx="1277938" cy="152400"/>
          </a:xfrm>
          <a:prstGeom prst="rect">
            <a:avLst/>
          </a:prstGeom>
          <a:noFill/>
          <a:ln w="9525" algn="ctr">
            <a:noFill/>
            <a:miter lim="800000"/>
            <a:headEnd/>
            <a:tailEnd/>
          </a:ln>
          <a:effectLst/>
        </p:spPr>
        <p:txBody>
          <a:bodyPr vert="horz" wrap="square" lIns="91440" tIns="0" rIns="91440" bIns="0" numCol="1" anchor="b" anchorCtr="0" compatLnSpc="1">
            <a:prstTxWarp prst="textNoShape">
              <a:avLst/>
            </a:prstTxWarp>
          </a:bodyPr>
          <a:lstStyle>
            <a:lvl1pPr algn="r">
              <a:defRPr sz="800">
                <a:latin typeface="Arial" pitchFamily="34" charset="0"/>
              </a:defRPr>
            </a:lvl1pPr>
          </a:lstStyle>
          <a:p>
            <a:r>
              <a:rPr lang="en-US" dirty="0" smtClean="0"/>
              <a:t>January 27, 2014</a:t>
            </a:r>
            <a:endParaRPr lang="en-US" dirty="0"/>
          </a:p>
        </p:txBody>
      </p:sp>
      <p:sp>
        <p:nvSpPr>
          <p:cNvPr id="11" name="footer_cs"/>
          <p:cNvSpPr>
            <a:spLocks noGrp="1" noChangeArrowheads="1"/>
          </p:cNvSpPr>
          <p:nvPr>
            <p:ph type="ftr" sz="quarter" idx="3"/>
          </p:nvPr>
        </p:nvSpPr>
        <p:spPr bwMode="gray">
          <a:xfrm>
            <a:off x="576072" y="6475413"/>
            <a:ext cx="4000500" cy="304800"/>
          </a:xfrm>
          <a:prstGeom prst="rect">
            <a:avLst/>
          </a:prstGeom>
          <a:noFill/>
          <a:ln w="9525" algn="ctr">
            <a:noFill/>
            <a:miter lim="800000"/>
            <a:headEnd/>
            <a:tailEnd/>
          </a:ln>
          <a:effectLst/>
        </p:spPr>
        <p:txBody>
          <a:bodyPr vert="horz" wrap="square" lIns="91440" tIns="0" rIns="91440" bIns="0" numCol="1" anchor="ctr" anchorCtr="0" compatLnSpc="1">
            <a:prstTxWarp prst="textNoShape">
              <a:avLst/>
            </a:prstTxWarp>
          </a:bodyPr>
          <a:lstStyle>
            <a:lvl1pPr>
              <a:lnSpc>
                <a:spcPct val="95000"/>
              </a:lnSpc>
              <a:defRPr sz="1000">
                <a:latin typeface="Arial" pitchFamily="34" charset="0"/>
              </a:defRPr>
            </a:lvl1pPr>
          </a:lstStyle>
          <a:p>
            <a:endParaRPr lang="en-US" dirty="0"/>
          </a:p>
        </p:txBody>
      </p:sp>
      <p:sp>
        <p:nvSpPr>
          <p:cNvPr id="8" name="text_placeholder"/>
          <p:cNvSpPr>
            <a:spLocks noGrp="1"/>
          </p:cNvSpPr>
          <p:nvPr>
            <p:ph type="body" sz="quarter" idx="13"/>
          </p:nvPr>
        </p:nvSpPr>
        <p:spPr bwMode="gray">
          <a:xfrm>
            <a:off x="576072" y="1827212"/>
            <a:ext cx="7394575" cy="40417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page_number"/>
          <p:cNvSpPr>
            <a:spLocks noGrp="1" noChangeArrowheads="1"/>
          </p:cNvSpPr>
          <p:nvPr>
            <p:ph type="sldNum" sz="quarter" idx="4"/>
          </p:nvPr>
        </p:nvSpPr>
        <p:spPr bwMode="gray">
          <a:xfrm>
            <a:off x="7635875" y="1134086"/>
            <a:ext cx="1277938" cy="161925"/>
          </a:xfrm>
          <a:prstGeom prst="rect">
            <a:avLst/>
          </a:prstGeom>
          <a:noFill/>
          <a:ln w="9525" algn="ctr">
            <a:noFill/>
            <a:miter lim="800000"/>
            <a:headEnd/>
            <a:tailEnd/>
          </a:ln>
          <a:effectLst/>
        </p:spPr>
        <p:txBody>
          <a:bodyPr vert="horz" wrap="square" lIns="91440" tIns="0" rIns="91440" bIns="0" numCol="1" anchor="t" anchorCtr="0" compatLnSpc="1">
            <a:prstTxWarp prst="textNoShape">
              <a:avLst/>
            </a:prstTxWarp>
          </a:bodyPr>
          <a:lstStyle>
            <a:lvl1pPr algn="r">
              <a:defRPr sz="800">
                <a:latin typeface="+mj-lt"/>
              </a:defRPr>
            </a:lvl1pPr>
          </a:lstStyle>
          <a:p>
            <a:r>
              <a:rPr lang="en-US" dirty="0" smtClean="0">
                <a:latin typeface="Arial" pitchFamily="34" charset="0"/>
              </a:rPr>
              <a:t>Page </a:t>
            </a:r>
            <a:fld id="{5698A34F-157D-4FC3-B6AE-341A8B909DED}" type="slidenum">
              <a:rPr lang="en-US" smtClean="0">
                <a:latin typeface="Arial" pitchFamily="34" charset="0"/>
              </a:rPr>
              <a:pPr/>
              <a:t>‹#›</a:t>
            </a:fld>
            <a:endParaRPr lang="en-US" dirty="0">
              <a:latin typeface="Arial" pitchFamily="34" charset="0"/>
            </a:endParaRPr>
          </a:p>
        </p:txBody>
      </p:sp>
      <p:sp>
        <p:nvSpPr>
          <p:cNvPr id="2" name="title_placeholder"/>
          <p:cNvSpPr>
            <a:spLocks noGrp="1"/>
          </p:cNvSpPr>
          <p:nvPr>
            <p:ph type="title"/>
          </p:nvPr>
        </p:nvSpPr>
        <p:spPr bwMode="gray">
          <a:xfrm>
            <a:off x="576072" y="717550"/>
            <a:ext cx="6880225" cy="449263"/>
          </a:xfrm>
          <a:prstGeom prst="rect">
            <a:avLst/>
          </a:prstGeom>
        </p:spPr>
        <p:txBody>
          <a:bodyPr/>
          <a:lstStyle/>
          <a:p>
            <a:r>
              <a:rPr lang="en-US" smtClean="0"/>
              <a:t>Click to edit Master title style</a:t>
            </a:r>
            <a:endParaRPr lang="en-US" dirty="0"/>
          </a:p>
        </p:txBody>
      </p:sp>
    </p:spTree>
    <p:extLst>
      <p:ext uri="{BB962C8B-B14F-4D97-AF65-F5344CB8AC3E}">
        <p14:creationId xmlns:p14="http://schemas.microsoft.com/office/powerpoint/2010/main" val="270775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22" name="date_cs"/>
          <p:cNvSpPr>
            <a:spLocks noGrp="1" noChangeArrowheads="1"/>
          </p:cNvSpPr>
          <p:nvPr>
            <p:ph type="dt" sz="half" idx="2"/>
          </p:nvPr>
        </p:nvSpPr>
        <p:spPr bwMode="gray">
          <a:xfrm>
            <a:off x="7635875" y="6475413"/>
            <a:ext cx="1277938" cy="152400"/>
          </a:xfrm>
          <a:prstGeom prst="rect">
            <a:avLst/>
          </a:prstGeom>
          <a:noFill/>
          <a:ln w="9525" algn="ctr">
            <a:noFill/>
            <a:miter lim="800000"/>
            <a:headEnd/>
            <a:tailEnd/>
          </a:ln>
          <a:effectLst/>
        </p:spPr>
        <p:txBody>
          <a:bodyPr vert="horz" wrap="square" lIns="91440" tIns="0" rIns="91440" bIns="0" numCol="1" anchor="b" anchorCtr="0" compatLnSpc="1">
            <a:prstTxWarp prst="textNoShape">
              <a:avLst/>
            </a:prstTxWarp>
          </a:bodyPr>
          <a:lstStyle>
            <a:lvl1pPr algn="r">
              <a:defRPr sz="800">
                <a:latin typeface="Arial" pitchFamily="34" charset="0"/>
              </a:defRPr>
            </a:lvl1pPr>
          </a:lstStyle>
          <a:p>
            <a:r>
              <a:rPr lang="en-US" smtClean="0"/>
              <a:t>December 7, 2014</a:t>
            </a:r>
            <a:endParaRPr lang="en-US" dirty="0"/>
          </a:p>
        </p:txBody>
      </p:sp>
      <p:sp>
        <p:nvSpPr>
          <p:cNvPr id="12" name="footer_cs"/>
          <p:cNvSpPr>
            <a:spLocks noGrp="1" noChangeArrowheads="1"/>
          </p:cNvSpPr>
          <p:nvPr>
            <p:ph type="ftr" sz="quarter" idx="3"/>
          </p:nvPr>
        </p:nvSpPr>
        <p:spPr bwMode="gray">
          <a:xfrm>
            <a:off x="576072" y="6475413"/>
            <a:ext cx="4000500" cy="304800"/>
          </a:xfrm>
          <a:prstGeom prst="rect">
            <a:avLst/>
          </a:prstGeom>
          <a:noFill/>
          <a:ln w="9525" algn="ctr">
            <a:noFill/>
            <a:miter lim="800000"/>
            <a:headEnd/>
            <a:tailEnd/>
          </a:ln>
          <a:effectLst/>
        </p:spPr>
        <p:txBody>
          <a:bodyPr vert="horz" wrap="square" lIns="91440" tIns="0" rIns="91440" bIns="0" numCol="1" anchor="ctr" anchorCtr="0" compatLnSpc="1">
            <a:prstTxWarp prst="textNoShape">
              <a:avLst/>
            </a:prstTxWarp>
          </a:bodyPr>
          <a:lstStyle>
            <a:lvl1pPr>
              <a:lnSpc>
                <a:spcPct val="95000"/>
              </a:lnSpc>
              <a:defRPr sz="1000">
                <a:latin typeface="Arial" pitchFamily="34" charset="0"/>
              </a:defRPr>
            </a:lvl1pPr>
          </a:lstStyle>
          <a:p>
            <a:endParaRPr lang="en-US" dirty="0"/>
          </a:p>
        </p:txBody>
      </p:sp>
      <p:sp>
        <p:nvSpPr>
          <p:cNvPr id="223241" name="text_placeholder"/>
          <p:cNvSpPr>
            <a:spLocks noGrp="1" noChangeArrowheads="1"/>
          </p:cNvSpPr>
          <p:nvPr>
            <p:ph type="body" idx="1"/>
          </p:nvPr>
        </p:nvSpPr>
        <p:spPr bwMode="gray">
          <a:xfrm>
            <a:off x="576072" y="1827213"/>
            <a:ext cx="7394575" cy="4041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1" name="page_number"/>
          <p:cNvSpPr>
            <a:spLocks noGrp="1" noChangeArrowheads="1"/>
          </p:cNvSpPr>
          <p:nvPr>
            <p:ph type="sldNum" sz="quarter" idx="4"/>
          </p:nvPr>
        </p:nvSpPr>
        <p:spPr bwMode="gray">
          <a:xfrm>
            <a:off x="7635875" y="1134086"/>
            <a:ext cx="1277938" cy="161925"/>
          </a:xfrm>
          <a:prstGeom prst="rect">
            <a:avLst/>
          </a:prstGeom>
          <a:noFill/>
          <a:ln w="9525" algn="ctr">
            <a:noFill/>
            <a:miter lim="800000"/>
            <a:headEnd/>
            <a:tailEnd/>
          </a:ln>
          <a:effectLst/>
        </p:spPr>
        <p:txBody>
          <a:bodyPr vert="horz" wrap="square" lIns="91440" tIns="0" rIns="91440" bIns="0" numCol="1" anchor="t" anchorCtr="0" compatLnSpc="1">
            <a:prstTxWarp prst="textNoShape">
              <a:avLst/>
            </a:prstTxWarp>
          </a:bodyPr>
          <a:lstStyle>
            <a:lvl1pPr algn="r">
              <a:defRPr sz="800">
                <a:latin typeface="+mj-lt"/>
              </a:defRPr>
            </a:lvl1pPr>
          </a:lstStyle>
          <a:p>
            <a:r>
              <a:rPr lang="en-US" dirty="0" smtClean="0">
                <a:latin typeface="Arial" pitchFamily="34" charset="0"/>
              </a:rPr>
              <a:t>Page </a:t>
            </a:r>
            <a:fld id="{5698A34F-157D-4FC3-B6AE-341A8B909DED}" type="slidenum">
              <a:rPr lang="en-US" smtClean="0">
                <a:latin typeface="Arial" pitchFamily="34" charset="0"/>
              </a:rPr>
              <a:pPr/>
              <a:t>‹#›</a:t>
            </a:fld>
            <a:endParaRPr lang="en-US" dirty="0">
              <a:latin typeface="Arial" pitchFamily="34" charset="0"/>
            </a:endParaRPr>
          </a:p>
        </p:txBody>
      </p:sp>
      <p:sp>
        <p:nvSpPr>
          <p:cNvPr id="223240" name="title_placeholder"/>
          <p:cNvSpPr>
            <a:spLocks noGrp="1" noChangeArrowheads="1"/>
          </p:cNvSpPr>
          <p:nvPr>
            <p:ph type="title"/>
          </p:nvPr>
        </p:nvSpPr>
        <p:spPr bwMode="gray">
          <a:xfrm>
            <a:off x="576072" y="717550"/>
            <a:ext cx="6880225" cy="4492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spAutoFit/>
          </a:bodyPr>
          <a:lstStyle/>
          <a:p>
            <a:pPr lvl="0"/>
            <a:r>
              <a:rPr lang="en-US" dirty="0" smtClean="0"/>
              <a:t>Click to edit Master title style</a:t>
            </a:r>
          </a:p>
        </p:txBody>
      </p:sp>
      <p:sp>
        <p:nvSpPr>
          <p:cNvPr id="20" name="copyright_legal_cs"/>
          <p:cNvSpPr>
            <a:spLocks noChangeArrowheads="1"/>
          </p:cNvSpPr>
          <p:nvPr/>
        </p:nvSpPr>
        <p:spPr bwMode="gray">
          <a:xfrm>
            <a:off x="5410200" y="6475413"/>
            <a:ext cx="2225675" cy="304800"/>
          </a:xfrm>
          <a:prstGeom prst="rect">
            <a:avLst/>
          </a:prstGeom>
          <a:noFill/>
          <a:ln w="9525" algn="ctr">
            <a:noFill/>
            <a:miter lim="800000"/>
            <a:headEnd/>
            <a:tailEnd/>
          </a:ln>
          <a:effectLst/>
        </p:spPr>
        <p:txBody>
          <a:bodyPr tIns="0" bIns="0" anchor="ctr"/>
          <a:lstStyle/>
          <a:p>
            <a:pPr marL="0" indent="0" algn="r" rtl="0" fontAlgn="base">
              <a:lnSpc>
                <a:spcPct val="95000"/>
              </a:lnSpc>
              <a:spcBef>
                <a:spcPct val="0"/>
              </a:spcBef>
              <a:spcAft>
                <a:spcPct val="0"/>
              </a:spcAft>
            </a:pPr>
            <a:r>
              <a:rPr lang="en-US" sz="800" kern="1200" smtClean="0">
                <a:solidFill>
                  <a:schemeClr val="tx1"/>
                </a:solidFill>
                <a:latin typeface="Arial" pitchFamily="34" charset="0"/>
                <a:ea typeface="+mn-ea"/>
                <a:cs typeface="+mn-cs"/>
              </a:rPr>
              <a:t>©2014 MasterCard.</a:t>
            </a:r>
            <a:br>
              <a:rPr lang="en-US" sz="800" kern="1200" smtClean="0">
                <a:solidFill>
                  <a:schemeClr val="tx1"/>
                </a:solidFill>
                <a:latin typeface="Arial" pitchFamily="34" charset="0"/>
                <a:ea typeface="+mn-ea"/>
                <a:cs typeface="+mn-cs"/>
              </a:rPr>
            </a:br>
            <a:r>
              <a:rPr lang="en-US" sz="800" kern="1200" smtClean="0">
                <a:solidFill>
                  <a:schemeClr val="tx1"/>
                </a:solidFill>
                <a:latin typeface="Arial" pitchFamily="34" charset="0"/>
                <a:ea typeface="+mn-ea"/>
                <a:cs typeface="+mn-cs"/>
              </a:rPr>
              <a:t>Proprietary and Confidential</a:t>
            </a:r>
            <a:endParaRPr lang="en-US" sz="800" kern="1200" dirty="0">
              <a:solidFill>
                <a:schemeClr val="tx1"/>
              </a:solidFill>
              <a:latin typeface="Arial" pitchFamily="34" charset="0"/>
              <a:ea typeface="+mn-ea"/>
              <a:cs typeface="+mn-cs"/>
            </a:endParaRPr>
          </a:p>
        </p:txBody>
      </p:sp>
      <p:cxnSp>
        <p:nvCxnSpPr>
          <p:cNvPr id="15" name="line_btm_cs"/>
          <p:cNvCxnSpPr/>
          <p:nvPr/>
        </p:nvCxnSpPr>
        <p:spPr bwMode="gray">
          <a:xfrm>
            <a:off x="0" y="6397625"/>
            <a:ext cx="9144000" cy="0"/>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cxnSp>
        <p:nvCxnSpPr>
          <p:cNvPr id="4" name="line_top_cs"/>
          <p:cNvCxnSpPr/>
          <p:nvPr/>
        </p:nvCxnSpPr>
        <p:spPr bwMode="gray">
          <a:xfrm>
            <a:off x="0" y="1296988"/>
            <a:ext cx="9144000" cy="0"/>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pic>
        <p:nvPicPr>
          <p:cNvPr id="11" name="img_corpsig_cs" descr="img_corpsig_cs.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55280" y="436563"/>
            <a:ext cx="860409" cy="602702"/>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hf hdr="0" ftr="0"/>
  <p:txStyles>
    <p:titleStyle>
      <a:lvl1pPr algn="l" rtl="0" eaLnBrk="1" fontAlgn="base" hangingPunct="1">
        <a:lnSpc>
          <a:spcPct val="90000"/>
        </a:lnSpc>
        <a:spcBef>
          <a:spcPct val="0"/>
        </a:spcBef>
        <a:spcAft>
          <a:spcPct val="0"/>
        </a:spcAft>
        <a:defRPr sz="2600" b="1">
          <a:solidFill>
            <a:schemeClr val="tx2"/>
          </a:solidFill>
          <a:latin typeface="Arial" pitchFamily="34" charset="0"/>
          <a:ea typeface="+mj-ea"/>
          <a:cs typeface="+mj-cs"/>
        </a:defRPr>
      </a:lvl1pPr>
      <a:lvl2pPr algn="l" rtl="0" eaLnBrk="1" fontAlgn="base" hangingPunct="1">
        <a:lnSpc>
          <a:spcPct val="90000"/>
        </a:lnSpc>
        <a:spcBef>
          <a:spcPct val="0"/>
        </a:spcBef>
        <a:spcAft>
          <a:spcPct val="0"/>
        </a:spcAft>
        <a:defRPr sz="2600" b="1">
          <a:solidFill>
            <a:schemeClr val="tx2"/>
          </a:solidFill>
          <a:latin typeface="Arial" pitchFamily="2" charset="0"/>
        </a:defRPr>
      </a:lvl2pPr>
      <a:lvl3pPr algn="l" rtl="0" eaLnBrk="1" fontAlgn="base" hangingPunct="1">
        <a:lnSpc>
          <a:spcPct val="90000"/>
        </a:lnSpc>
        <a:spcBef>
          <a:spcPct val="0"/>
        </a:spcBef>
        <a:spcAft>
          <a:spcPct val="0"/>
        </a:spcAft>
        <a:defRPr sz="2600" b="1">
          <a:solidFill>
            <a:schemeClr val="tx2"/>
          </a:solidFill>
          <a:latin typeface="Arial" pitchFamily="2" charset="0"/>
        </a:defRPr>
      </a:lvl3pPr>
      <a:lvl4pPr algn="l" rtl="0" eaLnBrk="1" fontAlgn="base" hangingPunct="1">
        <a:lnSpc>
          <a:spcPct val="90000"/>
        </a:lnSpc>
        <a:spcBef>
          <a:spcPct val="0"/>
        </a:spcBef>
        <a:spcAft>
          <a:spcPct val="0"/>
        </a:spcAft>
        <a:defRPr sz="2600" b="1">
          <a:solidFill>
            <a:schemeClr val="tx2"/>
          </a:solidFill>
          <a:latin typeface="Arial" pitchFamily="2" charset="0"/>
        </a:defRPr>
      </a:lvl4pPr>
      <a:lvl5pPr algn="l" rtl="0" eaLnBrk="1" fontAlgn="base" hangingPunct="1">
        <a:lnSpc>
          <a:spcPct val="90000"/>
        </a:lnSpc>
        <a:spcBef>
          <a:spcPct val="0"/>
        </a:spcBef>
        <a:spcAft>
          <a:spcPct val="0"/>
        </a:spcAft>
        <a:defRPr sz="2600" b="1">
          <a:solidFill>
            <a:schemeClr val="tx2"/>
          </a:solidFill>
          <a:latin typeface="Arial" pitchFamily="2" charset="0"/>
        </a:defRPr>
      </a:lvl5pPr>
      <a:lvl6pPr marL="457200" algn="l" rtl="0" eaLnBrk="1" fontAlgn="base" hangingPunct="1">
        <a:lnSpc>
          <a:spcPct val="90000"/>
        </a:lnSpc>
        <a:spcBef>
          <a:spcPct val="0"/>
        </a:spcBef>
        <a:spcAft>
          <a:spcPct val="0"/>
        </a:spcAft>
        <a:defRPr sz="2600" b="1">
          <a:solidFill>
            <a:schemeClr val="tx2"/>
          </a:solidFill>
          <a:latin typeface="Arial" pitchFamily="2" charset="0"/>
        </a:defRPr>
      </a:lvl6pPr>
      <a:lvl7pPr marL="914400" algn="l" rtl="0" eaLnBrk="1" fontAlgn="base" hangingPunct="1">
        <a:lnSpc>
          <a:spcPct val="90000"/>
        </a:lnSpc>
        <a:spcBef>
          <a:spcPct val="0"/>
        </a:spcBef>
        <a:spcAft>
          <a:spcPct val="0"/>
        </a:spcAft>
        <a:defRPr sz="2600" b="1">
          <a:solidFill>
            <a:schemeClr val="tx2"/>
          </a:solidFill>
          <a:latin typeface="Arial" pitchFamily="2" charset="0"/>
        </a:defRPr>
      </a:lvl7pPr>
      <a:lvl8pPr marL="1371600" algn="l" rtl="0" eaLnBrk="1" fontAlgn="base" hangingPunct="1">
        <a:lnSpc>
          <a:spcPct val="90000"/>
        </a:lnSpc>
        <a:spcBef>
          <a:spcPct val="0"/>
        </a:spcBef>
        <a:spcAft>
          <a:spcPct val="0"/>
        </a:spcAft>
        <a:defRPr sz="2600" b="1">
          <a:solidFill>
            <a:schemeClr val="tx2"/>
          </a:solidFill>
          <a:latin typeface="Arial" pitchFamily="2" charset="0"/>
        </a:defRPr>
      </a:lvl8pPr>
      <a:lvl9pPr marL="1828800" algn="l" rtl="0" eaLnBrk="1" fontAlgn="base" hangingPunct="1">
        <a:lnSpc>
          <a:spcPct val="90000"/>
        </a:lnSpc>
        <a:spcBef>
          <a:spcPct val="0"/>
        </a:spcBef>
        <a:spcAft>
          <a:spcPct val="0"/>
        </a:spcAft>
        <a:defRPr sz="2600" b="1">
          <a:solidFill>
            <a:schemeClr val="tx2"/>
          </a:solidFill>
          <a:latin typeface="Arial" pitchFamily="2" charset="0"/>
        </a:defRPr>
      </a:lvl9pPr>
    </p:titleStyle>
    <p:bodyStyle>
      <a:lvl1pPr marL="225425" indent="-225425" algn="l" rtl="0" eaLnBrk="1" fontAlgn="base" hangingPunct="1">
        <a:spcBef>
          <a:spcPct val="0"/>
        </a:spcBef>
        <a:spcAft>
          <a:spcPct val="40000"/>
        </a:spcAft>
        <a:buSzPct val="95000"/>
        <a:buFont typeface="Arial" pitchFamily="34" charset="0"/>
        <a:buChar char="•"/>
        <a:defRPr sz="2400">
          <a:solidFill>
            <a:schemeClr val="tx1"/>
          </a:solidFill>
          <a:latin typeface="Arial" pitchFamily="34" charset="0"/>
          <a:ea typeface="+mn-ea"/>
          <a:cs typeface="+mn-cs"/>
        </a:defRPr>
      </a:lvl1pPr>
      <a:lvl2pPr marL="628650" indent="-288925" algn="l" rtl="0" eaLnBrk="1" fontAlgn="base" hangingPunct="1">
        <a:spcBef>
          <a:spcPct val="0"/>
        </a:spcBef>
        <a:spcAft>
          <a:spcPct val="40000"/>
        </a:spcAft>
        <a:buSzPct val="80000"/>
        <a:buFont typeface="Arial" pitchFamily="34" charset="0"/>
        <a:buChar char="–"/>
        <a:defRPr sz="2200">
          <a:solidFill>
            <a:schemeClr val="tx1"/>
          </a:solidFill>
          <a:latin typeface="Arial" pitchFamily="34" charset="0"/>
        </a:defRPr>
      </a:lvl2pPr>
      <a:lvl3pPr marL="968375" indent="-225425" algn="l" rtl="0" eaLnBrk="1" fontAlgn="base" hangingPunct="1">
        <a:spcBef>
          <a:spcPct val="0"/>
        </a:spcBef>
        <a:spcAft>
          <a:spcPct val="40000"/>
        </a:spcAft>
        <a:buSzPct val="85000"/>
        <a:buFont typeface="Arial" pitchFamily="34" charset="0"/>
        <a:buChar char="–"/>
        <a:defRPr sz="2000">
          <a:solidFill>
            <a:schemeClr val="tx1"/>
          </a:solidFill>
          <a:latin typeface="Arial" pitchFamily="34" charset="0"/>
        </a:defRPr>
      </a:lvl3pPr>
      <a:lvl4pPr marL="1368425" indent="-225425" algn="l" rtl="0" eaLnBrk="1" fontAlgn="base" hangingPunct="1">
        <a:spcBef>
          <a:spcPct val="0"/>
        </a:spcBef>
        <a:spcAft>
          <a:spcPct val="40000"/>
        </a:spcAft>
        <a:buFont typeface="Arial" pitchFamily="34" charset="0"/>
        <a:buChar char="–"/>
        <a:defRPr>
          <a:solidFill>
            <a:schemeClr val="tx1"/>
          </a:solidFill>
          <a:latin typeface="Arial" pitchFamily="34" charset="0"/>
        </a:defRPr>
      </a:lvl4pPr>
      <a:lvl5pPr marL="1709738" indent="-227013" algn="l" rtl="0" eaLnBrk="1" fontAlgn="base" hangingPunct="1">
        <a:spcBef>
          <a:spcPct val="0"/>
        </a:spcBef>
        <a:spcAft>
          <a:spcPct val="40000"/>
        </a:spcAft>
        <a:buSzPct val="80000"/>
        <a:buFont typeface="Arial" pitchFamily="34" charset="0"/>
        <a:buChar char="–"/>
        <a:defRPr sz="1600">
          <a:solidFill>
            <a:schemeClr val="tx1"/>
          </a:solidFill>
          <a:latin typeface="Arial" pitchFamily="34" charset="0"/>
        </a:defRPr>
      </a:lvl5pPr>
      <a:lvl6pPr marL="2166938" indent="-227013" algn="l" rtl="0" eaLnBrk="1" fontAlgn="base" hangingPunct="1">
        <a:spcBef>
          <a:spcPct val="0"/>
        </a:spcBef>
        <a:spcAft>
          <a:spcPct val="40000"/>
        </a:spcAft>
        <a:buSzPct val="80000"/>
        <a:buFont typeface="Arial" pitchFamily="2" charset="0"/>
        <a:buChar char="–"/>
        <a:defRPr sz="1600">
          <a:solidFill>
            <a:schemeClr val="tx1"/>
          </a:solidFill>
          <a:latin typeface="+mn-lt"/>
        </a:defRPr>
      </a:lvl6pPr>
      <a:lvl7pPr marL="2624138" indent="-227013" algn="l" rtl="0" eaLnBrk="1" fontAlgn="base" hangingPunct="1">
        <a:spcBef>
          <a:spcPct val="0"/>
        </a:spcBef>
        <a:spcAft>
          <a:spcPct val="40000"/>
        </a:spcAft>
        <a:buSzPct val="80000"/>
        <a:buFont typeface="Arial" pitchFamily="2" charset="0"/>
        <a:buChar char="–"/>
        <a:defRPr sz="1600">
          <a:solidFill>
            <a:schemeClr val="tx1"/>
          </a:solidFill>
          <a:latin typeface="+mn-lt"/>
        </a:defRPr>
      </a:lvl7pPr>
      <a:lvl8pPr marL="3081338" indent="-227013" algn="l" rtl="0" eaLnBrk="1" fontAlgn="base" hangingPunct="1">
        <a:spcBef>
          <a:spcPct val="0"/>
        </a:spcBef>
        <a:spcAft>
          <a:spcPct val="40000"/>
        </a:spcAft>
        <a:buSzPct val="80000"/>
        <a:buFont typeface="Arial" pitchFamily="2" charset="0"/>
        <a:buChar char="–"/>
        <a:defRPr sz="1600">
          <a:solidFill>
            <a:schemeClr val="tx1"/>
          </a:solidFill>
          <a:latin typeface="+mn-lt"/>
        </a:defRPr>
      </a:lvl8pPr>
      <a:lvl9pPr marL="3538538" indent="-227013" algn="l" rtl="0" eaLnBrk="1" fontAlgn="base" hangingPunct="1">
        <a:spcBef>
          <a:spcPct val="0"/>
        </a:spcBef>
        <a:spcAft>
          <a:spcPct val="40000"/>
        </a:spcAft>
        <a:buSzPct val="80000"/>
        <a:buFont typeface="Arial" pitchFamily="2" charset="0"/>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1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png"/><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1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0.jpg"/><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gif"/><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gif"/><Relationship Id="rId11" Type="http://schemas.openxmlformats.org/officeDocument/2006/relationships/image" Target="../media/image8.jpeg"/><Relationship Id="rId5" Type="http://schemas.openxmlformats.org/officeDocument/2006/relationships/image" Target="../media/image11.gif"/><Relationship Id="rId10" Type="http://schemas.openxmlformats.org/officeDocument/2006/relationships/image" Target="../media/image16.png"/><Relationship Id="rId4" Type="http://schemas.openxmlformats.org/officeDocument/2006/relationships/image" Target="../media/image10.gif"/><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2.gif"/><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0.jpeg"/><Relationship Id="rId11" Type="http://schemas.openxmlformats.org/officeDocument/2006/relationships/image" Target="../media/image8.jpeg"/><Relationship Id="rId5" Type="http://schemas.openxmlformats.org/officeDocument/2006/relationships/image" Target="../media/image19.jpeg"/><Relationship Id="rId10" Type="http://schemas.openxmlformats.org/officeDocument/2006/relationships/image" Target="../media/image24.png"/><Relationship Id="rId4" Type="http://schemas.openxmlformats.org/officeDocument/2006/relationships/image" Target="../media/image18.gif"/><Relationship Id="rId9" Type="http://schemas.openxmlformats.org/officeDocument/2006/relationships/image" Target="../media/image23.jpeg"/></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diagramQuickStyle" Target="../diagrams/quickStyle2.xml"/><Relationship Id="rId18" Type="http://schemas.openxmlformats.org/officeDocument/2006/relationships/image" Target="../media/image30.png"/><Relationship Id="rId3" Type="http://schemas.openxmlformats.org/officeDocument/2006/relationships/image" Target="../media/image25.png"/><Relationship Id="rId21" Type="http://schemas.openxmlformats.org/officeDocument/2006/relationships/image" Target="../media/image33.jpeg"/><Relationship Id="rId7" Type="http://schemas.openxmlformats.org/officeDocument/2006/relationships/diagramLayout" Target="../diagrams/layout1.xml"/><Relationship Id="rId12" Type="http://schemas.openxmlformats.org/officeDocument/2006/relationships/diagramLayout" Target="../diagrams/layout2.xml"/><Relationship Id="rId17" Type="http://schemas.openxmlformats.org/officeDocument/2006/relationships/image" Target="../media/image29.png"/><Relationship Id="rId2" Type="http://schemas.openxmlformats.org/officeDocument/2006/relationships/notesSlide" Target="../notesSlides/notesSlide5.xml"/><Relationship Id="rId16" Type="http://schemas.openxmlformats.org/officeDocument/2006/relationships/image" Target="../media/image28.png"/><Relationship Id="rId20" Type="http://schemas.openxmlformats.org/officeDocument/2006/relationships/image" Target="../media/image32.png"/><Relationship Id="rId1" Type="http://schemas.openxmlformats.org/officeDocument/2006/relationships/slideLayout" Target="../slideLayouts/slideLayout3.xml"/><Relationship Id="rId6" Type="http://schemas.openxmlformats.org/officeDocument/2006/relationships/diagramData" Target="../diagrams/data1.xml"/><Relationship Id="rId11" Type="http://schemas.openxmlformats.org/officeDocument/2006/relationships/diagramData" Target="../diagrams/data2.xml"/><Relationship Id="rId5" Type="http://schemas.openxmlformats.org/officeDocument/2006/relationships/image" Target="../media/image27.jpeg"/><Relationship Id="rId15" Type="http://schemas.microsoft.com/office/2007/relationships/diagramDrawing" Target="../diagrams/drawing2.xml"/><Relationship Id="rId10" Type="http://schemas.microsoft.com/office/2007/relationships/diagramDrawing" Target="../diagrams/drawing1.xml"/><Relationship Id="rId19" Type="http://schemas.openxmlformats.org/officeDocument/2006/relationships/image" Target="../media/image31.png"/><Relationship Id="rId4" Type="http://schemas.openxmlformats.org/officeDocument/2006/relationships/image" Target="../media/image26.png"/><Relationship Id="rId9" Type="http://schemas.openxmlformats.org/officeDocument/2006/relationships/diagramColors" Target="../diagrams/colors1.xml"/><Relationship Id="rId14" Type="http://schemas.openxmlformats.org/officeDocument/2006/relationships/diagramColors" Target="../diagrams/colors2.xml"/></Relationships>
</file>

<file path=ppt/slides/_rels/slide9.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image" Target="../media/image33.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34.png"/><Relationship Id="rId5" Type="http://schemas.openxmlformats.org/officeDocument/2006/relationships/tags" Target="../tags/tag6.xml"/><Relationship Id="rId10" Type="http://schemas.openxmlformats.org/officeDocument/2006/relationships/notesSlide" Target="../notesSlides/notesSlide6.xml"/><Relationship Id="rId4" Type="http://schemas.openxmlformats.org/officeDocument/2006/relationships/tags" Target="../tags/tag5.xml"/><Relationship Id="rId9"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bwMode="gray">
      <p:bgPr>
        <a:blipFill>
          <a:blip r:embed="rId4"/>
          <a:stretch>
            <a:fillRect/>
          </a:stretch>
        </a:blipFill>
        <a:effectLst/>
      </p:bgPr>
    </p:bg>
    <p:spTree>
      <p:nvGrpSpPr>
        <p:cNvPr id="1" name=""/>
        <p:cNvGrpSpPr/>
        <p:nvPr/>
      </p:nvGrpSpPr>
      <p:grpSpPr>
        <a:xfrm>
          <a:off x="0" y="0"/>
          <a:ext cx="0" cy="0"/>
          <a:chOff x="0" y="0"/>
          <a:chExt cx="0" cy="0"/>
        </a:xfrm>
      </p:grpSpPr>
      <p:sp>
        <p:nvSpPr>
          <p:cNvPr id="9" name="Subtitle 8"/>
          <p:cNvSpPr>
            <a:spLocks noGrp="1"/>
          </p:cNvSpPr>
          <p:nvPr>
            <p:ph type="subTitle" idx="1"/>
          </p:nvPr>
        </p:nvSpPr>
        <p:spPr bwMode="white"/>
        <p:txBody>
          <a:bodyPr/>
          <a:lstStyle/>
          <a:p>
            <a:r>
              <a:rPr lang="en-US" dirty="0" smtClean="0">
                <a:solidFill>
                  <a:srgbClr val="FFFFFF"/>
                </a:solidFill>
                <a:latin typeface="Arial"/>
              </a:rPr>
              <a:t>Smart Card Alliance Member Meeting – Oct. 2015</a:t>
            </a:r>
            <a:endParaRPr lang="en-US" dirty="0">
              <a:solidFill>
                <a:srgbClr val="FFFFFF"/>
              </a:solidFill>
              <a:latin typeface="Arial"/>
            </a:endParaRPr>
          </a:p>
        </p:txBody>
      </p:sp>
      <p:sp>
        <p:nvSpPr>
          <p:cNvPr id="8" name="Title 7"/>
          <p:cNvSpPr>
            <a:spLocks noGrp="1"/>
          </p:cNvSpPr>
          <p:nvPr>
            <p:ph type="ctrTitle"/>
          </p:nvPr>
        </p:nvSpPr>
        <p:spPr bwMode="white">
          <a:xfrm>
            <a:off x="576072" y="4501152"/>
            <a:ext cx="6309360" cy="1034129"/>
          </a:xfrm>
        </p:spPr>
        <p:txBody>
          <a:bodyPr/>
          <a:lstStyle/>
          <a:p>
            <a:r>
              <a:rPr lang="en-US" dirty="0" smtClean="0">
                <a:solidFill>
                  <a:srgbClr val="FFFFFF"/>
                </a:solidFill>
                <a:latin typeface="Arial"/>
              </a:rPr>
              <a:t>Open Payments Innovation in Latin America</a:t>
            </a:r>
            <a:endParaRPr lang="en-US" dirty="0">
              <a:solidFill>
                <a:srgbClr val="FFFFFF"/>
              </a:solidFill>
              <a:latin typeface="Arial"/>
            </a:endParaRPr>
          </a:p>
        </p:txBody>
      </p:sp>
      <p:sp>
        <p:nvSpPr>
          <p:cNvPr id="6" name="Date Placeholder 5"/>
          <p:cNvSpPr>
            <a:spLocks noGrp="1"/>
          </p:cNvSpPr>
          <p:nvPr>
            <p:ph type="dt" sz="half" idx="2"/>
          </p:nvPr>
        </p:nvSpPr>
        <p:spPr bwMode="black">
          <a:xfrm>
            <a:off x="576072" y="1123950"/>
            <a:ext cx="2971800" cy="322263"/>
          </a:xfrm>
        </p:spPr>
        <p:txBody>
          <a:bodyPr/>
          <a:lstStyle/>
          <a:p>
            <a:r>
              <a:rPr lang="en-US" dirty="0" smtClean="0">
                <a:latin typeface="Arial"/>
              </a:rPr>
              <a:t>July 8</a:t>
            </a:r>
            <a:r>
              <a:rPr lang="en-US" baseline="30000" dirty="0" smtClean="0">
                <a:latin typeface="Arial"/>
              </a:rPr>
              <a:t>th</a:t>
            </a:r>
            <a:r>
              <a:rPr lang="en-US" dirty="0" smtClean="0">
                <a:latin typeface="Arial"/>
              </a:rPr>
              <a:t>, 2015</a:t>
            </a:r>
            <a:endParaRPr lang="en-US" dirty="0">
              <a:latin typeface="Arial"/>
            </a:endParaRPr>
          </a:p>
        </p:txBody>
      </p:sp>
      <p:sp>
        <p:nvSpPr>
          <p:cNvPr id="211972" name="TitleSlideNameDept"/>
          <p:cNvSpPr txBox="1">
            <a:spLocks noChangeArrowheads="1"/>
          </p:cNvSpPr>
          <p:nvPr/>
        </p:nvSpPr>
        <p:spPr bwMode="black">
          <a:xfrm>
            <a:off x="576072" y="937439"/>
            <a:ext cx="2641557" cy="276999"/>
          </a:xfrm>
          <a:prstGeom prst="rect">
            <a:avLst/>
          </a:prstGeom>
          <a:noFill/>
          <a:ln w="9525">
            <a:noFill/>
            <a:miter lim="800000"/>
            <a:headEnd/>
            <a:tailEnd/>
          </a:ln>
          <a:effectLst/>
        </p:spPr>
        <p:txBody>
          <a:bodyPr wrap="none" rIns="0" anchor="b">
            <a:spAutoFit/>
          </a:bodyPr>
          <a:lstStyle/>
          <a:p>
            <a:r>
              <a:rPr lang="en-US" sz="1200" dirty="0" smtClean="0">
                <a:latin typeface="Arial"/>
              </a:rPr>
              <a:t>Kim Hangoc, VP Emerging Payments</a:t>
            </a:r>
            <a:endParaRPr lang="en-US" sz="1200" dirty="0">
              <a:latin typeface="Arial"/>
            </a:endParaRPr>
          </a:p>
        </p:txBody>
      </p:sp>
      <p:pic>
        <p:nvPicPr>
          <p:cNvPr id="2" name="B2BProgressionArrow"/>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152" y="886968"/>
            <a:ext cx="475488" cy="393192"/>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78400" y="448334"/>
            <a:ext cx="2227984" cy="877268"/>
          </a:xfrm>
          <a:prstGeom prst="rect">
            <a:avLst/>
          </a:prstGeom>
        </p:spPr>
      </p:pic>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6929" y="1337480"/>
            <a:ext cx="3829256" cy="5046413"/>
          </a:xfrm>
          <a:prstGeom prst="rect">
            <a:avLst/>
          </a:prstGeom>
        </p:spPr>
      </p:pic>
      <p:sp>
        <p:nvSpPr>
          <p:cNvPr id="6" name="Title 3"/>
          <p:cNvSpPr txBox="1">
            <a:spLocks/>
          </p:cNvSpPr>
          <p:nvPr/>
        </p:nvSpPr>
        <p:spPr>
          <a:xfrm>
            <a:off x="576072" y="686682"/>
            <a:ext cx="6880225" cy="480131"/>
          </a:xfrm>
          <a:prstGeom prst="rect">
            <a:avLst/>
          </a:prstGeom>
        </p:spPr>
        <p:txBody>
          <a:bodyPr/>
          <a:lstStyle>
            <a:lvl1pPr algn="l" rtl="0" eaLnBrk="1" fontAlgn="base" hangingPunct="1">
              <a:lnSpc>
                <a:spcPct val="90000"/>
              </a:lnSpc>
              <a:spcBef>
                <a:spcPct val="0"/>
              </a:spcBef>
              <a:spcAft>
                <a:spcPct val="0"/>
              </a:spcAft>
              <a:defRPr sz="2600" b="1">
                <a:solidFill>
                  <a:schemeClr val="bg1"/>
                </a:solidFill>
                <a:latin typeface="Arial" pitchFamily="34" charset="0"/>
                <a:ea typeface="ＭＳ Ｐゴシック" charset="0"/>
                <a:cs typeface="ＭＳ Ｐゴシック" charset="0"/>
              </a:defRPr>
            </a:lvl1pPr>
            <a:lvl2pPr algn="l" rtl="0" eaLnBrk="1" fontAlgn="base" hangingPunct="1">
              <a:lnSpc>
                <a:spcPct val="90000"/>
              </a:lnSpc>
              <a:spcBef>
                <a:spcPct val="0"/>
              </a:spcBef>
              <a:spcAft>
                <a:spcPct val="0"/>
              </a:spcAft>
              <a:defRPr sz="2600" b="1">
                <a:solidFill>
                  <a:srgbClr val="000000"/>
                </a:solidFill>
                <a:latin typeface="Arial" pitchFamily="2" charset="0"/>
                <a:ea typeface="ＭＳ Ｐゴシック" charset="0"/>
                <a:cs typeface="ＭＳ Ｐゴシック" charset="0"/>
              </a:defRPr>
            </a:lvl2pPr>
            <a:lvl3pPr algn="l" rtl="0" eaLnBrk="1" fontAlgn="base" hangingPunct="1">
              <a:lnSpc>
                <a:spcPct val="90000"/>
              </a:lnSpc>
              <a:spcBef>
                <a:spcPct val="0"/>
              </a:spcBef>
              <a:spcAft>
                <a:spcPct val="0"/>
              </a:spcAft>
              <a:defRPr sz="2600" b="1">
                <a:solidFill>
                  <a:srgbClr val="000000"/>
                </a:solidFill>
                <a:latin typeface="Arial" pitchFamily="2" charset="0"/>
                <a:ea typeface="ＭＳ Ｐゴシック" charset="0"/>
                <a:cs typeface="ＭＳ Ｐゴシック" charset="0"/>
              </a:defRPr>
            </a:lvl3pPr>
            <a:lvl4pPr algn="l" rtl="0" eaLnBrk="1" fontAlgn="base" hangingPunct="1">
              <a:lnSpc>
                <a:spcPct val="90000"/>
              </a:lnSpc>
              <a:spcBef>
                <a:spcPct val="0"/>
              </a:spcBef>
              <a:spcAft>
                <a:spcPct val="0"/>
              </a:spcAft>
              <a:defRPr sz="2600" b="1">
                <a:solidFill>
                  <a:srgbClr val="000000"/>
                </a:solidFill>
                <a:latin typeface="Arial" pitchFamily="2" charset="0"/>
                <a:ea typeface="ＭＳ Ｐゴシック" charset="0"/>
                <a:cs typeface="ＭＳ Ｐゴシック" charset="0"/>
              </a:defRPr>
            </a:lvl4pPr>
            <a:lvl5pPr algn="l" rtl="0" eaLnBrk="1" fontAlgn="base" hangingPunct="1">
              <a:lnSpc>
                <a:spcPct val="90000"/>
              </a:lnSpc>
              <a:spcBef>
                <a:spcPct val="0"/>
              </a:spcBef>
              <a:spcAft>
                <a:spcPct val="0"/>
              </a:spcAft>
              <a:defRPr sz="2600" b="1">
                <a:solidFill>
                  <a:srgbClr val="000000"/>
                </a:solidFill>
                <a:latin typeface="Arial" pitchFamily="2" charset="0"/>
                <a:ea typeface="ＭＳ Ｐゴシック" charset="0"/>
                <a:cs typeface="ＭＳ Ｐゴシック" charset="0"/>
              </a:defRPr>
            </a:lvl5pPr>
            <a:lvl6pPr marL="457200" algn="l" rtl="0" eaLnBrk="1" fontAlgn="base" hangingPunct="1">
              <a:lnSpc>
                <a:spcPct val="90000"/>
              </a:lnSpc>
              <a:spcBef>
                <a:spcPct val="0"/>
              </a:spcBef>
              <a:spcAft>
                <a:spcPct val="0"/>
              </a:spcAft>
              <a:defRPr sz="2600" b="1">
                <a:solidFill>
                  <a:schemeClr val="tx2"/>
                </a:solidFill>
                <a:latin typeface="Arial" pitchFamily="2" charset="0"/>
              </a:defRPr>
            </a:lvl6pPr>
            <a:lvl7pPr marL="914400" algn="l" rtl="0" eaLnBrk="1" fontAlgn="base" hangingPunct="1">
              <a:lnSpc>
                <a:spcPct val="90000"/>
              </a:lnSpc>
              <a:spcBef>
                <a:spcPct val="0"/>
              </a:spcBef>
              <a:spcAft>
                <a:spcPct val="0"/>
              </a:spcAft>
              <a:defRPr sz="2600" b="1">
                <a:solidFill>
                  <a:schemeClr val="tx2"/>
                </a:solidFill>
                <a:latin typeface="Arial" pitchFamily="2" charset="0"/>
              </a:defRPr>
            </a:lvl7pPr>
            <a:lvl8pPr marL="1371600" algn="l" rtl="0" eaLnBrk="1" fontAlgn="base" hangingPunct="1">
              <a:lnSpc>
                <a:spcPct val="90000"/>
              </a:lnSpc>
              <a:spcBef>
                <a:spcPct val="0"/>
              </a:spcBef>
              <a:spcAft>
                <a:spcPct val="0"/>
              </a:spcAft>
              <a:defRPr sz="2600" b="1">
                <a:solidFill>
                  <a:schemeClr val="tx2"/>
                </a:solidFill>
                <a:latin typeface="Arial" pitchFamily="2" charset="0"/>
              </a:defRPr>
            </a:lvl8pPr>
            <a:lvl9pPr marL="1828800" algn="l" rtl="0" eaLnBrk="1" fontAlgn="base" hangingPunct="1">
              <a:lnSpc>
                <a:spcPct val="90000"/>
              </a:lnSpc>
              <a:spcBef>
                <a:spcPct val="0"/>
              </a:spcBef>
              <a:spcAft>
                <a:spcPct val="0"/>
              </a:spcAft>
              <a:defRPr sz="2600" b="1">
                <a:solidFill>
                  <a:schemeClr val="tx2"/>
                </a:solidFill>
                <a:latin typeface="Arial" pitchFamily="2" charset="0"/>
              </a:defRPr>
            </a:lvl9pPr>
          </a:lstStyle>
          <a:p>
            <a:r>
              <a:rPr lang="es-CO" sz="2800" kern="0" dirty="0" err="1" smtClean="0">
                <a:latin typeface="Arial"/>
              </a:rPr>
              <a:t>Communication</a:t>
            </a:r>
            <a:endParaRPr lang="es-CO" sz="2800" kern="0" dirty="0">
              <a:latin typeface="Arial"/>
            </a:endParaRPr>
          </a:p>
        </p:txBody>
      </p:sp>
      <p:pic>
        <p:nvPicPr>
          <p:cNvPr id="8" name="Picture 7"/>
          <p:cNvPicPr>
            <a:picLocks noChangeAspect="1"/>
          </p:cNvPicPr>
          <p:nvPr/>
        </p:nvPicPr>
        <p:blipFill rotWithShape="1">
          <a:blip r:embed="rId4" cstate="email">
            <a:extLst>
              <a:ext uri="{28A0092B-C50C-407E-A947-70E740481C1C}">
                <a14:useLocalDpi xmlns:a14="http://schemas.microsoft.com/office/drawing/2010/main" val="0"/>
              </a:ext>
            </a:extLst>
          </a:blip>
          <a:srcRect l="46986" t="22870" r="3562" b="19445"/>
          <a:stretch/>
        </p:blipFill>
        <p:spPr>
          <a:xfrm>
            <a:off x="5445457" y="4014788"/>
            <a:ext cx="2617594" cy="2286090"/>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l="37028" t="30685" r="22578" b="31273"/>
          <a:stretch/>
        </p:blipFill>
        <p:spPr>
          <a:xfrm>
            <a:off x="4904215" y="1337480"/>
            <a:ext cx="3700078" cy="2608904"/>
          </a:xfrm>
          <a:prstGeom prst="rect">
            <a:avLst/>
          </a:prstGeom>
        </p:spPr>
      </p:pic>
    </p:spTree>
    <p:extLst>
      <p:ext uri="{BB962C8B-B14F-4D97-AF65-F5344CB8AC3E}">
        <p14:creationId xmlns:p14="http://schemas.microsoft.com/office/powerpoint/2010/main" val="1047546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212092" y="1395705"/>
            <a:ext cx="1326422" cy="307777"/>
          </a:xfrm>
          <a:prstGeom prst="rect">
            <a:avLst/>
          </a:prstGeom>
          <a:noFill/>
        </p:spPr>
        <p:txBody>
          <a:bodyPr wrap="square" rtlCol="0">
            <a:spAutoFit/>
          </a:bodyPr>
          <a:lstStyle/>
          <a:p>
            <a:r>
              <a:rPr lang="en-US" sz="1400" b="1" dirty="0" err="1" smtClean="0">
                <a:latin typeface="+mn-lt"/>
              </a:rPr>
              <a:t>Cartão</a:t>
            </a:r>
            <a:r>
              <a:rPr lang="en-US" sz="1400" b="1" dirty="0" smtClean="0">
                <a:latin typeface="+mn-lt"/>
              </a:rPr>
              <a:t> BOM</a:t>
            </a:r>
          </a:p>
        </p:txBody>
      </p:sp>
      <p:sp>
        <p:nvSpPr>
          <p:cNvPr id="24" name="TextBox 23"/>
          <p:cNvSpPr txBox="1"/>
          <p:nvPr/>
        </p:nvSpPr>
        <p:spPr>
          <a:xfrm>
            <a:off x="3692800" y="1395706"/>
            <a:ext cx="597258" cy="307777"/>
          </a:xfrm>
          <a:prstGeom prst="rect">
            <a:avLst/>
          </a:prstGeom>
          <a:noFill/>
        </p:spPr>
        <p:txBody>
          <a:bodyPr wrap="square" rtlCol="0">
            <a:spAutoFit/>
          </a:bodyPr>
          <a:lstStyle/>
          <a:p>
            <a:r>
              <a:rPr lang="en-US" sz="1400" b="1" dirty="0" smtClean="0">
                <a:latin typeface="+mn-lt"/>
              </a:rPr>
              <a:t>VSB</a:t>
            </a:r>
          </a:p>
        </p:txBody>
      </p:sp>
      <p:pic>
        <p:nvPicPr>
          <p:cNvPr id="1030" name="Picture 6"/>
          <p:cNvPicPr>
            <a:picLocks noChangeAspect="1" noChangeArrowheads="1"/>
          </p:cNvPicPr>
          <p:nvPr/>
        </p:nvPicPr>
        <p:blipFill rotWithShape="1">
          <a:blip r:embed="rId2">
            <a:extLst>
              <a:ext uri="{28A0092B-C50C-407E-A947-70E740481C1C}">
                <a14:useLocalDpi xmlns:a14="http://schemas.microsoft.com/office/drawing/2010/main" val="0"/>
              </a:ext>
            </a:extLst>
          </a:blip>
          <a:srcRect l="34407" t="20088" r="34087" b="56054"/>
          <a:stretch/>
        </p:blipFill>
        <p:spPr bwMode="auto">
          <a:xfrm>
            <a:off x="4312195" y="4392015"/>
            <a:ext cx="4411541" cy="18781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4"/>
          <p:cNvSpPr>
            <a:spLocks noGrp="1"/>
          </p:cNvSpPr>
          <p:nvPr>
            <p:ph type="title"/>
          </p:nvPr>
        </p:nvSpPr>
        <p:spPr>
          <a:xfrm>
            <a:off x="576072" y="742081"/>
            <a:ext cx="6880225" cy="424732"/>
          </a:xfrm>
        </p:spPr>
        <p:txBody>
          <a:bodyPr/>
          <a:lstStyle/>
          <a:p>
            <a:r>
              <a:rPr lang="en-US" sz="2400" dirty="0" smtClean="0"/>
              <a:t>São Paulo – Transit initiatives</a:t>
            </a:r>
            <a:endParaRPr lang="en-US" sz="2400"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4617" y="393436"/>
            <a:ext cx="668262" cy="668262"/>
          </a:xfrm>
          <a:prstGeom prst="rect">
            <a:avLst/>
          </a:prstGeom>
        </p:spPr>
      </p:pic>
      <p:pic>
        <p:nvPicPr>
          <p:cNvPr id="16"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9773" t="16395" r="18517" b="11524"/>
          <a:stretch/>
        </p:blipFill>
        <p:spPr bwMode="auto">
          <a:xfrm>
            <a:off x="212092" y="1739769"/>
            <a:ext cx="2748822" cy="4457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5756" t="10200" r="49785" b="6250"/>
          <a:stretch/>
        </p:blipFill>
        <p:spPr bwMode="auto">
          <a:xfrm>
            <a:off x="4308571" y="1426680"/>
            <a:ext cx="2122387" cy="28932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51688" t="10200" r="13579" b="6250"/>
          <a:stretch/>
        </p:blipFill>
        <p:spPr bwMode="auto">
          <a:xfrm>
            <a:off x="6500814" y="1412166"/>
            <a:ext cx="2160315" cy="29217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11537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63" name="Picture 11" descr="79384084"/>
          <p:cNvPicPr>
            <a:picLocks noChangeAspect="1" noChangeArrowheads="1"/>
          </p:cNvPicPr>
          <p:nvPr/>
        </p:nvPicPr>
        <p:blipFill>
          <a:blip r:embed="rId2" cstate="print"/>
          <a:srcRect l="33597"/>
          <a:stretch>
            <a:fillRect/>
          </a:stretch>
        </p:blipFill>
        <p:spPr bwMode="auto">
          <a:xfrm>
            <a:off x="0" y="1295400"/>
            <a:ext cx="3200400" cy="5105400"/>
          </a:xfrm>
          <a:prstGeom prst="rect">
            <a:avLst/>
          </a:prstGeom>
          <a:noFill/>
        </p:spPr>
      </p:pic>
      <p:sp>
        <p:nvSpPr>
          <p:cNvPr id="100361" name="Rectangle 9"/>
          <p:cNvSpPr>
            <a:spLocks noGrp="1" noChangeArrowheads="1"/>
          </p:cNvSpPr>
          <p:nvPr>
            <p:ph type="title"/>
          </p:nvPr>
        </p:nvSpPr>
        <p:spPr/>
        <p:txBody>
          <a:bodyPr/>
          <a:lstStyle/>
          <a:p>
            <a:r>
              <a:rPr lang="en-GB" dirty="0" smtClean="0">
                <a:latin typeface="Arial"/>
              </a:rPr>
              <a:t>“Social Card” Concept</a:t>
            </a:r>
            <a:endParaRPr lang="en-US" dirty="0">
              <a:latin typeface="Arial"/>
            </a:endParaRPr>
          </a:p>
        </p:txBody>
      </p:sp>
      <p:sp>
        <p:nvSpPr>
          <p:cNvPr id="10" name="Slide Number Placeholder 4"/>
          <p:cNvSpPr>
            <a:spLocks noGrp="1"/>
          </p:cNvSpPr>
          <p:nvPr>
            <p:ph type="sldNum" sz="quarter" idx="4"/>
          </p:nvPr>
        </p:nvSpPr>
        <p:spPr/>
        <p:txBody>
          <a:bodyPr/>
          <a:lstStyle/>
          <a:p>
            <a:fld id="{3EC6F943-3778-4647-BCB0-2D8A160D9387}" type="slidenum">
              <a:rPr lang="en-GB">
                <a:latin typeface="Arial"/>
              </a:rPr>
              <a:pPr/>
              <a:t>12</a:t>
            </a:fld>
            <a:endParaRPr lang="en-GB">
              <a:latin typeface="Arial"/>
            </a:endParaRPr>
          </a:p>
        </p:txBody>
      </p:sp>
      <p:sp>
        <p:nvSpPr>
          <p:cNvPr id="8" name="Date Placeholder 2"/>
          <p:cNvSpPr>
            <a:spLocks noGrp="1"/>
          </p:cNvSpPr>
          <p:nvPr>
            <p:ph type="dt" sz="half" idx="2"/>
          </p:nvPr>
        </p:nvSpPr>
        <p:spPr/>
        <p:txBody>
          <a:bodyPr/>
          <a:lstStyle/>
          <a:p>
            <a:fld id="{E09F714D-78AD-4962-B3A2-B35DBAAE76DF}" type="datetime4">
              <a:rPr lang="en-GB">
                <a:latin typeface="Arial"/>
              </a:rPr>
              <a:pPr/>
              <a:t>30 September 2015</a:t>
            </a:fld>
            <a:endParaRPr lang="en-GB">
              <a:latin typeface="Arial"/>
            </a:endParaRPr>
          </a:p>
        </p:txBody>
      </p:sp>
      <p:sp>
        <p:nvSpPr>
          <p:cNvPr id="100355" name="Rectangle 3"/>
          <p:cNvSpPr>
            <a:spLocks noGrp="1" noChangeArrowheads="1"/>
          </p:cNvSpPr>
          <p:nvPr>
            <p:ph type="body" idx="4294967295"/>
          </p:nvPr>
        </p:nvSpPr>
        <p:spPr>
          <a:xfrm>
            <a:off x="3530604" y="1582056"/>
            <a:ext cx="5410200" cy="4572000"/>
          </a:xfrm>
        </p:spPr>
        <p:txBody>
          <a:bodyPr/>
          <a:lstStyle/>
          <a:p>
            <a:pPr>
              <a:lnSpc>
                <a:spcPct val="90000"/>
              </a:lnSpc>
            </a:pPr>
            <a:r>
              <a:rPr lang="en-US" sz="1900" dirty="0">
                <a:latin typeface="Arial"/>
              </a:rPr>
              <a:t>Split liabilities – Entitlement/Insurance Scheme vs Payment Scheme </a:t>
            </a:r>
          </a:p>
          <a:p>
            <a:pPr>
              <a:lnSpc>
                <a:spcPct val="90000"/>
              </a:lnSpc>
            </a:pPr>
            <a:r>
              <a:rPr lang="en-US" sz="1900" dirty="0">
                <a:latin typeface="Arial"/>
              </a:rPr>
              <a:t>Replaces existing paper-based schemes</a:t>
            </a:r>
          </a:p>
          <a:p>
            <a:pPr>
              <a:lnSpc>
                <a:spcPct val="90000"/>
              </a:lnSpc>
            </a:pPr>
            <a:r>
              <a:rPr lang="en-US" sz="1900" dirty="0">
                <a:latin typeface="Arial"/>
              </a:rPr>
              <a:t>Uses spare capacity on existing EMV infrastructure (cards &amp; terminals) to securely check and apply social entitlement</a:t>
            </a:r>
          </a:p>
          <a:p>
            <a:pPr>
              <a:lnSpc>
                <a:spcPct val="90000"/>
              </a:lnSpc>
            </a:pPr>
            <a:r>
              <a:rPr lang="en-US" sz="1900" dirty="0">
                <a:latin typeface="Arial"/>
              </a:rPr>
              <a:t>Allows </a:t>
            </a:r>
            <a:r>
              <a:rPr lang="en-US" sz="1900" dirty="0">
                <a:solidFill>
                  <a:schemeClr val="accent6">
                    <a:lumMod val="50000"/>
                  </a:schemeClr>
                </a:solidFill>
                <a:latin typeface="Arial"/>
              </a:rPr>
              <a:t>previously unbanked and under-banked citizens </a:t>
            </a:r>
            <a:r>
              <a:rPr lang="en-US" sz="1900" dirty="0">
                <a:latin typeface="Arial"/>
              </a:rPr>
              <a:t>access to banking services</a:t>
            </a:r>
          </a:p>
          <a:p>
            <a:pPr>
              <a:lnSpc>
                <a:spcPct val="90000"/>
              </a:lnSpc>
            </a:pPr>
            <a:r>
              <a:rPr lang="en-US" sz="1900" dirty="0">
                <a:latin typeface="Arial"/>
              </a:rPr>
              <a:t>Reduces fraud, lowers costs, increases </a:t>
            </a:r>
            <a:r>
              <a:rPr lang="en-US" sz="1900" dirty="0">
                <a:solidFill>
                  <a:schemeClr val="accent6">
                    <a:lumMod val="50000"/>
                  </a:schemeClr>
                </a:solidFill>
                <a:latin typeface="Arial"/>
              </a:rPr>
              <a:t>ease of use</a:t>
            </a:r>
            <a:r>
              <a:rPr lang="en-US" sz="1900" dirty="0">
                <a:latin typeface="Arial"/>
              </a:rPr>
              <a:t> for service providers and end users</a:t>
            </a:r>
          </a:p>
          <a:p>
            <a:pPr>
              <a:lnSpc>
                <a:spcPct val="90000"/>
              </a:lnSpc>
            </a:pPr>
            <a:r>
              <a:rPr lang="en-US" sz="1900" dirty="0">
                <a:latin typeface="Arial"/>
              </a:rPr>
              <a:t>Reinforces existing </a:t>
            </a:r>
            <a:r>
              <a:rPr lang="en-US" sz="1900" dirty="0">
                <a:solidFill>
                  <a:schemeClr val="accent6">
                    <a:lumMod val="50000"/>
                  </a:schemeClr>
                </a:solidFill>
                <a:latin typeface="Arial"/>
              </a:rPr>
              <a:t>trust relationship </a:t>
            </a:r>
            <a:r>
              <a:rPr lang="en-US" sz="1900" dirty="0">
                <a:latin typeface="Arial"/>
              </a:rPr>
              <a:t>between banks and their customers</a:t>
            </a:r>
          </a:p>
          <a:p>
            <a:pPr>
              <a:lnSpc>
                <a:spcPct val="90000"/>
              </a:lnSpc>
            </a:pPr>
            <a:r>
              <a:rPr lang="en-US" sz="1900" dirty="0">
                <a:latin typeface="Arial"/>
              </a:rPr>
              <a:t>Social benefits and payment in a single transaction</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774" y="6455875"/>
            <a:ext cx="947058" cy="372904"/>
          </a:xfrm>
          <a:prstGeom prst="rect">
            <a:avLst/>
          </a:prstGeom>
        </p:spPr>
      </p:pic>
    </p:spTree>
    <p:extLst>
      <p:ext uri="{BB962C8B-B14F-4D97-AF65-F5344CB8AC3E}">
        <p14:creationId xmlns:p14="http://schemas.microsoft.com/office/powerpoint/2010/main" val="7573517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Date Placeholder 20"/>
          <p:cNvSpPr>
            <a:spLocks noGrp="1"/>
          </p:cNvSpPr>
          <p:nvPr>
            <p:ph type="dt" sz="half" idx="2"/>
          </p:nvPr>
        </p:nvSpPr>
        <p:spPr/>
        <p:txBody>
          <a:bodyPr/>
          <a:lstStyle/>
          <a:p>
            <a:r>
              <a:rPr lang="en-US" smtClean="0"/>
              <a:t>June 9, 2014</a:t>
            </a:r>
            <a:endParaRPr lang="en-US" dirty="0"/>
          </a:p>
        </p:txBody>
      </p:sp>
      <p:sp>
        <p:nvSpPr>
          <p:cNvPr id="10" name="page_number"/>
          <p:cNvSpPr>
            <a:spLocks noGrp="1" noChangeArrowheads="1"/>
          </p:cNvSpPr>
          <p:nvPr>
            <p:ph type="sldNum" sz="quarter" idx="4"/>
          </p:nvPr>
        </p:nvSpPr>
        <p:spPr/>
        <p:txBody>
          <a:bodyPr/>
          <a:lstStyle>
            <a:lvl1pPr algn="r">
              <a:defRPr sz="800">
                <a:latin typeface="+mj-lt"/>
              </a:defRPr>
            </a:lvl1pPr>
          </a:lstStyle>
          <a:p>
            <a:r>
              <a:rPr lang="en-US" smtClean="0"/>
              <a:t>Page </a:t>
            </a:r>
            <a:fld id="{5698A34F-157D-4FC3-B6AE-341A8B909DED}" type="slidenum">
              <a:rPr lang="en-US" smtClean="0"/>
              <a:pPr/>
              <a:t>13</a:t>
            </a:fld>
            <a:endParaRPr lang="en-US" dirty="0"/>
          </a:p>
        </p:txBody>
      </p:sp>
      <p:sp>
        <p:nvSpPr>
          <p:cNvPr id="28" name="Title 27"/>
          <p:cNvSpPr>
            <a:spLocks noGrp="1"/>
          </p:cNvSpPr>
          <p:nvPr>
            <p:ph type="title"/>
          </p:nvPr>
        </p:nvSpPr>
        <p:spPr>
          <a:xfrm>
            <a:off x="576072" y="354283"/>
            <a:ext cx="6880225" cy="812530"/>
          </a:xfrm>
        </p:spPr>
        <p:txBody>
          <a:bodyPr/>
          <a:lstStyle/>
          <a:p>
            <a:r>
              <a:rPr lang="en-US" dirty="0" smtClean="0"/>
              <a:t>First EMV “Social Card” launched in Russia (2007)</a:t>
            </a:r>
            <a:endParaRPr lang="en-US"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9436" t="12865" r="32" b="28364"/>
          <a:stretch/>
        </p:blipFill>
        <p:spPr>
          <a:xfrm flipV="1">
            <a:off x="0" y="3429000"/>
            <a:ext cx="9150695" cy="2793378"/>
          </a:xfrm>
          <a:prstGeom prst="rect">
            <a:avLst/>
          </a:prstGeom>
        </p:spPr>
      </p:pic>
      <p:sp>
        <p:nvSpPr>
          <p:cNvPr id="8" name="AutoShape 38" descr="Башкортостан"/>
          <p:cNvSpPr>
            <a:spLocks noChangeArrowheads="1"/>
          </p:cNvSpPr>
          <p:nvPr/>
        </p:nvSpPr>
        <p:spPr bwMode="auto">
          <a:xfrm>
            <a:off x="3262953" y="1487606"/>
            <a:ext cx="2743200" cy="1752600"/>
          </a:xfrm>
          <a:prstGeom prst="roundRect">
            <a:avLst>
              <a:gd name="adj" fmla="val 7500"/>
            </a:avLst>
          </a:prstGeom>
          <a:blipFill dpi="0" rotWithShape="0">
            <a:blip r:embed="rId4" cstate="print"/>
            <a:srcRect/>
            <a:stretch>
              <a:fillRect/>
            </a:stretch>
          </a:blipFill>
          <a:ln w="28575">
            <a:noFill/>
            <a:round/>
            <a:headEnd/>
            <a:tailEnd/>
          </a:ln>
          <a:effectLst>
            <a:outerShdw blurRad="50800" dist="38100" dir="8100000" algn="tr" rotWithShape="0">
              <a:prstClr val="black">
                <a:alpha val="40000"/>
              </a:prstClr>
            </a:outerShdw>
          </a:effectLst>
        </p:spPr>
        <p:txBody>
          <a:bodyPr/>
          <a:lstStyle/>
          <a:p>
            <a:pPr marL="342900" indent="-342900" algn="l" rtl="0">
              <a:spcAft>
                <a:spcPct val="40000"/>
              </a:spcAft>
              <a:buSzPct val="85000"/>
            </a:pPr>
            <a:r>
              <a:rPr lang="en-US" sz="2400" b="0" i="0" u="none" dirty="0">
                <a:latin typeface="Arial"/>
              </a:rPr>
              <a:t> </a:t>
            </a:r>
          </a:p>
        </p:txBody>
      </p:sp>
      <p:sp>
        <p:nvSpPr>
          <p:cNvPr id="9" name="Text Box 20"/>
          <p:cNvSpPr txBox="1">
            <a:spLocks noChangeArrowheads="1"/>
          </p:cNvSpPr>
          <p:nvPr/>
        </p:nvSpPr>
        <p:spPr bwMode="auto">
          <a:xfrm>
            <a:off x="612398" y="1596790"/>
            <a:ext cx="1819275" cy="276999"/>
          </a:xfrm>
          <a:prstGeom prst="rect">
            <a:avLst/>
          </a:prstGeom>
          <a:noFill/>
          <a:ln w="9525" algn="ctr">
            <a:noFill/>
            <a:miter lim="800000"/>
            <a:headEnd/>
            <a:tailEnd/>
          </a:ln>
        </p:spPr>
        <p:txBody>
          <a:bodyPr>
            <a:spAutoFit/>
          </a:bodyPr>
          <a:lstStyle/>
          <a:p>
            <a:pPr algn="l" rtl="0"/>
            <a:r>
              <a:rPr lang="en-US" sz="1200" b="0" i="0" u="none" dirty="0">
                <a:latin typeface="Arial" panose="020B0604020202020204" pitchFamily="34" charset="0"/>
                <a:cs typeface="Arial" panose="020B0604020202020204" pitchFamily="34" charset="0"/>
              </a:rPr>
              <a:t>Program Logo</a:t>
            </a:r>
            <a:endParaRPr lang="en-US" sz="1200" dirty="0">
              <a:latin typeface="Arial" panose="020B0604020202020204" pitchFamily="34" charset="0"/>
              <a:cs typeface="Arial" panose="020B0604020202020204" pitchFamily="34" charset="0"/>
            </a:endParaRPr>
          </a:p>
        </p:txBody>
      </p:sp>
      <p:sp>
        <p:nvSpPr>
          <p:cNvPr id="11" name="Text Box 21"/>
          <p:cNvSpPr txBox="1">
            <a:spLocks noChangeArrowheads="1"/>
          </p:cNvSpPr>
          <p:nvPr/>
        </p:nvSpPr>
        <p:spPr bwMode="auto">
          <a:xfrm>
            <a:off x="6176744" y="1632612"/>
            <a:ext cx="2133600" cy="276999"/>
          </a:xfrm>
          <a:prstGeom prst="rect">
            <a:avLst/>
          </a:prstGeom>
          <a:noFill/>
          <a:ln w="9525" algn="ctr">
            <a:noFill/>
            <a:miter lim="800000"/>
            <a:headEnd/>
            <a:tailEnd/>
          </a:ln>
        </p:spPr>
        <p:txBody>
          <a:bodyPr>
            <a:spAutoFit/>
          </a:bodyPr>
          <a:lstStyle/>
          <a:p>
            <a:pPr algn="l" rtl="0"/>
            <a:r>
              <a:rPr lang="en-US" sz="1200" b="0" i="0" u="none" dirty="0">
                <a:latin typeface="Arial" panose="020B0604020202020204" pitchFamily="34" charset="0"/>
                <a:cs typeface="Arial" panose="020B0604020202020204" pitchFamily="34" charset="0"/>
              </a:rPr>
              <a:t>Bank Logo</a:t>
            </a:r>
            <a:endParaRPr lang="en-US" sz="1200" dirty="0">
              <a:latin typeface="Arial" panose="020B0604020202020204" pitchFamily="34" charset="0"/>
              <a:cs typeface="Arial" panose="020B0604020202020204" pitchFamily="34" charset="0"/>
            </a:endParaRPr>
          </a:p>
        </p:txBody>
      </p:sp>
      <p:sp>
        <p:nvSpPr>
          <p:cNvPr id="12" name="Text Box 22"/>
          <p:cNvSpPr txBox="1">
            <a:spLocks noChangeArrowheads="1"/>
          </p:cNvSpPr>
          <p:nvPr/>
        </p:nvSpPr>
        <p:spPr bwMode="auto">
          <a:xfrm>
            <a:off x="609600" y="2460008"/>
            <a:ext cx="2514600" cy="646331"/>
          </a:xfrm>
          <a:prstGeom prst="rect">
            <a:avLst/>
          </a:prstGeom>
          <a:noFill/>
          <a:ln w="9525" algn="ctr">
            <a:noFill/>
            <a:miter lim="800000"/>
            <a:headEnd/>
            <a:tailEnd/>
          </a:ln>
        </p:spPr>
        <p:txBody>
          <a:bodyPr>
            <a:spAutoFit/>
          </a:bodyPr>
          <a:lstStyle/>
          <a:p>
            <a:pPr algn="l" rtl="0"/>
            <a:r>
              <a:rPr lang="en-US" sz="1200" b="0" i="0" u="none" dirty="0">
                <a:latin typeface="Arial" panose="020B0604020202020204" pitchFamily="34" charset="0"/>
                <a:cs typeface="Arial" panose="020B0604020202020204" pitchFamily="34" charset="0"/>
              </a:rPr>
              <a:t>EMV chip:</a:t>
            </a:r>
            <a:endParaRPr lang="en-US" sz="1200" dirty="0">
              <a:latin typeface="Arial" panose="020B0604020202020204" pitchFamily="34" charset="0"/>
              <a:cs typeface="Arial" panose="020B0604020202020204" pitchFamily="34" charset="0"/>
            </a:endParaRPr>
          </a:p>
          <a:p>
            <a:pPr algn="l" rtl="0"/>
            <a:r>
              <a:rPr lang="en-US" sz="1200" b="0" i="0" u="none" dirty="0">
                <a:latin typeface="Arial" panose="020B0604020202020204" pitchFamily="34" charset="0"/>
                <a:cs typeface="Arial" panose="020B0604020202020204" pitchFamily="34" charset="0"/>
              </a:rPr>
              <a:t>– C/D Payment Application </a:t>
            </a:r>
            <a:endParaRPr lang="en-US" sz="1200" dirty="0">
              <a:latin typeface="Arial" panose="020B0604020202020204" pitchFamily="34" charset="0"/>
              <a:cs typeface="Arial" panose="020B0604020202020204" pitchFamily="34" charset="0"/>
            </a:endParaRPr>
          </a:p>
          <a:p>
            <a:pPr algn="l" rtl="0"/>
            <a:r>
              <a:rPr lang="en-US" sz="1200" b="0" i="0" u="none" dirty="0">
                <a:latin typeface="Arial" panose="020B0604020202020204" pitchFamily="34" charset="0"/>
                <a:cs typeface="Arial" panose="020B0604020202020204" pitchFamily="34" charset="0"/>
              </a:rPr>
              <a:t>– Program Information</a:t>
            </a:r>
            <a:endParaRPr lang="en-US" sz="1200" dirty="0">
              <a:latin typeface="Arial" panose="020B0604020202020204" pitchFamily="34" charset="0"/>
              <a:cs typeface="Arial" panose="020B0604020202020204" pitchFamily="34" charset="0"/>
            </a:endParaRPr>
          </a:p>
        </p:txBody>
      </p:sp>
      <p:sp>
        <p:nvSpPr>
          <p:cNvPr id="13" name="Text Box 23"/>
          <p:cNvSpPr txBox="1">
            <a:spLocks noChangeArrowheads="1"/>
          </p:cNvSpPr>
          <p:nvPr/>
        </p:nvSpPr>
        <p:spPr bwMode="auto">
          <a:xfrm>
            <a:off x="6477000" y="2579424"/>
            <a:ext cx="2209800" cy="276999"/>
          </a:xfrm>
          <a:prstGeom prst="rect">
            <a:avLst/>
          </a:prstGeom>
          <a:noFill/>
          <a:ln w="9525" algn="ctr">
            <a:noFill/>
            <a:miter lim="800000"/>
            <a:headEnd/>
            <a:tailEnd/>
          </a:ln>
        </p:spPr>
        <p:txBody>
          <a:bodyPr>
            <a:spAutoFit/>
          </a:bodyPr>
          <a:lstStyle/>
          <a:p>
            <a:pPr algn="l" rtl="0"/>
            <a:r>
              <a:rPr lang="en-US" sz="1200" b="0" i="0" u="none" dirty="0">
                <a:latin typeface="Arial" panose="020B0604020202020204" pitchFamily="34" charset="0"/>
                <a:cs typeface="Arial" panose="020B0604020202020204" pitchFamily="34" charset="0"/>
              </a:rPr>
              <a:t>Payment Brand Logo </a:t>
            </a:r>
            <a:endParaRPr lang="en-US" sz="1200" dirty="0">
              <a:latin typeface="Arial" panose="020B0604020202020204" pitchFamily="34" charset="0"/>
              <a:cs typeface="Arial" panose="020B0604020202020204" pitchFamily="34" charset="0"/>
            </a:endParaRPr>
          </a:p>
        </p:txBody>
      </p:sp>
      <p:grpSp>
        <p:nvGrpSpPr>
          <p:cNvPr id="14" name="Group 24"/>
          <p:cNvGrpSpPr>
            <a:grpSpLocks/>
          </p:cNvGrpSpPr>
          <p:nvPr/>
        </p:nvGrpSpPr>
        <p:grpSpPr bwMode="auto">
          <a:xfrm>
            <a:off x="5302250" y="2611174"/>
            <a:ext cx="1174750" cy="533400"/>
            <a:chOff x="3340" y="1748"/>
            <a:chExt cx="740" cy="336"/>
          </a:xfrm>
        </p:grpSpPr>
        <p:sp>
          <p:nvSpPr>
            <p:cNvPr id="15" name="Line 25"/>
            <p:cNvSpPr>
              <a:spLocks noChangeShapeType="1"/>
            </p:cNvSpPr>
            <p:nvPr/>
          </p:nvSpPr>
          <p:spPr bwMode="auto">
            <a:xfrm flipH="1">
              <a:off x="3676" y="1872"/>
              <a:ext cx="404" cy="48"/>
            </a:xfrm>
            <a:prstGeom prst="line">
              <a:avLst/>
            </a:prstGeom>
            <a:noFill/>
            <a:ln w="12700">
              <a:solidFill>
                <a:schemeClr val="bg2"/>
              </a:solidFill>
              <a:round/>
              <a:headEnd/>
              <a:tailEnd/>
            </a:ln>
          </p:spPr>
          <p:txBody>
            <a:bodyPr wrap="none" anchor="ctr"/>
            <a:lstStyle/>
            <a:p>
              <a:endParaRPr lang="en-US" dirty="0">
                <a:latin typeface="Arial"/>
              </a:endParaRPr>
            </a:p>
          </p:txBody>
        </p:sp>
        <p:sp>
          <p:nvSpPr>
            <p:cNvPr id="16" name="Oval 26"/>
            <p:cNvSpPr>
              <a:spLocks noChangeArrowheads="1"/>
            </p:cNvSpPr>
            <p:nvPr/>
          </p:nvSpPr>
          <p:spPr bwMode="auto">
            <a:xfrm>
              <a:off x="3340" y="1748"/>
              <a:ext cx="336" cy="336"/>
            </a:xfrm>
            <a:prstGeom prst="ellipse">
              <a:avLst/>
            </a:prstGeom>
            <a:noFill/>
            <a:ln w="12700" algn="ctr">
              <a:solidFill>
                <a:schemeClr val="bg2"/>
              </a:solidFill>
              <a:round/>
              <a:headEnd/>
              <a:tailEnd/>
            </a:ln>
          </p:spPr>
          <p:txBody>
            <a:bodyPr wrap="none" anchor="ctr"/>
            <a:lstStyle/>
            <a:p>
              <a:endParaRPr lang="en-US" dirty="0">
                <a:latin typeface="Arial"/>
              </a:endParaRPr>
            </a:p>
          </p:txBody>
        </p:sp>
      </p:grpSp>
      <p:grpSp>
        <p:nvGrpSpPr>
          <p:cNvPr id="17" name="Group 27"/>
          <p:cNvGrpSpPr>
            <a:grpSpLocks/>
          </p:cNvGrpSpPr>
          <p:nvPr/>
        </p:nvGrpSpPr>
        <p:grpSpPr bwMode="auto">
          <a:xfrm flipH="1">
            <a:off x="2330450" y="1524000"/>
            <a:ext cx="1524000" cy="533400"/>
            <a:chOff x="1440" y="1248"/>
            <a:chExt cx="960" cy="336"/>
          </a:xfrm>
        </p:grpSpPr>
        <p:sp>
          <p:nvSpPr>
            <p:cNvPr id="18" name="Line 28"/>
            <p:cNvSpPr>
              <a:spLocks noChangeShapeType="1"/>
            </p:cNvSpPr>
            <p:nvPr/>
          </p:nvSpPr>
          <p:spPr bwMode="auto">
            <a:xfrm flipV="1">
              <a:off x="1776" y="1420"/>
              <a:ext cx="624" cy="0"/>
            </a:xfrm>
            <a:prstGeom prst="line">
              <a:avLst/>
            </a:prstGeom>
            <a:noFill/>
            <a:ln w="12700">
              <a:solidFill>
                <a:schemeClr val="bg2"/>
              </a:solidFill>
              <a:round/>
              <a:headEnd/>
              <a:tailEnd/>
            </a:ln>
          </p:spPr>
          <p:txBody>
            <a:bodyPr wrap="none" anchor="ctr"/>
            <a:lstStyle/>
            <a:p>
              <a:endParaRPr lang="en-US" dirty="0">
                <a:latin typeface="Arial"/>
              </a:endParaRPr>
            </a:p>
          </p:txBody>
        </p:sp>
        <p:sp>
          <p:nvSpPr>
            <p:cNvPr id="19" name="Oval 29"/>
            <p:cNvSpPr>
              <a:spLocks noChangeArrowheads="1"/>
            </p:cNvSpPr>
            <p:nvPr/>
          </p:nvSpPr>
          <p:spPr bwMode="auto">
            <a:xfrm flipH="1">
              <a:off x="1440" y="1248"/>
              <a:ext cx="336" cy="336"/>
            </a:xfrm>
            <a:prstGeom prst="ellipse">
              <a:avLst/>
            </a:prstGeom>
            <a:noFill/>
            <a:ln w="12700" algn="ctr">
              <a:solidFill>
                <a:schemeClr val="bg2"/>
              </a:solidFill>
              <a:round/>
              <a:headEnd/>
              <a:tailEnd/>
            </a:ln>
          </p:spPr>
          <p:txBody>
            <a:bodyPr wrap="none" anchor="ctr"/>
            <a:lstStyle/>
            <a:p>
              <a:endParaRPr lang="en-US" dirty="0">
                <a:latin typeface="Arial"/>
              </a:endParaRPr>
            </a:p>
          </p:txBody>
        </p:sp>
      </p:grpSp>
      <p:grpSp>
        <p:nvGrpSpPr>
          <p:cNvPr id="20" name="Group 30"/>
          <p:cNvGrpSpPr>
            <a:grpSpLocks/>
          </p:cNvGrpSpPr>
          <p:nvPr/>
        </p:nvGrpSpPr>
        <p:grpSpPr bwMode="auto">
          <a:xfrm>
            <a:off x="2667000" y="2002808"/>
            <a:ext cx="1339850" cy="609600"/>
            <a:chOff x="1536" y="1296"/>
            <a:chExt cx="844" cy="384"/>
          </a:xfrm>
        </p:grpSpPr>
        <p:sp>
          <p:nvSpPr>
            <p:cNvPr id="22" name="Line 31"/>
            <p:cNvSpPr>
              <a:spLocks noChangeShapeType="1"/>
            </p:cNvSpPr>
            <p:nvPr/>
          </p:nvSpPr>
          <p:spPr bwMode="auto">
            <a:xfrm flipH="1">
              <a:off x="1536" y="1468"/>
              <a:ext cx="508" cy="212"/>
            </a:xfrm>
            <a:prstGeom prst="line">
              <a:avLst/>
            </a:prstGeom>
            <a:noFill/>
            <a:ln w="12700">
              <a:solidFill>
                <a:schemeClr val="bg2"/>
              </a:solidFill>
              <a:round/>
              <a:headEnd/>
              <a:tailEnd/>
            </a:ln>
          </p:spPr>
          <p:txBody>
            <a:bodyPr wrap="none" anchor="ctr"/>
            <a:lstStyle/>
            <a:p>
              <a:endParaRPr lang="en-US" dirty="0">
                <a:latin typeface="Arial"/>
              </a:endParaRPr>
            </a:p>
          </p:txBody>
        </p:sp>
        <p:sp>
          <p:nvSpPr>
            <p:cNvPr id="23" name="Oval 32"/>
            <p:cNvSpPr>
              <a:spLocks noChangeArrowheads="1"/>
            </p:cNvSpPr>
            <p:nvPr/>
          </p:nvSpPr>
          <p:spPr bwMode="auto">
            <a:xfrm>
              <a:off x="2044" y="1296"/>
              <a:ext cx="336" cy="336"/>
            </a:xfrm>
            <a:prstGeom prst="ellipse">
              <a:avLst/>
            </a:prstGeom>
            <a:noFill/>
            <a:ln w="12700" algn="ctr">
              <a:solidFill>
                <a:schemeClr val="bg2"/>
              </a:solidFill>
              <a:round/>
              <a:headEnd/>
              <a:tailEnd/>
            </a:ln>
          </p:spPr>
          <p:txBody>
            <a:bodyPr wrap="none" anchor="ctr"/>
            <a:lstStyle/>
            <a:p>
              <a:endParaRPr lang="en-US" dirty="0">
                <a:latin typeface="Arial"/>
              </a:endParaRPr>
            </a:p>
          </p:txBody>
        </p:sp>
      </p:grpSp>
      <p:grpSp>
        <p:nvGrpSpPr>
          <p:cNvPr id="24" name="Group 33"/>
          <p:cNvGrpSpPr>
            <a:grpSpLocks/>
          </p:cNvGrpSpPr>
          <p:nvPr/>
        </p:nvGrpSpPr>
        <p:grpSpPr bwMode="auto">
          <a:xfrm>
            <a:off x="5001994" y="1518312"/>
            <a:ext cx="1143000" cy="533400"/>
            <a:chOff x="3340" y="1008"/>
            <a:chExt cx="720" cy="336"/>
          </a:xfrm>
        </p:grpSpPr>
        <p:sp>
          <p:nvSpPr>
            <p:cNvPr id="25" name="Oval 34"/>
            <p:cNvSpPr>
              <a:spLocks noChangeArrowheads="1"/>
            </p:cNvSpPr>
            <p:nvPr/>
          </p:nvSpPr>
          <p:spPr bwMode="auto">
            <a:xfrm>
              <a:off x="3340" y="1008"/>
              <a:ext cx="336" cy="336"/>
            </a:xfrm>
            <a:prstGeom prst="ellipse">
              <a:avLst/>
            </a:prstGeom>
            <a:noFill/>
            <a:ln w="12700" algn="ctr">
              <a:solidFill>
                <a:schemeClr val="bg2"/>
              </a:solidFill>
              <a:round/>
              <a:headEnd/>
              <a:tailEnd/>
            </a:ln>
          </p:spPr>
          <p:txBody>
            <a:bodyPr wrap="none" anchor="ctr"/>
            <a:lstStyle/>
            <a:p>
              <a:endParaRPr lang="en-US" dirty="0">
                <a:latin typeface="Arial"/>
              </a:endParaRPr>
            </a:p>
          </p:txBody>
        </p:sp>
        <p:sp>
          <p:nvSpPr>
            <p:cNvPr id="26" name="Line 35"/>
            <p:cNvSpPr>
              <a:spLocks noChangeShapeType="1"/>
            </p:cNvSpPr>
            <p:nvPr/>
          </p:nvSpPr>
          <p:spPr bwMode="auto">
            <a:xfrm>
              <a:off x="3676" y="1180"/>
              <a:ext cx="384" cy="0"/>
            </a:xfrm>
            <a:prstGeom prst="line">
              <a:avLst/>
            </a:prstGeom>
            <a:noFill/>
            <a:ln w="12700">
              <a:solidFill>
                <a:schemeClr val="bg2"/>
              </a:solidFill>
              <a:round/>
              <a:headEnd/>
              <a:tailEnd/>
            </a:ln>
          </p:spPr>
          <p:txBody>
            <a:bodyPr wrap="none" anchor="ctr"/>
            <a:lstStyle/>
            <a:p>
              <a:endParaRPr lang="en-US" dirty="0">
                <a:latin typeface="Arial"/>
              </a:endParaRPr>
            </a:p>
          </p:txBody>
        </p:sp>
      </p:grpSp>
      <p:sp>
        <p:nvSpPr>
          <p:cNvPr id="27" name="Rectangle 5"/>
          <p:cNvSpPr txBox="1">
            <a:spLocks noChangeArrowheads="1"/>
          </p:cNvSpPr>
          <p:nvPr/>
        </p:nvSpPr>
        <p:spPr bwMode="gray">
          <a:xfrm>
            <a:off x="441370" y="3608818"/>
            <a:ext cx="8562975" cy="241247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225425" indent="-225425" algn="l" rtl="0" eaLnBrk="1" fontAlgn="base" hangingPunct="1">
              <a:spcBef>
                <a:spcPct val="0"/>
              </a:spcBef>
              <a:spcAft>
                <a:spcPct val="40000"/>
              </a:spcAft>
              <a:buSzPct val="95000"/>
              <a:buFont typeface="Arial" pitchFamily="34" charset="0"/>
              <a:buChar char="•"/>
              <a:defRPr sz="2400">
                <a:solidFill>
                  <a:schemeClr val="tx1"/>
                </a:solidFill>
                <a:latin typeface="Arial" pitchFamily="34" charset="0"/>
                <a:ea typeface="+mn-ea"/>
                <a:cs typeface="+mn-cs"/>
              </a:defRPr>
            </a:lvl1pPr>
            <a:lvl2pPr marL="628650" indent="-288925" algn="l" rtl="0" eaLnBrk="1" fontAlgn="base" hangingPunct="1">
              <a:spcBef>
                <a:spcPct val="0"/>
              </a:spcBef>
              <a:spcAft>
                <a:spcPct val="40000"/>
              </a:spcAft>
              <a:buSzPct val="80000"/>
              <a:buFont typeface="Arial" pitchFamily="34" charset="0"/>
              <a:buChar char="–"/>
              <a:defRPr sz="2200">
                <a:solidFill>
                  <a:schemeClr val="tx1"/>
                </a:solidFill>
                <a:latin typeface="Arial" pitchFamily="34" charset="0"/>
              </a:defRPr>
            </a:lvl2pPr>
            <a:lvl3pPr marL="968375" indent="-225425" algn="l" rtl="0" eaLnBrk="1" fontAlgn="base" hangingPunct="1">
              <a:spcBef>
                <a:spcPct val="0"/>
              </a:spcBef>
              <a:spcAft>
                <a:spcPct val="40000"/>
              </a:spcAft>
              <a:buSzPct val="85000"/>
              <a:buFont typeface="Arial" pitchFamily="34" charset="0"/>
              <a:buChar char="–"/>
              <a:defRPr sz="2000">
                <a:solidFill>
                  <a:schemeClr val="tx1"/>
                </a:solidFill>
                <a:latin typeface="Arial" pitchFamily="34" charset="0"/>
              </a:defRPr>
            </a:lvl3pPr>
            <a:lvl4pPr marL="1368425" indent="-225425" algn="l" rtl="0" eaLnBrk="1" fontAlgn="base" hangingPunct="1">
              <a:spcBef>
                <a:spcPct val="0"/>
              </a:spcBef>
              <a:spcAft>
                <a:spcPct val="40000"/>
              </a:spcAft>
              <a:buFont typeface="Arial" pitchFamily="34" charset="0"/>
              <a:buChar char="–"/>
              <a:defRPr>
                <a:solidFill>
                  <a:schemeClr val="tx1"/>
                </a:solidFill>
                <a:latin typeface="Arial" pitchFamily="34" charset="0"/>
              </a:defRPr>
            </a:lvl4pPr>
            <a:lvl5pPr marL="1709738" indent="-227013" algn="l" rtl="0" eaLnBrk="1" fontAlgn="base" hangingPunct="1">
              <a:spcBef>
                <a:spcPct val="0"/>
              </a:spcBef>
              <a:spcAft>
                <a:spcPct val="40000"/>
              </a:spcAft>
              <a:buSzPct val="80000"/>
              <a:buFont typeface="Arial" pitchFamily="34" charset="0"/>
              <a:buChar char="–"/>
              <a:defRPr sz="1600">
                <a:solidFill>
                  <a:schemeClr val="tx1"/>
                </a:solidFill>
                <a:latin typeface="Arial" pitchFamily="34" charset="0"/>
              </a:defRPr>
            </a:lvl5pPr>
            <a:lvl6pPr marL="2166938" indent="-227013" algn="l" rtl="0" eaLnBrk="1" fontAlgn="base" hangingPunct="1">
              <a:spcBef>
                <a:spcPct val="0"/>
              </a:spcBef>
              <a:spcAft>
                <a:spcPct val="40000"/>
              </a:spcAft>
              <a:buSzPct val="80000"/>
              <a:buFont typeface="Arial" pitchFamily="2" charset="0"/>
              <a:buChar char="–"/>
              <a:defRPr sz="1600">
                <a:solidFill>
                  <a:schemeClr val="tx1"/>
                </a:solidFill>
                <a:latin typeface="+mn-lt"/>
              </a:defRPr>
            </a:lvl6pPr>
            <a:lvl7pPr marL="2624138" indent="-227013" algn="l" rtl="0" eaLnBrk="1" fontAlgn="base" hangingPunct="1">
              <a:spcBef>
                <a:spcPct val="0"/>
              </a:spcBef>
              <a:spcAft>
                <a:spcPct val="40000"/>
              </a:spcAft>
              <a:buSzPct val="80000"/>
              <a:buFont typeface="Arial" pitchFamily="2" charset="0"/>
              <a:buChar char="–"/>
              <a:defRPr sz="1600">
                <a:solidFill>
                  <a:schemeClr val="tx1"/>
                </a:solidFill>
                <a:latin typeface="+mn-lt"/>
              </a:defRPr>
            </a:lvl7pPr>
            <a:lvl8pPr marL="3081338" indent="-227013" algn="l" rtl="0" eaLnBrk="1" fontAlgn="base" hangingPunct="1">
              <a:spcBef>
                <a:spcPct val="0"/>
              </a:spcBef>
              <a:spcAft>
                <a:spcPct val="40000"/>
              </a:spcAft>
              <a:buSzPct val="80000"/>
              <a:buFont typeface="Arial" pitchFamily="2" charset="0"/>
              <a:buChar char="–"/>
              <a:defRPr sz="1600">
                <a:solidFill>
                  <a:schemeClr val="tx1"/>
                </a:solidFill>
                <a:latin typeface="+mn-lt"/>
              </a:defRPr>
            </a:lvl8pPr>
            <a:lvl9pPr marL="3538538" indent="-227013" algn="l" rtl="0" eaLnBrk="1" fontAlgn="base" hangingPunct="1">
              <a:spcBef>
                <a:spcPct val="0"/>
              </a:spcBef>
              <a:spcAft>
                <a:spcPct val="40000"/>
              </a:spcAft>
              <a:buSzPct val="80000"/>
              <a:buFont typeface="Arial" pitchFamily="2" charset="0"/>
              <a:buChar char="–"/>
              <a:defRPr sz="1600">
                <a:solidFill>
                  <a:schemeClr val="tx1"/>
                </a:solidFill>
                <a:latin typeface="+mn-lt"/>
              </a:defRPr>
            </a:lvl9pPr>
          </a:lstStyle>
          <a:p>
            <a:r>
              <a:rPr lang="en-US" sz="1600" kern="0" smtClean="0">
                <a:solidFill>
                  <a:schemeClr val="bg1"/>
                </a:solidFill>
                <a:cs typeface="Arial" panose="020B0604020202020204" pitchFamily="34" charset="0"/>
              </a:rPr>
              <a:t>First card to integrate an EMV-based payment application with social benefits program</a:t>
            </a:r>
          </a:p>
          <a:p>
            <a:pPr marL="742950" lvl="1" indent="-285750">
              <a:lnSpc>
                <a:spcPct val="80000"/>
              </a:lnSpc>
            </a:pPr>
            <a:r>
              <a:rPr lang="en-US" sz="1600" kern="0" smtClean="0">
                <a:solidFill>
                  <a:schemeClr val="bg1"/>
                </a:solidFill>
                <a:cs typeface="Arial" panose="020B0604020202020204" pitchFamily="34" charset="0"/>
              </a:rPr>
              <a:t>Medical Information, Transportation Benefits </a:t>
            </a:r>
          </a:p>
          <a:p>
            <a:pPr marL="742950" lvl="1" indent="-285750">
              <a:lnSpc>
                <a:spcPct val="80000"/>
              </a:lnSpc>
            </a:pPr>
            <a:r>
              <a:rPr lang="en-US" sz="1600" kern="0" smtClean="0">
                <a:solidFill>
                  <a:schemeClr val="bg1"/>
                </a:solidFill>
                <a:cs typeface="Arial" panose="020B0604020202020204" pitchFamily="34" charset="0"/>
              </a:rPr>
              <a:t>Pension Number, Taxpayer ID Number</a:t>
            </a:r>
          </a:p>
          <a:p>
            <a:pPr marL="742950" lvl="1" indent="-285750">
              <a:lnSpc>
                <a:spcPct val="80000"/>
              </a:lnSpc>
            </a:pPr>
            <a:r>
              <a:rPr lang="en-US" sz="1600" kern="0" smtClean="0">
                <a:solidFill>
                  <a:schemeClr val="bg1"/>
                </a:solidFill>
                <a:cs typeface="Arial" panose="020B0604020202020204" pitchFamily="34" charset="0"/>
              </a:rPr>
              <a:t>Employee Enrollment Number</a:t>
            </a:r>
          </a:p>
          <a:p>
            <a:r>
              <a:rPr lang="en-US" sz="1600" kern="0" smtClean="0">
                <a:solidFill>
                  <a:schemeClr val="bg1"/>
                </a:solidFill>
                <a:cs typeface="Arial" panose="020B0604020202020204" pitchFamily="34" charset="0"/>
              </a:rPr>
              <a:t>The business case for banks is based primarily on recruiting unbanked / under-banked customers</a:t>
            </a:r>
          </a:p>
          <a:p>
            <a:r>
              <a:rPr lang="en-US" sz="1600" kern="0" smtClean="0">
                <a:solidFill>
                  <a:schemeClr val="bg1"/>
                </a:solidFill>
                <a:cs typeface="Arial" panose="020B0604020202020204" pitchFamily="34" charset="0"/>
              </a:rPr>
              <a:t>The business case for governments is based on cost and fraud reduction</a:t>
            </a:r>
            <a:endParaRPr lang="en-US" sz="1600" kern="0" dirty="0">
              <a:solidFill>
                <a:schemeClr val="bg1"/>
              </a:solidFill>
              <a:cs typeface="Arial" panose="020B0604020202020204" pitchFamily="34" charset="0"/>
            </a:endParaRPr>
          </a:p>
        </p:txBody>
      </p:sp>
      <p:pic>
        <p:nvPicPr>
          <p:cNvPr id="31" name="Picture 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774" y="6455875"/>
            <a:ext cx="947058" cy="372904"/>
          </a:xfrm>
          <a:prstGeom prst="rect">
            <a:avLst/>
          </a:prstGeom>
        </p:spPr>
      </p:pic>
    </p:spTree>
    <p:extLst>
      <p:ext uri="{BB962C8B-B14F-4D97-AF65-F5344CB8AC3E}">
        <p14:creationId xmlns:p14="http://schemas.microsoft.com/office/powerpoint/2010/main" val="33567632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r>
              <a:rPr lang="en-US" smtClean="0"/>
              <a:t>June 9, 2014</a:t>
            </a:r>
            <a:endParaRPr lang="en-US" dirty="0"/>
          </a:p>
        </p:txBody>
      </p:sp>
      <p:sp>
        <p:nvSpPr>
          <p:cNvPr id="5" name="Slide Number Placeholder 4"/>
          <p:cNvSpPr>
            <a:spLocks noGrp="1"/>
          </p:cNvSpPr>
          <p:nvPr>
            <p:ph type="sldNum" sz="quarter" idx="4"/>
          </p:nvPr>
        </p:nvSpPr>
        <p:spPr/>
        <p:txBody>
          <a:bodyPr/>
          <a:lstStyle/>
          <a:p>
            <a:r>
              <a:rPr lang="en-US" smtClean="0">
                <a:latin typeface="Arial" pitchFamily="34" charset="0"/>
              </a:rPr>
              <a:t>Page </a:t>
            </a:r>
            <a:fld id="{5698A34F-157D-4FC3-B6AE-341A8B909DED}" type="slidenum">
              <a:rPr lang="en-US" smtClean="0">
                <a:latin typeface="Arial" pitchFamily="34" charset="0"/>
              </a:rPr>
              <a:pPr/>
              <a:t>14</a:t>
            </a:fld>
            <a:endParaRPr lang="en-US" dirty="0">
              <a:latin typeface="Arial" pitchFamily="34" charset="0"/>
            </a:endParaRPr>
          </a:p>
        </p:txBody>
      </p:sp>
      <p:sp>
        <p:nvSpPr>
          <p:cNvPr id="6" name="Title 5"/>
          <p:cNvSpPr>
            <a:spLocks noGrp="1"/>
          </p:cNvSpPr>
          <p:nvPr>
            <p:ph type="title"/>
          </p:nvPr>
        </p:nvSpPr>
        <p:spPr>
          <a:xfrm>
            <a:off x="576072" y="354283"/>
            <a:ext cx="6880225" cy="812530"/>
          </a:xfrm>
        </p:spPr>
        <p:txBody>
          <a:bodyPr/>
          <a:lstStyle/>
          <a:p>
            <a:r>
              <a:rPr lang="en-US" dirty="0" smtClean="0"/>
              <a:t>South African Social Security Agency Card (SASSA)</a:t>
            </a:r>
            <a:endParaRPr lang="en-US" dirty="0"/>
          </a:p>
        </p:txBody>
      </p:sp>
      <p:sp>
        <p:nvSpPr>
          <p:cNvPr id="7" name="Text Placeholder 2"/>
          <p:cNvSpPr>
            <a:spLocks noGrp="1"/>
          </p:cNvSpPr>
          <p:nvPr>
            <p:ph type="body" sz="quarter" idx="13"/>
          </p:nvPr>
        </p:nvSpPr>
        <p:spPr>
          <a:xfrm>
            <a:off x="2312894" y="1550803"/>
            <a:ext cx="6373906" cy="2058987"/>
          </a:xfrm>
        </p:spPr>
        <p:txBody>
          <a:bodyPr/>
          <a:lstStyle/>
          <a:p>
            <a:pPr marL="0" indent="0" algn="just">
              <a:buNone/>
            </a:pPr>
            <a:r>
              <a:rPr lang="en-US" sz="1800" b="1" dirty="0" smtClean="0"/>
              <a:t>Context:</a:t>
            </a:r>
          </a:p>
          <a:p>
            <a:pPr lvl="1" algn="just"/>
            <a:r>
              <a:rPr lang="en-US" sz="1400" dirty="0"/>
              <a:t>SASSA (South African Social Security) manages the distribution of monthly social grants for more than 9.2M beneficiaries including:</a:t>
            </a:r>
          </a:p>
          <a:p>
            <a:pPr lvl="1" algn="just"/>
            <a:r>
              <a:rPr lang="en-US" sz="1400" dirty="0"/>
              <a:t>Fraud: illegal collection of subsidies, difficulties to verify if the beneficiary is still alive, duplication of children grants, </a:t>
            </a:r>
            <a:r>
              <a:rPr lang="en-US" sz="1400" dirty="0" err="1" smtClean="0"/>
              <a:t>etc</a:t>
            </a:r>
            <a:endParaRPr lang="en-US" sz="1400" dirty="0" smtClean="0"/>
          </a:p>
          <a:p>
            <a:pPr lvl="1" algn="just"/>
            <a:r>
              <a:rPr lang="en-US" sz="1400" dirty="0" smtClean="0"/>
              <a:t>High operational Costs</a:t>
            </a:r>
          </a:p>
          <a:p>
            <a:pPr lvl="1" algn="just"/>
            <a:r>
              <a:rPr lang="en-US" sz="1400" dirty="0" smtClean="0"/>
              <a:t>Grants distributed in cash, lack of financial inclusion</a:t>
            </a:r>
            <a:endParaRPr lang="en-US" sz="140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575" y="1807884"/>
            <a:ext cx="1679929" cy="1557358"/>
          </a:xfrm>
          <a:prstGeom prst="rect">
            <a:avLst/>
          </a:prstGeom>
        </p:spPr>
      </p:pic>
      <p:sp>
        <p:nvSpPr>
          <p:cNvPr id="9" name="Text Placeholder 2"/>
          <p:cNvSpPr>
            <a:spLocks noGrp="1"/>
          </p:cNvSpPr>
          <p:nvPr>
            <p:ph type="body" sz="quarter" idx="13"/>
          </p:nvPr>
        </p:nvSpPr>
        <p:spPr>
          <a:xfrm>
            <a:off x="219636" y="3720262"/>
            <a:ext cx="5562599" cy="2653553"/>
          </a:xfrm>
        </p:spPr>
        <p:txBody>
          <a:bodyPr/>
          <a:lstStyle/>
          <a:p>
            <a:pPr marL="0" indent="0" algn="just">
              <a:buNone/>
            </a:pPr>
            <a:r>
              <a:rPr lang="en-US" sz="1800" b="1" dirty="0" smtClean="0"/>
              <a:t>Solution Implemented:</a:t>
            </a:r>
          </a:p>
          <a:p>
            <a:pPr algn="just"/>
            <a:r>
              <a:rPr lang="en-US" sz="1600" dirty="0" smtClean="0"/>
              <a:t>1 chip card with 2 applications</a:t>
            </a:r>
          </a:p>
          <a:p>
            <a:pPr lvl="1" algn="just"/>
            <a:r>
              <a:rPr lang="en-US" sz="1400" dirty="0" smtClean="0"/>
              <a:t>UEPS (Universal Electronic Payment System): securely authenticates user (biometrics) and liberates grants monthly</a:t>
            </a:r>
          </a:p>
          <a:p>
            <a:pPr lvl="1" algn="just"/>
            <a:r>
              <a:rPr lang="en-US" sz="1400" dirty="0" smtClean="0"/>
              <a:t>EMV Debit application – possibility for cardholder to use the grant in any EMV terminal or ATM. Promotes financial inclusion</a:t>
            </a:r>
          </a:p>
          <a:p>
            <a:pPr algn="just"/>
            <a:r>
              <a:rPr lang="en-US" sz="1600" dirty="0" smtClean="0"/>
              <a:t>Enrollment and card issuance</a:t>
            </a:r>
          </a:p>
          <a:p>
            <a:pPr lvl="1" algn="just"/>
            <a:r>
              <a:rPr lang="en-US" sz="1400" dirty="0" smtClean="0"/>
              <a:t>Mobile enrollment kit for biometrics + card instant issuance</a:t>
            </a:r>
          </a:p>
          <a:p>
            <a:pPr algn="just"/>
            <a:endParaRPr lang="en-US" sz="1600" dirty="0" smtClean="0"/>
          </a:p>
          <a:p>
            <a:pPr algn="just"/>
            <a:endParaRPr lang="en-US" sz="1600"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3637" y="4109852"/>
            <a:ext cx="2619375" cy="1743075"/>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3774" y="6455875"/>
            <a:ext cx="947058" cy="372904"/>
          </a:xfrm>
          <a:prstGeom prst="rect">
            <a:avLst/>
          </a:prstGeom>
        </p:spPr>
      </p:pic>
    </p:spTree>
    <p:extLst>
      <p:ext uri="{BB962C8B-B14F-4D97-AF65-F5344CB8AC3E}">
        <p14:creationId xmlns:p14="http://schemas.microsoft.com/office/powerpoint/2010/main" val="26418880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76072" y="714381"/>
            <a:ext cx="6880225" cy="452432"/>
          </a:xfrm>
        </p:spPr>
        <p:txBody>
          <a:bodyPr/>
          <a:lstStyle/>
          <a:p>
            <a:r>
              <a:rPr lang="en-US" dirty="0" smtClean="0"/>
              <a:t>SASSA - Video</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3774" y="6455875"/>
            <a:ext cx="947058" cy="372904"/>
          </a:xfrm>
          <a:prstGeom prst="rect">
            <a:avLst/>
          </a:prstGeom>
        </p:spPr>
      </p:pic>
    </p:spTree>
    <p:extLst>
      <p:ext uri="{BB962C8B-B14F-4D97-AF65-F5344CB8AC3E}">
        <p14:creationId xmlns:p14="http://schemas.microsoft.com/office/powerpoint/2010/main" val="13546994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r>
              <a:rPr lang="en-US" smtClean="0"/>
              <a:t>May 21, 2015</a:t>
            </a:r>
            <a:endParaRPr lang="en-US" dirty="0"/>
          </a:p>
        </p:txBody>
      </p:sp>
      <p:sp>
        <p:nvSpPr>
          <p:cNvPr id="5" name="Slide Number Placeholder 4"/>
          <p:cNvSpPr>
            <a:spLocks noGrp="1"/>
          </p:cNvSpPr>
          <p:nvPr>
            <p:ph type="sldNum" sz="quarter" idx="4"/>
          </p:nvPr>
        </p:nvSpPr>
        <p:spPr/>
        <p:txBody>
          <a:bodyPr/>
          <a:lstStyle/>
          <a:p>
            <a:r>
              <a:rPr lang="en-US" smtClean="0">
                <a:latin typeface="Arial" pitchFamily="34" charset="0"/>
              </a:rPr>
              <a:t>Page </a:t>
            </a:r>
            <a:fld id="{5698A34F-157D-4FC3-B6AE-341A8B909DED}" type="slidenum">
              <a:rPr lang="en-US" smtClean="0">
                <a:latin typeface="Arial" pitchFamily="34" charset="0"/>
              </a:rPr>
              <a:pPr/>
              <a:t>16</a:t>
            </a:fld>
            <a:endParaRPr lang="en-US" dirty="0">
              <a:latin typeface="Arial" pitchFamily="34" charset="0"/>
            </a:endParaRPr>
          </a:p>
        </p:txBody>
      </p:sp>
      <p:sp>
        <p:nvSpPr>
          <p:cNvPr id="6" name="Title 5"/>
          <p:cNvSpPr>
            <a:spLocks noGrp="1"/>
          </p:cNvSpPr>
          <p:nvPr>
            <p:ph type="title"/>
          </p:nvPr>
        </p:nvSpPr>
        <p:spPr>
          <a:xfrm>
            <a:off x="576072" y="-5816"/>
            <a:ext cx="7174557" cy="1172629"/>
          </a:xfrm>
        </p:spPr>
        <p:txBody>
          <a:bodyPr/>
          <a:lstStyle/>
          <a:p>
            <a:r>
              <a:rPr lang="en-US" dirty="0" smtClean="0"/>
              <a:t>Egyptian Gov. and MasterCard collaborate to extend financial inclusion to 54M citizens </a:t>
            </a:r>
            <a:endParaRPr lang="en-US"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4879" t="7175" r="28905" b="9534"/>
          <a:stretch/>
        </p:blipFill>
        <p:spPr bwMode="auto">
          <a:xfrm rot="20628165">
            <a:off x="677895" y="1794680"/>
            <a:ext cx="2209211" cy="4025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3926" t="5850" r="21408" b="7774"/>
          <a:stretch/>
        </p:blipFill>
        <p:spPr bwMode="auto">
          <a:xfrm rot="428649">
            <a:off x="2174117" y="3130994"/>
            <a:ext cx="2294436" cy="28501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96704" y="2468237"/>
            <a:ext cx="4017109" cy="2678073"/>
          </a:xfrm>
          <a:prstGeom prst="rect">
            <a:avLst/>
          </a:prstGeom>
        </p:spPr>
      </p:pic>
    </p:spTree>
    <p:extLst>
      <p:ext uri="{BB962C8B-B14F-4D97-AF65-F5344CB8AC3E}">
        <p14:creationId xmlns:p14="http://schemas.microsoft.com/office/powerpoint/2010/main" val="15860011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r>
              <a:rPr lang="en-US" smtClean="0"/>
              <a:t>June 9, 2014</a:t>
            </a:r>
            <a:endParaRPr lang="en-US" dirty="0"/>
          </a:p>
        </p:txBody>
      </p:sp>
      <p:sp>
        <p:nvSpPr>
          <p:cNvPr id="4" name="Text Placeholder 3"/>
          <p:cNvSpPr>
            <a:spLocks noGrp="1"/>
          </p:cNvSpPr>
          <p:nvPr>
            <p:ph type="body" sz="quarter" idx="14"/>
          </p:nvPr>
        </p:nvSpPr>
        <p:spPr>
          <a:xfrm>
            <a:off x="1088574" y="2404155"/>
            <a:ext cx="7053943" cy="1754326"/>
          </a:xfrm>
        </p:spPr>
        <p:txBody>
          <a:bodyPr/>
          <a:lstStyle/>
          <a:p>
            <a:pPr algn="ctr"/>
            <a:r>
              <a:rPr lang="en-US" sz="3600" i="1" dirty="0" smtClean="0"/>
              <a:t>Gracias </a:t>
            </a:r>
            <a:r>
              <a:rPr lang="en-US" sz="3600" i="1" dirty="0" err="1" smtClean="0"/>
              <a:t>por</a:t>
            </a:r>
            <a:r>
              <a:rPr lang="en-US" sz="3600" i="1" dirty="0" smtClean="0"/>
              <a:t> </a:t>
            </a:r>
            <a:r>
              <a:rPr lang="en-US" sz="3600" i="1" dirty="0" err="1" smtClean="0"/>
              <a:t>su</a:t>
            </a:r>
            <a:r>
              <a:rPr lang="en-US" sz="3600" i="1" dirty="0" smtClean="0"/>
              <a:t> </a:t>
            </a:r>
            <a:r>
              <a:rPr lang="en-US" sz="3600" i="1" dirty="0" err="1" smtClean="0"/>
              <a:t>atención</a:t>
            </a:r>
            <a:endParaRPr lang="en-US" sz="3600" i="1" dirty="0" smtClean="0"/>
          </a:p>
          <a:p>
            <a:pPr algn="ctr"/>
            <a:endParaRPr lang="en-US" sz="3600" i="1" dirty="0"/>
          </a:p>
          <a:p>
            <a:pPr algn="ctr"/>
            <a:r>
              <a:rPr lang="en-US" sz="3600" i="1" dirty="0"/>
              <a:t>k</a:t>
            </a:r>
            <a:r>
              <a:rPr lang="en-US" sz="3600" i="1" dirty="0" smtClean="0"/>
              <a:t>im_hangoc@mastercard.com</a:t>
            </a:r>
            <a:endParaRPr lang="en-US" sz="3600" i="1" dirty="0"/>
          </a:p>
        </p:txBody>
      </p:sp>
      <p:sp>
        <p:nvSpPr>
          <p:cNvPr id="5" name="Slide Number Placeholder 4"/>
          <p:cNvSpPr>
            <a:spLocks noGrp="1"/>
          </p:cNvSpPr>
          <p:nvPr>
            <p:ph type="sldNum" sz="quarter" idx="4"/>
          </p:nvPr>
        </p:nvSpPr>
        <p:spPr/>
        <p:txBody>
          <a:bodyPr/>
          <a:lstStyle/>
          <a:p>
            <a:r>
              <a:rPr lang="en-US" smtClean="0">
                <a:latin typeface="Arial" pitchFamily="34" charset="0"/>
              </a:rPr>
              <a:t>Page </a:t>
            </a:r>
            <a:fld id="{5698A34F-157D-4FC3-B6AE-341A8B909DED}" type="slidenum">
              <a:rPr lang="en-US" smtClean="0">
                <a:latin typeface="Arial" pitchFamily="34" charset="0"/>
              </a:rPr>
              <a:pPr/>
              <a:t>17</a:t>
            </a:fld>
            <a:endParaRPr lang="en-US" dirty="0">
              <a:latin typeface="Arial" pitchFamily="34" charset="0"/>
            </a:endParaRPr>
          </a:p>
        </p:txBody>
      </p:sp>
      <p:pic>
        <p:nvPicPr>
          <p:cNvPr id="7" name="logo_mastercar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4734" y="4158480"/>
            <a:ext cx="2743332" cy="2128161"/>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3510" y="4655011"/>
            <a:ext cx="2882787" cy="1135097"/>
          </a:xfrm>
          <a:prstGeom prst="rect">
            <a:avLst/>
          </a:prstGeom>
        </p:spPr>
      </p:pic>
    </p:spTree>
    <p:extLst>
      <p:ext uri="{BB962C8B-B14F-4D97-AF65-F5344CB8AC3E}">
        <p14:creationId xmlns:p14="http://schemas.microsoft.com/office/powerpoint/2010/main" val="42149662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Date Placeholder 20"/>
          <p:cNvSpPr>
            <a:spLocks noGrp="1"/>
          </p:cNvSpPr>
          <p:nvPr>
            <p:ph type="dt" sz="half" idx="2"/>
          </p:nvPr>
        </p:nvSpPr>
        <p:spPr/>
        <p:txBody>
          <a:bodyPr/>
          <a:lstStyle/>
          <a:p>
            <a:r>
              <a:rPr lang="en-US" smtClean="0">
                <a:latin typeface="Arial"/>
              </a:rPr>
              <a:t>December 7, 2014</a:t>
            </a:r>
            <a:endParaRPr lang="en-US" dirty="0">
              <a:latin typeface="Arial"/>
            </a:endParaRPr>
          </a:p>
        </p:txBody>
      </p:sp>
      <p:sp>
        <p:nvSpPr>
          <p:cNvPr id="29" name="Text Placeholder 28"/>
          <p:cNvSpPr>
            <a:spLocks noGrp="1"/>
          </p:cNvSpPr>
          <p:nvPr>
            <p:ph type="body" sz="quarter" idx="13"/>
          </p:nvPr>
        </p:nvSpPr>
        <p:spPr>
          <a:xfrm>
            <a:off x="576072" y="1841726"/>
            <a:ext cx="7394575" cy="4041775"/>
          </a:xfrm>
        </p:spPr>
        <p:txBody>
          <a:bodyPr/>
          <a:lstStyle/>
          <a:p>
            <a:r>
              <a:rPr lang="en-US" dirty="0" smtClean="0">
                <a:latin typeface="Arial"/>
              </a:rPr>
              <a:t>Status of EMV and Contactless migration in LAC</a:t>
            </a:r>
          </a:p>
          <a:p>
            <a:r>
              <a:rPr lang="en-US" dirty="0" smtClean="0">
                <a:latin typeface="Arial"/>
              </a:rPr>
              <a:t>Open Payment Innovations: beyond traditional payment</a:t>
            </a:r>
          </a:p>
          <a:p>
            <a:r>
              <a:rPr lang="en-US" dirty="0" smtClean="0">
                <a:latin typeface="Arial"/>
              </a:rPr>
              <a:t>Case Studies:</a:t>
            </a:r>
          </a:p>
          <a:p>
            <a:pPr lvl="1"/>
            <a:r>
              <a:rPr lang="en-US" sz="1800" b="1" dirty="0" smtClean="0">
                <a:latin typeface="Arial"/>
              </a:rPr>
              <a:t>Transit: </a:t>
            </a:r>
            <a:r>
              <a:rPr lang="en-US" sz="1800" dirty="0" err="1" smtClean="0">
                <a:latin typeface="Arial"/>
              </a:rPr>
              <a:t>Recaudo</a:t>
            </a:r>
            <a:r>
              <a:rPr lang="en-US" sz="1800" dirty="0" smtClean="0">
                <a:latin typeface="Arial"/>
              </a:rPr>
              <a:t> Bogota and São Paulo</a:t>
            </a:r>
          </a:p>
          <a:p>
            <a:pPr lvl="1"/>
            <a:r>
              <a:rPr lang="en-US" sz="1800" b="1" dirty="0" smtClean="0">
                <a:latin typeface="Arial"/>
              </a:rPr>
              <a:t>Social Card: </a:t>
            </a:r>
          </a:p>
          <a:p>
            <a:pPr lvl="2"/>
            <a:r>
              <a:rPr lang="en-US" sz="1600" dirty="0" smtClean="0">
                <a:latin typeface="Arial"/>
              </a:rPr>
              <a:t>First Russian Social Card</a:t>
            </a:r>
          </a:p>
          <a:p>
            <a:pPr lvl="2"/>
            <a:r>
              <a:rPr lang="en-US" sz="1600" dirty="0" smtClean="0">
                <a:latin typeface="Arial"/>
              </a:rPr>
              <a:t>South African Social Security Agency (SASSA) program</a:t>
            </a:r>
          </a:p>
          <a:p>
            <a:r>
              <a:rPr lang="en-US" dirty="0" smtClean="0">
                <a:latin typeface="Arial"/>
              </a:rPr>
              <a:t>Conclusion</a:t>
            </a:r>
          </a:p>
        </p:txBody>
      </p:sp>
      <p:sp>
        <p:nvSpPr>
          <p:cNvPr id="10" name="page_number"/>
          <p:cNvSpPr>
            <a:spLocks noGrp="1" noChangeArrowheads="1"/>
          </p:cNvSpPr>
          <p:nvPr>
            <p:ph type="sldNum" sz="quarter" idx="4"/>
          </p:nvPr>
        </p:nvSpPr>
        <p:spPr/>
        <p:txBody>
          <a:bodyPr/>
          <a:lstStyle>
            <a:lvl1pPr algn="r">
              <a:defRPr sz="800">
                <a:latin typeface="+mj-lt"/>
              </a:defRPr>
            </a:lvl1pPr>
          </a:lstStyle>
          <a:p>
            <a:r>
              <a:rPr lang="en-US" smtClean="0">
                <a:latin typeface="Arial"/>
              </a:rPr>
              <a:t>Page </a:t>
            </a:r>
            <a:fld id="{5698A34F-157D-4FC3-B6AE-341A8B909DED}" type="slidenum">
              <a:rPr lang="en-US" smtClean="0">
                <a:latin typeface="Arial"/>
              </a:rPr>
              <a:pPr/>
              <a:t>2</a:t>
            </a:fld>
            <a:endParaRPr lang="en-US" dirty="0">
              <a:latin typeface="Arial"/>
            </a:endParaRPr>
          </a:p>
        </p:txBody>
      </p:sp>
      <p:sp>
        <p:nvSpPr>
          <p:cNvPr id="28" name="Title 27"/>
          <p:cNvSpPr>
            <a:spLocks noGrp="1"/>
          </p:cNvSpPr>
          <p:nvPr>
            <p:ph type="title"/>
          </p:nvPr>
        </p:nvSpPr>
        <p:spPr/>
        <p:txBody>
          <a:bodyPr/>
          <a:lstStyle/>
          <a:p>
            <a:r>
              <a:rPr lang="en-US" dirty="0" smtClean="0">
                <a:latin typeface="Arial"/>
              </a:rPr>
              <a:t>Agenda</a:t>
            </a:r>
            <a:endParaRPr lang="en-US" dirty="0">
              <a:latin typeface="Arial"/>
            </a:endParaRPr>
          </a:p>
        </p:txBody>
      </p:sp>
    </p:spTree>
    <p:extLst>
      <p:ext uri="{BB962C8B-B14F-4D97-AF65-F5344CB8AC3E}">
        <p14:creationId xmlns:p14="http://schemas.microsoft.com/office/powerpoint/2010/main" val="16876678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r>
              <a:rPr lang="en-US" smtClean="0">
                <a:latin typeface="Arial" pitchFamily="34" charset="0"/>
              </a:rPr>
              <a:t>Page </a:t>
            </a:r>
            <a:fld id="{5698A34F-157D-4FC3-B6AE-341A8B909DED}" type="slidenum">
              <a:rPr lang="en-US" smtClean="0">
                <a:latin typeface="Arial" pitchFamily="34" charset="0"/>
              </a:rPr>
              <a:pPr/>
              <a:t>3</a:t>
            </a:fld>
            <a:endParaRPr lang="en-US" dirty="0">
              <a:latin typeface="Arial" pitchFamily="34" charset="0"/>
            </a:endParaRPr>
          </a:p>
        </p:txBody>
      </p:sp>
      <p:sp>
        <p:nvSpPr>
          <p:cNvPr id="6" name="Date Placeholder 5"/>
          <p:cNvSpPr>
            <a:spLocks noGrp="1"/>
          </p:cNvSpPr>
          <p:nvPr>
            <p:ph type="dt" sz="half" idx="2"/>
          </p:nvPr>
        </p:nvSpPr>
        <p:spPr/>
        <p:txBody>
          <a:bodyPr/>
          <a:lstStyle/>
          <a:p>
            <a:r>
              <a:rPr lang="en-US" smtClean="0"/>
              <a:t>March 22, 2013</a:t>
            </a:r>
            <a:endParaRPr lang="en-US" dirty="0"/>
          </a:p>
        </p:txBody>
      </p:sp>
      <p:sp>
        <p:nvSpPr>
          <p:cNvPr id="7" name="Freeform 85"/>
          <p:cNvSpPr>
            <a:spLocks/>
          </p:cNvSpPr>
          <p:nvPr/>
        </p:nvSpPr>
        <p:spPr bwMode="auto">
          <a:xfrm>
            <a:off x="258908" y="2573561"/>
            <a:ext cx="1038471" cy="652472"/>
          </a:xfrm>
          <a:custGeom>
            <a:avLst/>
            <a:gdLst>
              <a:gd name="T0" fmla="*/ 2147483647 w 722"/>
              <a:gd name="T1" fmla="*/ 2147483647 h 459"/>
              <a:gd name="T2" fmla="*/ 2147483647 w 722"/>
              <a:gd name="T3" fmla="*/ 2147483647 h 459"/>
              <a:gd name="T4" fmla="*/ 2147483647 w 722"/>
              <a:gd name="T5" fmla="*/ 2147483647 h 459"/>
              <a:gd name="T6" fmla="*/ 2147483647 w 722"/>
              <a:gd name="T7" fmla="*/ 2147483647 h 459"/>
              <a:gd name="T8" fmla="*/ 2147483647 w 722"/>
              <a:gd name="T9" fmla="*/ 2147483647 h 459"/>
              <a:gd name="T10" fmla="*/ 2147483647 w 722"/>
              <a:gd name="T11" fmla="*/ 2147483647 h 459"/>
              <a:gd name="T12" fmla="*/ 2147483647 w 722"/>
              <a:gd name="T13" fmla="*/ 2147483647 h 459"/>
              <a:gd name="T14" fmla="*/ 2147483647 w 722"/>
              <a:gd name="T15" fmla="*/ 2147483647 h 459"/>
              <a:gd name="T16" fmla="*/ 2147483647 w 722"/>
              <a:gd name="T17" fmla="*/ 2147483647 h 459"/>
              <a:gd name="T18" fmla="*/ 2147483647 w 722"/>
              <a:gd name="T19" fmla="*/ 2147483647 h 459"/>
              <a:gd name="T20" fmla="*/ 2147483647 w 722"/>
              <a:gd name="T21" fmla="*/ 2147483647 h 459"/>
              <a:gd name="T22" fmla="*/ 2147483647 w 722"/>
              <a:gd name="T23" fmla="*/ 2147483647 h 459"/>
              <a:gd name="T24" fmla="*/ 2147483647 w 722"/>
              <a:gd name="T25" fmla="*/ 2147483647 h 459"/>
              <a:gd name="T26" fmla="*/ 2147483647 w 722"/>
              <a:gd name="T27" fmla="*/ 2147483647 h 459"/>
              <a:gd name="T28" fmla="*/ 2147483647 w 722"/>
              <a:gd name="T29" fmla="*/ 2147483647 h 459"/>
              <a:gd name="T30" fmla="*/ 2147483647 w 722"/>
              <a:gd name="T31" fmla="*/ 2147483647 h 459"/>
              <a:gd name="T32" fmla="*/ 2147483647 w 722"/>
              <a:gd name="T33" fmla="*/ 2147483647 h 459"/>
              <a:gd name="T34" fmla="*/ 2147483647 w 722"/>
              <a:gd name="T35" fmla="*/ 2147483647 h 459"/>
              <a:gd name="T36" fmla="*/ 2147483647 w 722"/>
              <a:gd name="T37" fmla="*/ 2147483647 h 459"/>
              <a:gd name="T38" fmla="*/ 2147483647 w 722"/>
              <a:gd name="T39" fmla="*/ 2147483647 h 459"/>
              <a:gd name="T40" fmla="*/ 2147483647 w 722"/>
              <a:gd name="T41" fmla="*/ 2147483647 h 459"/>
              <a:gd name="T42" fmla="*/ 2147483647 w 722"/>
              <a:gd name="T43" fmla="*/ 2147483647 h 459"/>
              <a:gd name="T44" fmla="*/ 2147483647 w 722"/>
              <a:gd name="T45" fmla="*/ 2147483647 h 459"/>
              <a:gd name="T46" fmla="*/ 2147483647 w 722"/>
              <a:gd name="T47" fmla="*/ 2147483647 h 459"/>
              <a:gd name="T48" fmla="*/ 2147483647 w 722"/>
              <a:gd name="T49" fmla="*/ 2147483647 h 459"/>
              <a:gd name="T50" fmla="*/ 2147483647 w 722"/>
              <a:gd name="T51" fmla="*/ 2147483647 h 459"/>
              <a:gd name="T52" fmla="*/ 2147483647 w 722"/>
              <a:gd name="T53" fmla="*/ 2147483647 h 459"/>
              <a:gd name="T54" fmla="*/ 2147483647 w 722"/>
              <a:gd name="T55" fmla="*/ 2147483647 h 459"/>
              <a:gd name="T56" fmla="*/ 2147483647 w 722"/>
              <a:gd name="T57" fmla="*/ 2147483647 h 459"/>
              <a:gd name="T58" fmla="*/ 2147483647 w 722"/>
              <a:gd name="T59" fmla="*/ 2147483647 h 459"/>
              <a:gd name="T60" fmla="*/ 2147483647 w 722"/>
              <a:gd name="T61" fmla="*/ 2147483647 h 459"/>
              <a:gd name="T62" fmla="*/ 2147483647 w 722"/>
              <a:gd name="T63" fmla="*/ 2147483647 h 459"/>
              <a:gd name="T64" fmla="*/ 2147483647 w 722"/>
              <a:gd name="T65" fmla="*/ 2147483647 h 459"/>
              <a:gd name="T66" fmla="*/ 2147483647 w 722"/>
              <a:gd name="T67" fmla="*/ 2147483647 h 459"/>
              <a:gd name="T68" fmla="*/ 2147483647 w 722"/>
              <a:gd name="T69" fmla="*/ 2147483647 h 459"/>
              <a:gd name="T70" fmla="*/ 2147483647 w 722"/>
              <a:gd name="T71" fmla="*/ 2147483647 h 459"/>
              <a:gd name="T72" fmla="*/ 2147483647 w 722"/>
              <a:gd name="T73" fmla="*/ 2147483647 h 459"/>
              <a:gd name="T74" fmla="*/ 2147483647 w 722"/>
              <a:gd name="T75" fmla="*/ 2147483647 h 459"/>
              <a:gd name="T76" fmla="*/ 2147483647 w 722"/>
              <a:gd name="T77" fmla="*/ 2147483647 h 459"/>
              <a:gd name="T78" fmla="*/ 2147483647 w 722"/>
              <a:gd name="T79" fmla="*/ 2147483647 h 459"/>
              <a:gd name="T80" fmla="*/ 2147483647 w 722"/>
              <a:gd name="T81" fmla="*/ 2147483647 h 459"/>
              <a:gd name="T82" fmla="*/ 2147483647 w 722"/>
              <a:gd name="T83" fmla="*/ 2147483647 h 459"/>
              <a:gd name="T84" fmla="*/ 2147483647 w 722"/>
              <a:gd name="T85" fmla="*/ 2147483647 h 459"/>
              <a:gd name="T86" fmla="*/ 2147483647 w 722"/>
              <a:gd name="T87" fmla="*/ 2147483647 h 459"/>
              <a:gd name="T88" fmla="*/ 2147483647 w 722"/>
              <a:gd name="T89" fmla="*/ 2147483647 h 459"/>
              <a:gd name="T90" fmla="*/ 2147483647 w 722"/>
              <a:gd name="T91" fmla="*/ 2147483647 h 459"/>
              <a:gd name="T92" fmla="*/ 2147483647 w 722"/>
              <a:gd name="T93" fmla="*/ 2147483647 h 45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22"/>
              <a:gd name="T142" fmla="*/ 0 h 459"/>
              <a:gd name="T143" fmla="*/ 722 w 722"/>
              <a:gd name="T144" fmla="*/ 459 h 45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22" h="459">
                <a:moveTo>
                  <a:pt x="0" y="3"/>
                </a:moveTo>
                <a:lnTo>
                  <a:pt x="48" y="0"/>
                </a:lnTo>
                <a:lnTo>
                  <a:pt x="114" y="28"/>
                </a:lnTo>
                <a:lnTo>
                  <a:pt x="139" y="36"/>
                </a:lnTo>
                <a:lnTo>
                  <a:pt x="208" y="36"/>
                </a:lnTo>
                <a:lnTo>
                  <a:pt x="219" y="28"/>
                </a:lnTo>
                <a:lnTo>
                  <a:pt x="249" y="22"/>
                </a:lnTo>
                <a:lnTo>
                  <a:pt x="279" y="46"/>
                </a:lnTo>
                <a:lnTo>
                  <a:pt x="294" y="58"/>
                </a:lnTo>
                <a:lnTo>
                  <a:pt x="297" y="82"/>
                </a:lnTo>
                <a:lnTo>
                  <a:pt x="321" y="97"/>
                </a:lnTo>
                <a:lnTo>
                  <a:pt x="338" y="94"/>
                </a:lnTo>
                <a:lnTo>
                  <a:pt x="343" y="80"/>
                </a:lnTo>
                <a:lnTo>
                  <a:pt x="354" y="72"/>
                </a:lnTo>
                <a:lnTo>
                  <a:pt x="387" y="88"/>
                </a:lnTo>
                <a:lnTo>
                  <a:pt x="396" y="108"/>
                </a:lnTo>
                <a:lnTo>
                  <a:pt x="410" y="127"/>
                </a:lnTo>
                <a:lnTo>
                  <a:pt x="423" y="144"/>
                </a:lnTo>
                <a:lnTo>
                  <a:pt x="435" y="163"/>
                </a:lnTo>
                <a:lnTo>
                  <a:pt x="459" y="172"/>
                </a:lnTo>
                <a:lnTo>
                  <a:pt x="476" y="174"/>
                </a:lnTo>
                <a:lnTo>
                  <a:pt x="471" y="187"/>
                </a:lnTo>
                <a:lnTo>
                  <a:pt x="465" y="205"/>
                </a:lnTo>
                <a:lnTo>
                  <a:pt x="462" y="229"/>
                </a:lnTo>
                <a:lnTo>
                  <a:pt x="462" y="243"/>
                </a:lnTo>
                <a:lnTo>
                  <a:pt x="462" y="262"/>
                </a:lnTo>
                <a:lnTo>
                  <a:pt x="468" y="288"/>
                </a:lnTo>
                <a:lnTo>
                  <a:pt x="482" y="315"/>
                </a:lnTo>
                <a:lnTo>
                  <a:pt x="495" y="334"/>
                </a:lnTo>
                <a:lnTo>
                  <a:pt x="507" y="351"/>
                </a:lnTo>
                <a:lnTo>
                  <a:pt x="522" y="360"/>
                </a:lnTo>
                <a:lnTo>
                  <a:pt x="540" y="367"/>
                </a:lnTo>
                <a:lnTo>
                  <a:pt x="564" y="367"/>
                </a:lnTo>
                <a:lnTo>
                  <a:pt x="594" y="360"/>
                </a:lnTo>
                <a:lnTo>
                  <a:pt x="623" y="354"/>
                </a:lnTo>
                <a:lnTo>
                  <a:pt x="636" y="331"/>
                </a:lnTo>
                <a:lnTo>
                  <a:pt x="636" y="315"/>
                </a:lnTo>
                <a:lnTo>
                  <a:pt x="642" y="301"/>
                </a:lnTo>
                <a:lnTo>
                  <a:pt x="662" y="288"/>
                </a:lnTo>
                <a:lnTo>
                  <a:pt x="678" y="288"/>
                </a:lnTo>
                <a:lnTo>
                  <a:pt x="705" y="288"/>
                </a:lnTo>
                <a:lnTo>
                  <a:pt x="722" y="291"/>
                </a:lnTo>
                <a:lnTo>
                  <a:pt x="717" y="310"/>
                </a:lnTo>
                <a:lnTo>
                  <a:pt x="708" y="321"/>
                </a:lnTo>
                <a:lnTo>
                  <a:pt x="705" y="331"/>
                </a:lnTo>
                <a:lnTo>
                  <a:pt x="702" y="348"/>
                </a:lnTo>
                <a:lnTo>
                  <a:pt x="702" y="367"/>
                </a:lnTo>
                <a:lnTo>
                  <a:pt x="695" y="370"/>
                </a:lnTo>
                <a:lnTo>
                  <a:pt x="689" y="360"/>
                </a:lnTo>
                <a:lnTo>
                  <a:pt x="683" y="363"/>
                </a:lnTo>
                <a:lnTo>
                  <a:pt x="678" y="370"/>
                </a:lnTo>
                <a:lnTo>
                  <a:pt x="669" y="379"/>
                </a:lnTo>
                <a:lnTo>
                  <a:pt x="650" y="379"/>
                </a:lnTo>
                <a:lnTo>
                  <a:pt x="623" y="381"/>
                </a:lnTo>
                <a:lnTo>
                  <a:pt x="620" y="387"/>
                </a:lnTo>
                <a:lnTo>
                  <a:pt x="623" y="399"/>
                </a:lnTo>
                <a:lnTo>
                  <a:pt x="636" y="409"/>
                </a:lnTo>
                <a:lnTo>
                  <a:pt x="642" y="417"/>
                </a:lnTo>
                <a:lnTo>
                  <a:pt x="636" y="420"/>
                </a:lnTo>
                <a:lnTo>
                  <a:pt x="617" y="423"/>
                </a:lnTo>
                <a:lnTo>
                  <a:pt x="612" y="420"/>
                </a:lnTo>
                <a:lnTo>
                  <a:pt x="609" y="426"/>
                </a:lnTo>
                <a:lnTo>
                  <a:pt x="603" y="432"/>
                </a:lnTo>
                <a:lnTo>
                  <a:pt x="600" y="442"/>
                </a:lnTo>
                <a:lnTo>
                  <a:pt x="597" y="459"/>
                </a:lnTo>
                <a:lnTo>
                  <a:pt x="587" y="450"/>
                </a:lnTo>
                <a:lnTo>
                  <a:pt x="573" y="435"/>
                </a:lnTo>
                <a:lnTo>
                  <a:pt x="558" y="426"/>
                </a:lnTo>
                <a:lnTo>
                  <a:pt x="545" y="420"/>
                </a:lnTo>
                <a:lnTo>
                  <a:pt x="534" y="417"/>
                </a:lnTo>
                <a:lnTo>
                  <a:pt x="518" y="420"/>
                </a:lnTo>
                <a:lnTo>
                  <a:pt x="507" y="426"/>
                </a:lnTo>
                <a:lnTo>
                  <a:pt x="492" y="429"/>
                </a:lnTo>
                <a:lnTo>
                  <a:pt x="468" y="423"/>
                </a:lnTo>
                <a:lnTo>
                  <a:pt x="446" y="415"/>
                </a:lnTo>
                <a:lnTo>
                  <a:pt x="423" y="406"/>
                </a:lnTo>
                <a:lnTo>
                  <a:pt x="396" y="396"/>
                </a:lnTo>
                <a:lnTo>
                  <a:pt x="382" y="390"/>
                </a:lnTo>
                <a:lnTo>
                  <a:pt x="369" y="373"/>
                </a:lnTo>
                <a:lnTo>
                  <a:pt x="348" y="373"/>
                </a:lnTo>
                <a:lnTo>
                  <a:pt x="327" y="360"/>
                </a:lnTo>
                <a:lnTo>
                  <a:pt x="307" y="348"/>
                </a:lnTo>
                <a:lnTo>
                  <a:pt x="288" y="334"/>
                </a:lnTo>
                <a:lnTo>
                  <a:pt x="279" y="318"/>
                </a:lnTo>
                <a:lnTo>
                  <a:pt x="279" y="304"/>
                </a:lnTo>
                <a:lnTo>
                  <a:pt x="288" y="295"/>
                </a:lnTo>
                <a:lnTo>
                  <a:pt x="288" y="279"/>
                </a:lnTo>
                <a:lnTo>
                  <a:pt x="266" y="252"/>
                </a:lnTo>
                <a:lnTo>
                  <a:pt x="252" y="235"/>
                </a:lnTo>
                <a:lnTo>
                  <a:pt x="235" y="219"/>
                </a:lnTo>
                <a:lnTo>
                  <a:pt x="219" y="202"/>
                </a:lnTo>
                <a:lnTo>
                  <a:pt x="202" y="190"/>
                </a:lnTo>
                <a:lnTo>
                  <a:pt x="189" y="180"/>
                </a:lnTo>
                <a:lnTo>
                  <a:pt x="189" y="160"/>
                </a:lnTo>
                <a:lnTo>
                  <a:pt x="166" y="144"/>
                </a:lnTo>
                <a:lnTo>
                  <a:pt x="150" y="130"/>
                </a:lnTo>
                <a:lnTo>
                  <a:pt x="133" y="105"/>
                </a:lnTo>
                <a:lnTo>
                  <a:pt x="117" y="91"/>
                </a:lnTo>
                <a:lnTo>
                  <a:pt x="108" y="72"/>
                </a:lnTo>
                <a:lnTo>
                  <a:pt x="100" y="52"/>
                </a:lnTo>
                <a:lnTo>
                  <a:pt x="97" y="44"/>
                </a:lnTo>
                <a:lnTo>
                  <a:pt x="75" y="31"/>
                </a:lnTo>
                <a:lnTo>
                  <a:pt x="58" y="31"/>
                </a:lnTo>
                <a:lnTo>
                  <a:pt x="55" y="39"/>
                </a:lnTo>
                <a:lnTo>
                  <a:pt x="61" y="58"/>
                </a:lnTo>
                <a:lnTo>
                  <a:pt x="70" y="80"/>
                </a:lnTo>
                <a:lnTo>
                  <a:pt x="84" y="94"/>
                </a:lnTo>
                <a:lnTo>
                  <a:pt x="97" y="115"/>
                </a:lnTo>
                <a:lnTo>
                  <a:pt x="108" y="130"/>
                </a:lnTo>
                <a:lnTo>
                  <a:pt x="120" y="144"/>
                </a:lnTo>
                <a:lnTo>
                  <a:pt x="136" y="163"/>
                </a:lnTo>
                <a:lnTo>
                  <a:pt x="147" y="187"/>
                </a:lnTo>
                <a:lnTo>
                  <a:pt x="156" y="205"/>
                </a:lnTo>
                <a:lnTo>
                  <a:pt x="159" y="219"/>
                </a:lnTo>
                <a:lnTo>
                  <a:pt x="172" y="219"/>
                </a:lnTo>
                <a:lnTo>
                  <a:pt x="177" y="229"/>
                </a:lnTo>
                <a:lnTo>
                  <a:pt x="180" y="235"/>
                </a:lnTo>
                <a:lnTo>
                  <a:pt x="183" y="249"/>
                </a:lnTo>
                <a:lnTo>
                  <a:pt x="172" y="255"/>
                </a:lnTo>
                <a:lnTo>
                  <a:pt x="163" y="238"/>
                </a:lnTo>
                <a:lnTo>
                  <a:pt x="150" y="229"/>
                </a:lnTo>
                <a:lnTo>
                  <a:pt x="139" y="216"/>
                </a:lnTo>
                <a:lnTo>
                  <a:pt x="127" y="202"/>
                </a:lnTo>
                <a:lnTo>
                  <a:pt x="123" y="190"/>
                </a:lnTo>
                <a:lnTo>
                  <a:pt x="120" y="174"/>
                </a:lnTo>
                <a:lnTo>
                  <a:pt x="108" y="163"/>
                </a:lnTo>
                <a:lnTo>
                  <a:pt x="100" y="157"/>
                </a:lnTo>
                <a:lnTo>
                  <a:pt x="84" y="154"/>
                </a:lnTo>
                <a:lnTo>
                  <a:pt x="72" y="147"/>
                </a:lnTo>
                <a:lnTo>
                  <a:pt x="61" y="136"/>
                </a:lnTo>
                <a:lnTo>
                  <a:pt x="58" y="130"/>
                </a:lnTo>
                <a:lnTo>
                  <a:pt x="64" y="127"/>
                </a:lnTo>
                <a:lnTo>
                  <a:pt x="70" y="127"/>
                </a:lnTo>
                <a:lnTo>
                  <a:pt x="72" y="121"/>
                </a:lnTo>
                <a:lnTo>
                  <a:pt x="70" y="111"/>
                </a:lnTo>
                <a:lnTo>
                  <a:pt x="64" y="97"/>
                </a:lnTo>
                <a:lnTo>
                  <a:pt x="58" y="91"/>
                </a:lnTo>
                <a:lnTo>
                  <a:pt x="45" y="85"/>
                </a:lnTo>
                <a:lnTo>
                  <a:pt x="34" y="69"/>
                </a:lnTo>
                <a:lnTo>
                  <a:pt x="25" y="49"/>
                </a:lnTo>
                <a:lnTo>
                  <a:pt x="19" y="36"/>
                </a:lnTo>
                <a:lnTo>
                  <a:pt x="12" y="22"/>
                </a:lnTo>
                <a:lnTo>
                  <a:pt x="0" y="3"/>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8" name="Freeform 185"/>
          <p:cNvSpPr>
            <a:spLocks/>
          </p:cNvSpPr>
          <p:nvPr/>
        </p:nvSpPr>
        <p:spPr bwMode="auto">
          <a:xfrm>
            <a:off x="1118556" y="3111903"/>
            <a:ext cx="122806" cy="137816"/>
          </a:xfrm>
          <a:custGeom>
            <a:avLst/>
            <a:gdLst>
              <a:gd name="T0" fmla="*/ 2147483647 w 86"/>
              <a:gd name="T1" fmla="*/ 2147483647 h 96"/>
              <a:gd name="T2" fmla="*/ 2147483647 w 86"/>
              <a:gd name="T3" fmla="*/ 2147483647 h 96"/>
              <a:gd name="T4" fmla="*/ 2147483647 w 86"/>
              <a:gd name="T5" fmla="*/ 2147483647 h 96"/>
              <a:gd name="T6" fmla="*/ 2147483647 w 86"/>
              <a:gd name="T7" fmla="*/ 2147483647 h 96"/>
              <a:gd name="T8" fmla="*/ 2147483647 w 86"/>
              <a:gd name="T9" fmla="*/ 2147483647 h 96"/>
              <a:gd name="T10" fmla="*/ 2147483647 w 86"/>
              <a:gd name="T11" fmla="*/ 2147483647 h 96"/>
              <a:gd name="T12" fmla="*/ 2147483647 w 86"/>
              <a:gd name="T13" fmla="*/ 2147483647 h 96"/>
              <a:gd name="T14" fmla="*/ 2147483647 w 86"/>
              <a:gd name="T15" fmla="*/ 0 h 96"/>
              <a:gd name="T16" fmla="*/ 2147483647 w 86"/>
              <a:gd name="T17" fmla="*/ 2147483647 h 96"/>
              <a:gd name="T18" fmla="*/ 2147483647 w 86"/>
              <a:gd name="T19" fmla="*/ 2147483647 h 96"/>
              <a:gd name="T20" fmla="*/ 2147483647 w 86"/>
              <a:gd name="T21" fmla="*/ 2147483647 h 96"/>
              <a:gd name="T22" fmla="*/ 2147483647 w 86"/>
              <a:gd name="T23" fmla="*/ 2147483647 h 96"/>
              <a:gd name="T24" fmla="*/ 2147483647 w 86"/>
              <a:gd name="T25" fmla="*/ 2147483647 h 96"/>
              <a:gd name="T26" fmla="*/ 2147483647 w 86"/>
              <a:gd name="T27" fmla="*/ 2147483647 h 96"/>
              <a:gd name="T28" fmla="*/ 2147483647 w 86"/>
              <a:gd name="T29" fmla="*/ 2147483647 h 96"/>
              <a:gd name="T30" fmla="*/ 2147483647 w 86"/>
              <a:gd name="T31" fmla="*/ 2147483647 h 96"/>
              <a:gd name="T32" fmla="*/ 2147483647 w 86"/>
              <a:gd name="T33" fmla="*/ 2147483647 h 96"/>
              <a:gd name="T34" fmla="*/ 2147483647 w 86"/>
              <a:gd name="T35" fmla="*/ 2147483647 h 96"/>
              <a:gd name="T36" fmla="*/ 0 w 86"/>
              <a:gd name="T37" fmla="*/ 2147483647 h 96"/>
              <a:gd name="T38" fmla="*/ 2147483647 w 86"/>
              <a:gd name="T39" fmla="*/ 2147483647 h 96"/>
              <a:gd name="T40" fmla="*/ 2147483647 w 86"/>
              <a:gd name="T41" fmla="*/ 2147483647 h 96"/>
              <a:gd name="T42" fmla="*/ 2147483647 w 86"/>
              <a:gd name="T43" fmla="*/ 2147483647 h 96"/>
              <a:gd name="T44" fmla="*/ 2147483647 w 86"/>
              <a:gd name="T45" fmla="*/ 2147483647 h 9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6"/>
              <a:gd name="T70" fmla="*/ 0 h 96"/>
              <a:gd name="T71" fmla="*/ 86 w 86"/>
              <a:gd name="T72" fmla="*/ 96 h 9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6" h="96">
                <a:moveTo>
                  <a:pt x="51" y="96"/>
                </a:moveTo>
                <a:lnTo>
                  <a:pt x="62" y="83"/>
                </a:lnTo>
                <a:lnTo>
                  <a:pt x="72" y="74"/>
                </a:lnTo>
                <a:lnTo>
                  <a:pt x="78" y="69"/>
                </a:lnTo>
                <a:lnTo>
                  <a:pt x="86" y="56"/>
                </a:lnTo>
                <a:lnTo>
                  <a:pt x="81" y="50"/>
                </a:lnTo>
                <a:lnTo>
                  <a:pt x="72" y="50"/>
                </a:lnTo>
                <a:lnTo>
                  <a:pt x="72" y="0"/>
                </a:lnTo>
                <a:lnTo>
                  <a:pt x="26" y="2"/>
                </a:lnTo>
                <a:lnTo>
                  <a:pt x="23" y="8"/>
                </a:lnTo>
                <a:lnTo>
                  <a:pt x="26" y="20"/>
                </a:lnTo>
                <a:lnTo>
                  <a:pt x="39" y="30"/>
                </a:lnTo>
                <a:lnTo>
                  <a:pt x="45" y="38"/>
                </a:lnTo>
                <a:lnTo>
                  <a:pt x="39" y="41"/>
                </a:lnTo>
                <a:lnTo>
                  <a:pt x="20" y="44"/>
                </a:lnTo>
                <a:lnTo>
                  <a:pt x="15" y="41"/>
                </a:lnTo>
                <a:lnTo>
                  <a:pt x="6" y="53"/>
                </a:lnTo>
                <a:lnTo>
                  <a:pt x="3" y="63"/>
                </a:lnTo>
                <a:lnTo>
                  <a:pt x="0" y="80"/>
                </a:lnTo>
                <a:lnTo>
                  <a:pt x="9" y="86"/>
                </a:lnTo>
                <a:lnTo>
                  <a:pt x="17" y="92"/>
                </a:lnTo>
                <a:lnTo>
                  <a:pt x="33" y="96"/>
                </a:lnTo>
                <a:lnTo>
                  <a:pt x="51" y="96"/>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9" name="Freeform 186"/>
          <p:cNvSpPr>
            <a:spLocks/>
          </p:cNvSpPr>
          <p:nvPr/>
        </p:nvSpPr>
        <p:spPr bwMode="auto">
          <a:xfrm>
            <a:off x="1221972" y="3090370"/>
            <a:ext cx="23699" cy="94748"/>
          </a:xfrm>
          <a:custGeom>
            <a:avLst/>
            <a:gdLst>
              <a:gd name="T0" fmla="*/ 2147483647 w 17"/>
              <a:gd name="T1" fmla="*/ 0 h 66"/>
              <a:gd name="T2" fmla="*/ 2147483647 w 17"/>
              <a:gd name="T3" fmla="*/ 2147483647 h 66"/>
              <a:gd name="T4" fmla="*/ 2147483647 w 17"/>
              <a:gd name="T5" fmla="*/ 2147483647 h 66"/>
              <a:gd name="T6" fmla="*/ 2147483647 w 17"/>
              <a:gd name="T7" fmla="*/ 2147483647 h 66"/>
              <a:gd name="T8" fmla="*/ 2147483647 w 17"/>
              <a:gd name="T9" fmla="*/ 2147483647 h 66"/>
              <a:gd name="T10" fmla="*/ 2147483647 w 17"/>
              <a:gd name="T11" fmla="*/ 2147483647 h 66"/>
              <a:gd name="T12" fmla="*/ 0 w 17"/>
              <a:gd name="T13" fmla="*/ 2147483647 h 66"/>
              <a:gd name="T14" fmla="*/ 0 w 17"/>
              <a:gd name="T15" fmla="*/ 2147483647 h 66"/>
              <a:gd name="T16" fmla="*/ 2147483647 w 17"/>
              <a:gd name="T17" fmla="*/ 2147483647 h 66"/>
              <a:gd name="T18" fmla="*/ 2147483647 w 17"/>
              <a:gd name="T19" fmla="*/ 0 h 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66"/>
              <a:gd name="T32" fmla="*/ 17 w 17"/>
              <a:gd name="T33" fmla="*/ 66 h 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66">
                <a:moveTo>
                  <a:pt x="14" y="0"/>
                </a:moveTo>
                <a:lnTo>
                  <a:pt x="17" y="10"/>
                </a:lnTo>
                <a:lnTo>
                  <a:pt x="14" y="18"/>
                </a:lnTo>
                <a:lnTo>
                  <a:pt x="14" y="40"/>
                </a:lnTo>
                <a:lnTo>
                  <a:pt x="14" y="52"/>
                </a:lnTo>
                <a:lnTo>
                  <a:pt x="9" y="57"/>
                </a:lnTo>
                <a:lnTo>
                  <a:pt x="0" y="66"/>
                </a:lnTo>
                <a:lnTo>
                  <a:pt x="0" y="16"/>
                </a:lnTo>
                <a:lnTo>
                  <a:pt x="9" y="7"/>
                </a:lnTo>
                <a:lnTo>
                  <a:pt x="14" y="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10" name="Freeform 187"/>
          <p:cNvSpPr>
            <a:spLocks/>
          </p:cNvSpPr>
          <p:nvPr/>
        </p:nvSpPr>
        <p:spPr bwMode="auto">
          <a:xfrm>
            <a:off x="1189654" y="3226031"/>
            <a:ext cx="73253" cy="49528"/>
          </a:xfrm>
          <a:custGeom>
            <a:avLst/>
            <a:gdLst>
              <a:gd name="T0" fmla="*/ 0 w 50"/>
              <a:gd name="T1" fmla="*/ 2147483647 h 33"/>
              <a:gd name="T2" fmla="*/ 2147483647 w 50"/>
              <a:gd name="T3" fmla="*/ 0 h 33"/>
              <a:gd name="T4" fmla="*/ 2147483647 w 50"/>
              <a:gd name="T5" fmla="*/ 2147483647 h 33"/>
              <a:gd name="T6" fmla="*/ 2147483647 w 50"/>
              <a:gd name="T7" fmla="*/ 2147483647 h 33"/>
              <a:gd name="T8" fmla="*/ 2147483647 w 50"/>
              <a:gd name="T9" fmla="*/ 2147483647 h 33"/>
              <a:gd name="T10" fmla="*/ 2147483647 w 50"/>
              <a:gd name="T11" fmla="*/ 2147483647 h 33"/>
              <a:gd name="T12" fmla="*/ 2147483647 w 50"/>
              <a:gd name="T13" fmla="*/ 2147483647 h 33"/>
              <a:gd name="T14" fmla="*/ 2147483647 w 50"/>
              <a:gd name="T15" fmla="*/ 2147483647 h 33"/>
              <a:gd name="T16" fmla="*/ 2147483647 w 50"/>
              <a:gd name="T17" fmla="*/ 2147483647 h 33"/>
              <a:gd name="T18" fmla="*/ 2147483647 w 50"/>
              <a:gd name="T19" fmla="*/ 2147483647 h 33"/>
              <a:gd name="T20" fmla="*/ 0 w 50"/>
              <a:gd name="T21" fmla="*/ 2147483647 h 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0"/>
              <a:gd name="T34" fmla="*/ 0 h 33"/>
              <a:gd name="T35" fmla="*/ 50 w 50"/>
              <a:gd name="T36" fmla="*/ 33 h 3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0" h="33">
                <a:moveTo>
                  <a:pt x="0" y="16"/>
                </a:moveTo>
                <a:lnTo>
                  <a:pt x="18" y="0"/>
                </a:lnTo>
                <a:lnTo>
                  <a:pt x="27" y="6"/>
                </a:lnTo>
                <a:lnTo>
                  <a:pt x="35" y="12"/>
                </a:lnTo>
                <a:lnTo>
                  <a:pt x="47" y="16"/>
                </a:lnTo>
                <a:lnTo>
                  <a:pt x="50" y="22"/>
                </a:lnTo>
                <a:lnTo>
                  <a:pt x="44" y="30"/>
                </a:lnTo>
                <a:lnTo>
                  <a:pt x="38" y="33"/>
                </a:lnTo>
                <a:lnTo>
                  <a:pt x="24" y="27"/>
                </a:lnTo>
                <a:lnTo>
                  <a:pt x="11" y="22"/>
                </a:lnTo>
                <a:lnTo>
                  <a:pt x="0" y="16"/>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11" name="Freeform 188"/>
          <p:cNvSpPr>
            <a:spLocks/>
          </p:cNvSpPr>
          <p:nvPr/>
        </p:nvSpPr>
        <p:spPr bwMode="auto">
          <a:xfrm>
            <a:off x="1215508" y="3180811"/>
            <a:ext cx="206832" cy="101208"/>
          </a:xfrm>
          <a:custGeom>
            <a:avLst/>
            <a:gdLst>
              <a:gd name="T0" fmla="*/ 2147483647 w 144"/>
              <a:gd name="T1" fmla="*/ 2147483647 h 72"/>
              <a:gd name="T2" fmla="*/ 2147483647 w 144"/>
              <a:gd name="T3" fmla="*/ 2147483647 h 72"/>
              <a:gd name="T4" fmla="*/ 2147483647 w 144"/>
              <a:gd name="T5" fmla="*/ 2147483647 h 72"/>
              <a:gd name="T6" fmla="*/ 2147483647 w 144"/>
              <a:gd name="T7" fmla="*/ 2147483647 h 72"/>
              <a:gd name="T8" fmla="*/ 2147483647 w 144"/>
              <a:gd name="T9" fmla="*/ 2147483647 h 72"/>
              <a:gd name="T10" fmla="*/ 2147483647 w 144"/>
              <a:gd name="T11" fmla="*/ 0 h 72"/>
              <a:gd name="T12" fmla="*/ 2147483647 w 144"/>
              <a:gd name="T13" fmla="*/ 0 h 72"/>
              <a:gd name="T14" fmla="*/ 2147483647 w 144"/>
              <a:gd name="T15" fmla="*/ 0 h 72"/>
              <a:gd name="T16" fmla="*/ 2147483647 w 144"/>
              <a:gd name="T17" fmla="*/ 2147483647 h 72"/>
              <a:gd name="T18" fmla="*/ 2147483647 w 144"/>
              <a:gd name="T19" fmla="*/ 2147483647 h 72"/>
              <a:gd name="T20" fmla="*/ 2147483647 w 144"/>
              <a:gd name="T21" fmla="*/ 2147483647 h 72"/>
              <a:gd name="T22" fmla="*/ 2147483647 w 144"/>
              <a:gd name="T23" fmla="*/ 2147483647 h 72"/>
              <a:gd name="T24" fmla="*/ 2147483647 w 144"/>
              <a:gd name="T25" fmla="*/ 2147483647 h 72"/>
              <a:gd name="T26" fmla="*/ 2147483647 w 144"/>
              <a:gd name="T27" fmla="*/ 2147483647 h 72"/>
              <a:gd name="T28" fmla="*/ 2147483647 w 144"/>
              <a:gd name="T29" fmla="*/ 2147483647 h 72"/>
              <a:gd name="T30" fmla="*/ 2147483647 w 144"/>
              <a:gd name="T31" fmla="*/ 2147483647 h 72"/>
              <a:gd name="T32" fmla="*/ 2147483647 w 144"/>
              <a:gd name="T33" fmla="*/ 2147483647 h 72"/>
              <a:gd name="T34" fmla="*/ 2147483647 w 144"/>
              <a:gd name="T35" fmla="*/ 2147483647 h 72"/>
              <a:gd name="T36" fmla="*/ 2147483647 w 144"/>
              <a:gd name="T37" fmla="*/ 2147483647 h 72"/>
              <a:gd name="T38" fmla="*/ 2147483647 w 144"/>
              <a:gd name="T39" fmla="*/ 2147483647 h 72"/>
              <a:gd name="T40" fmla="*/ 2147483647 w 144"/>
              <a:gd name="T41" fmla="*/ 2147483647 h 72"/>
              <a:gd name="T42" fmla="*/ 2147483647 w 144"/>
              <a:gd name="T43" fmla="*/ 2147483647 h 72"/>
              <a:gd name="T44" fmla="*/ 2147483647 w 144"/>
              <a:gd name="T45" fmla="*/ 2147483647 h 72"/>
              <a:gd name="T46" fmla="*/ 2147483647 w 144"/>
              <a:gd name="T47" fmla="*/ 2147483647 h 72"/>
              <a:gd name="T48" fmla="*/ 2147483647 w 144"/>
              <a:gd name="T49" fmla="*/ 2147483647 h 72"/>
              <a:gd name="T50" fmla="*/ 2147483647 w 144"/>
              <a:gd name="T51" fmla="*/ 2147483647 h 72"/>
              <a:gd name="T52" fmla="*/ 0 w 144"/>
              <a:gd name="T53" fmla="*/ 2147483647 h 72"/>
              <a:gd name="T54" fmla="*/ 2147483647 w 144"/>
              <a:gd name="T55" fmla="*/ 2147483647 h 7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44"/>
              <a:gd name="T85" fmla="*/ 0 h 72"/>
              <a:gd name="T86" fmla="*/ 144 w 144"/>
              <a:gd name="T87" fmla="*/ 72 h 7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44" h="72">
                <a:moveTo>
                  <a:pt x="17" y="9"/>
                </a:moveTo>
                <a:lnTo>
                  <a:pt x="39" y="3"/>
                </a:lnTo>
                <a:lnTo>
                  <a:pt x="51" y="3"/>
                </a:lnTo>
                <a:lnTo>
                  <a:pt x="62" y="6"/>
                </a:lnTo>
                <a:lnTo>
                  <a:pt x="78" y="3"/>
                </a:lnTo>
                <a:lnTo>
                  <a:pt x="95" y="0"/>
                </a:lnTo>
                <a:lnTo>
                  <a:pt x="111" y="0"/>
                </a:lnTo>
                <a:lnTo>
                  <a:pt x="120" y="0"/>
                </a:lnTo>
                <a:lnTo>
                  <a:pt x="125" y="6"/>
                </a:lnTo>
                <a:lnTo>
                  <a:pt x="144" y="19"/>
                </a:lnTo>
                <a:lnTo>
                  <a:pt x="140" y="24"/>
                </a:lnTo>
                <a:lnTo>
                  <a:pt x="131" y="27"/>
                </a:lnTo>
                <a:lnTo>
                  <a:pt x="120" y="27"/>
                </a:lnTo>
                <a:lnTo>
                  <a:pt x="104" y="27"/>
                </a:lnTo>
                <a:lnTo>
                  <a:pt x="95" y="33"/>
                </a:lnTo>
                <a:lnTo>
                  <a:pt x="84" y="45"/>
                </a:lnTo>
                <a:lnTo>
                  <a:pt x="72" y="49"/>
                </a:lnTo>
                <a:lnTo>
                  <a:pt x="62" y="52"/>
                </a:lnTo>
                <a:lnTo>
                  <a:pt x="59" y="63"/>
                </a:lnTo>
                <a:lnTo>
                  <a:pt x="53" y="69"/>
                </a:lnTo>
                <a:lnTo>
                  <a:pt x="45" y="72"/>
                </a:lnTo>
                <a:lnTo>
                  <a:pt x="45" y="63"/>
                </a:lnTo>
                <a:lnTo>
                  <a:pt x="42" y="55"/>
                </a:lnTo>
                <a:lnTo>
                  <a:pt x="32" y="55"/>
                </a:lnTo>
                <a:lnTo>
                  <a:pt x="29" y="49"/>
                </a:lnTo>
                <a:lnTo>
                  <a:pt x="9" y="39"/>
                </a:lnTo>
                <a:lnTo>
                  <a:pt x="0" y="33"/>
                </a:lnTo>
                <a:lnTo>
                  <a:pt x="17" y="9"/>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12" name="Freeform 189"/>
          <p:cNvSpPr>
            <a:spLocks/>
          </p:cNvSpPr>
          <p:nvPr/>
        </p:nvSpPr>
        <p:spPr bwMode="auto">
          <a:xfrm>
            <a:off x="1280143" y="3215265"/>
            <a:ext cx="137888" cy="139968"/>
          </a:xfrm>
          <a:custGeom>
            <a:avLst/>
            <a:gdLst>
              <a:gd name="T0" fmla="*/ 2147483647 w 95"/>
              <a:gd name="T1" fmla="*/ 2147483647 h 100"/>
              <a:gd name="T2" fmla="*/ 2147483647 w 95"/>
              <a:gd name="T3" fmla="*/ 2147483647 h 100"/>
              <a:gd name="T4" fmla="*/ 2147483647 w 95"/>
              <a:gd name="T5" fmla="*/ 2147483647 h 100"/>
              <a:gd name="T6" fmla="*/ 2147483647 w 95"/>
              <a:gd name="T7" fmla="*/ 2147483647 h 100"/>
              <a:gd name="T8" fmla="*/ 2147483647 w 95"/>
              <a:gd name="T9" fmla="*/ 2147483647 h 100"/>
              <a:gd name="T10" fmla="*/ 0 w 95"/>
              <a:gd name="T11" fmla="*/ 2147483647 h 100"/>
              <a:gd name="T12" fmla="*/ 2147483647 w 95"/>
              <a:gd name="T13" fmla="*/ 2147483647 h 100"/>
              <a:gd name="T14" fmla="*/ 2147483647 w 95"/>
              <a:gd name="T15" fmla="*/ 2147483647 h 100"/>
              <a:gd name="T16" fmla="*/ 2147483647 w 95"/>
              <a:gd name="T17" fmla="*/ 2147483647 h 100"/>
              <a:gd name="T18" fmla="*/ 2147483647 w 95"/>
              <a:gd name="T19" fmla="*/ 2147483647 h 100"/>
              <a:gd name="T20" fmla="*/ 2147483647 w 95"/>
              <a:gd name="T21" fmla="*/ 2147483647 h 100"/>
              <a:gd name="T22" fmla="*/ 2147483647 w 95"/>
              <a:gd name="T23" fmla="*/ 2147483647 h 100"/>
              <a:gd name="T24" fmla="*/ 2147483647 w 95"/>
              <a:gd name="T25" fmla="*/ 2147483647 h 100"/>
              <a:gd name="T26" fmla="*/ 2147483647 w 95"/>
              <a:gd name="T27" fmla="*/ 0 h 100"/>
              <a:gd name="T28" fmla="*/ 2147483647 w 95"/>
              <a:gd name="T29" fmla="*/ 2147483647 h 100"/>
              <a:gd name="T30" fmla="*/ 2147483647 w 95"/>
              <a:gd name="T31" fmla="*/ 2147483647 h 100"/>
              <a:gd name="T32" fmla="*/ 2147483647 w 95"/>
              <a:gd name="T33" fmla="*/ 2147483647 h 100"/>
              <a:gd name="T34" fmla="*/ 2147483647 w 95"/>
              <a:gd name="T35" fmla="*/ 2147483647 h 100"/>
              <a:gd name="T36" fmla="*/ 2147483647 w 95"/>
              <a:gd name="T37" fmla="*/ 2147483647 h 100"/>
              <a:gd name="T38" fmla="*/ 2147483647 w 95"/>
              <a:gd name="T39" fmla="*/ 2147483647 h 1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5"/>
              <a:gd name="T61" fmla="*/ 0 h 100"/>
              <a:gd name="T62" fmla="*/ 95 w 95"/>
              <a:gd name="T63" fmla="*/ 100 h 10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5" h="100">
                <a:moveTo>
                  <a:pt x="80" y="100"/>
                </a:moveTo>
                <a:lnTo>
                  <a:pt x="66" y="92"/>
                </a:lnTo>
                <a:lnTo>
                  <a:pt x="39" y="90"/>
                </a:lnTo>
                <a:lnTo>
                  <a:pt x="20" y="75"/>
                </a:lnTo>
                <a:lnTo>
                  <a:pt x="8" y="64"/>
                </a:lnTo>
                <a:lnTo>
                  <a:pt x="0" y="48"/>
                </a:lnTo>
                <a:lnTo>
                  <a:pt x="14" y="39"/>
                </a:lnTo>
                <a:lnTo>
                  <a:pt x="17" y="28"/>
                </a:lnTo>
                <a:lnTo>
                  <a:pt x="39" y="21"/>
                </a:lnTo>
                <a:lnTo>
                  <a:pt x="50" y="9"/>
                </a:lnTo>
                <a:lnTo>
                  <a:pt x="59" y="3"/>
                </a:lnTo>
                <a:lnTo>
                  <a:pt x="75" y="3"/>
                </a:lnTo>
                <a:lnTo>
                  <a:pt x="86" y="3"/>
                </a:lnTo>
                <a:lnTo>
                  <a:pt x="95" y="0"/>
                </a:lnTo>
                <a:lnTo>
                  <a:pt x="95" y="9"/>
                </a:lnTo>
                <a:lnTo>
                  <a:pt x="92" y="28"/>
                </a:lnTo>
                <a:lnTo>
                  <a:pt x="86" y="45"/>
                </a:lnTo>
                <a:lnTo>
                  <a:pt x="83" y="64"/>
                </a:lnTo>
                <a:lnTo>
                  <a:pt x="83" y="78"/>
                </a:lnTo>
                <a:lnTo>
                  <a:pt x="80" y="10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13" name="Freeform 190"/>
          <p:cNvSpPr>
            <a:spLocks/>
          </p:cNvSpPr>
          <p:nvPr/>
        </p:nvSpPr>
        <p:spPr bwMode="auto">
          <a:xfrm>
            <a:off x="1331851" y="3340161"/>
            <a:ext cx="107725" cy="94748"/>
          </a:xfrm>
          <a:custGeom>
            <a:avLst/>
            <a:gdLst>
              <a:gd name="T0" fmla="*/ 2147483647 w 74"/>
              <a:gd name="T1" fmla="*/ 2147483647 h 66"/>
              <a:gd name="T2" fmla="*/ 2147483647 w 74"/>
              <a:gd name="T3" fmla="*/ 2147483647 h 66"/>
              <a:gd name="T4" fmla="*/ 2147483647 w 74"/>
              <a:gd name="T5" fmla="*/ 2147483647 h 66"/>
              <a:gd name="T6" fmla="*/ 2147483647 w 74"/>
              <a:gd name="T7" fmla="*/ 2147483647 h 66"/>
              <a:gd name="T8" fmla="*/ 2147483647 w 74"/>
              <a:gd name="T9" fmla="*/ 2147483647 h 66"/>
              <a:gd name="T10" fmla="*/ 0 w 74"/>
              <a:gd name="T11" fmla="*/ 2147483647 h 66"/>
              <a:gd name="T12" fmla="*/ 0 w 74"/>
              <a:gd name="T13" fmla="*/ 2147483647 h 66"/>
              <a:gd name="T14" fmla="*/ 2147483647 w 74"/>
              <a:gd name="T15" fmla="*/ 2147483647 h 66"/>
              <a:gd name="T16" fmla="*/ 2147483647 w 74"/>
              <a:gd name="T17" fmla="*/ 0 h 66"/>
              <a:gd name="T18" fmla="*/ 2147483647 w 74"/>
              <a:gd name="T19" fmla="*/ 2147483647 h 66"/>
              <a:gd name="T20" fmla="*/ 2147483647 w 74"/>
              <a:gd name="T21" fmla="*/ 2147483647 h 66"/>
              <a:gd name="T22" fmla="*/ 2147483647 w 74"/>
              <a:gd name="T23" fmla="*/ 2147483647 h 66"/>
              <a:gd name="T24" fmla="*/ 2147483647 w 74"/>
              <a:gd name="T25" fmla="*/ 2147483647 h 66"/>
              <a:gd name="T26" fmla="*/ 2147483647 w 74"/>
              <a:gd name="T27" fmla="*/ 2147483647 h 66"/>
              <a:gd name="T28" fmla="*/ 2147483647 w 74"/>
              <a:gd name="T29" fmla="*/ 2147483647 h 66"/>
              <a:gd name="T30" fmla="*/ 2147483647 w 74"/>
              <a:gd name="T31" fmla="*/ 2147483647 h 66"/>
              <a:gd name="T32" fmla="*/ 2147483647 w 74"/>
              <a:gd name="T33" fmla="*/ 2147483647 h 66"/>
              <a:gd name="T34" fmla="*/ 2147483647 w 74"/>
              <a:gd name="T35" fmla="*/ 2147483647 h 66"/>
              <a:gd name="T36" fmla="*/ 2147483647 w 74"/>
              <a:gd name="T37" fmla="*/ 2147483647 h 66"/>
              <a:gd name="T38" fmla="*/ 2147483647 w 74"/>
              <a:gd name="T39" fmla="*/ 2147483647 h 66"/>
              <a:gd name="T40" fmla="*/ 2147483647 w 74"/>
              <a:gd name="T41" fmla="*/ 2147483647 h 66"/>
              <a:gd name="T42" fmla="*/ 2147483647 w 74"/>
              <a:gd name="T43" fmla="*/ 2147483647 h 66"/>
              <a:gd name="T44" fmla="*/ 2147483647 w 74"/>
              <a:gd name="T45" fmla="*/ 2147483647 h 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4"/>
              <a:gd name="T70" fmla="*/ 0 h 66"/>
              <a:gd name="T71" fmla="*/ 74 w 74"/>
              <a:gd name="T72" fmla="*/ 66 h 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4" h="66">
                <a:moveTo>
                  <a:pt x="27" y="30"/>
                </a:moveTo>
                <a:lnTo>
                  <a:pt x="17" y="24"/>
                </a:lnTo>
                <a:lnTo>
                  <a:pt x="14" y="33"/>
                </a:lnTo>
                <a:lnTo>
                  <a:pt x="11" y="36"/>
                </a:lnTo>
                <a:lnTo>
                  <a:pt x="3" y="30"/>
                </a:lnTo>
                <a:lnTo>
                  <a:pt x="0" y="24"/>
                </a:lnTo>
                <a:lnTo>
                  <a:pt x="0" y="15"/>
                </a:lnTo>
                <a:lnTo>
                  <a:pt x="3" y="10"/>
                </a:lnTo>
                <a:lnTo>
                  <a:pt x="3" y="0"/>
                </a:lnTo>
                <a:lnTo>
                  <a:pt x="27" y="2"/>
                </a:lnTo>
                <a:lnTo>
                  <a:pt x="44" y="10"/>
                </a:lnTo>
                <a:lnTo>
                  <a:pt x="50" y="15"/>
                </a:lnTo>
                <a:lnTo>
                  <a:pt x="63" y="27"/>
                </a:lnTo>
                <a:lnTo>
                  <a:pt x="72" y="36"/>
                </a:lnTo>
                <a:lnTo>
                  <a:pt x="74" y="43"/>
                </a:lnTo>
                <a:lnTo>
                  <a:pt x="69" y="46"/>
                </a:lnTo>
                <a:lnTo>
                  <a:pt x="66" y="54"/>
                </a:lnTo>
                <a:lnTo>
                  <a:pt x="63" y="63"/>
                </a:lnTo>
                <a:lnTo>
                  <a:pt x="56" y="66"/>
                </a:lnTo>
                <a:lnTo>
                  <a:pt x="50" y="48"/>
                </a:lnTo>
                <a:lnTo>
                  <a:pt x="41" y="38"/>
                </a:lnTo>
                <a:lnTo>
                  <a:pt x="36" y="36"/>
                </a:lnTo>
                <a:lnTo>
                  <a:pt x="27" y="3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14" name="Freeform 191"/>
          <p:cNvSpPr>
            <a:spLocks/>
          </p:cNvSpPr>
          <p:nvPr/>
        </p:nvSpPr>
        <p:spPr bwMode="auto">
          <a:xfrm>
            <a:off x="1411569" y="3398302"/>
            <a:ext cx="221913" cy="79676"/>
          </a:xfrm>
          <a:custGeom>
            <a:avLst/>
            <a:gdLst>
              <a:gd name="T0" fmla="*/ 2147483647 w 154"/>
              <a:gd name="T1" fmla="*/ 2147483647 h 58"/>
              <a:gd name="T2" fmla="*/ 2147483647 w 154"/>
              <a:gd name="T3" fmla="*/ 2147483647 h 58"/>
              <a:gd name="T4" fmla="*/ 2147483647 w 154"/>
              <a:gd name="T5" fmla="*/ 2147483647 h 58"/>
              <a:gd name="T6" fmla="*/ 2147483647 w 154"/>
              <a:gd name="T7" fmla="*/ 2147483647 h 58"/>
              <a:gd name="T8" fmla="*/ 2147483647 w 154"/>
              <a:gd name="T9" fmla="*/ 2147483647 h 58"/>
              <a:gd name="T10" fmla="*/ 2147483647 w 154"/>
              <a:gd name="T11" fmla="*/ 2147483647 h 58"/>
              <a:gd name="T12" fmla="*/ 2147483647 w 154"/>
              <a:gd name="T13" fmla="*/ 2147483647 h 58"/>
              <a:gd name="T14" fmla="*/ 2147483647 w 154"/>
              <a:gd name="T15" fmla="*/ 2147483647 h 58"/>
              <a:gd name="T16" fmla="*/ 2147483647 w 154"/>
              <a:gd name="T17" fmla="*/ 2147483647 h 58"/>
              <a:gd name="T18" fmla="*/ 2147483647 w 154"/>
              <a:gd name="T19" fmla="*/ 2147483647 h 58"/>
              <a:gd name="T20" fmla="*/ 2147483647 w 154"/>
              <a:gd name="T21" fmla="*/ 2147483647 h 58"/>
              <a:gd name="T22" fmla="*/ 2147483647 w 154"/>
              <a:gd name="T23" fmla="*/ 2147483647 h 58"/>
              <a:gd name="T24" fmla="*/ 2147483647 w 154"/>
              <a:gd name="T25" fmla="*/ 2147483647 h 58"/>
              <a:gd name="T26" fmla="*/ 2147483647 w 154"/>
              <a:gd name="T27" fmla="*/ 2147483647 h 58"/>
              <a:gd name="T28" fmla="*/ 2147483647 w 154"/>
              <a:gd name="T29" fmla="*/ 2147483647 h 58"/>
              <a:gd name="T30" fmla="*/ 2147483647 w 154"/>
              <a:gd name="T31" fmla="*/ 2147483647 h 58"/>
              <a:gd name="T32" fmla="*/ 2147483647 w 154"/>
              <a:gd name="T33" fmla="*/ 2147483647 h 58"/>
              <a:gd name="T34" fmla="*/ 2147483647 w 154"/>
              <a:gd name="T35" fmla="*/ 2147483647 h 58"/>
              <a:gd name="T36" fmla="*/ 2147483647 w 154"/>
              <a:gd name="T37" fmla="*/ 2147483647 h 58"/>
              <a:gd name="T38" fmla="*/ 2147483647 w 154"/>
              <a:gd name="T39" fmla="*/ 2147483647 h 58"/>
              <a:gd name="T40" fmla="*/ 2147483647 w 154"/>
              <a:gd name="T41" fmla="*/ 2147483647 h 58"/>
              <a:gd name="T42" fmla="*/ 2147483647 w 154"/>
              <a:gd name="T43" fmla="*/ 2147483647 h 58"/>
              <a:gd name="T44" fmla="*/ 0 w 154"/>
              <a:gd name="T45" fmla="*/ 2147483647 h 58"/>
              <a:gd name="T46" fmla="*/ 2147483647 w 154"/>
              <a:gd name="T47" fmla="*/ 2147483647 h 58"/>
              <a:gd name="T48" fmla="*/ 2147483647 w 154"/>
              <a:gd name="T49" fmla="*/ 2147483647 h 58"/>
              <a:gd name="T50" fmla="*/ 2147483647 w 154"/>
              <a:gd name="T51" fmla="*/ 2147483647 h 58"/>
              <a:gd name="T52" fmla="*/ 2147483647 w 154"/>
              <a:gd name="T53" fmla="*/ 2147483647 h 58"/>
              <a:gd name="T54" fmla="*/ 2147483647 w 154"/>
              <a:gd name="T55" fmla="*/ 2147483647 h 58"/>
              <a:gd name="T56" fmla="*/ 2147483647 w 154"/>
              <a:gd name="T57" fmla="*/ 2147483647 h 58"/>
              <a:gd name="T58" fmla="*/ 2147483647 w 154"/>
              <a:gd name="T59" fmla="*/ 2147483647 h 58"/>
              <a:gd name="T60" fmla="*/ 2147483647 w 154"/>
              <a:gd name="T61" fmla="*/ 2147483647 h 58"/>
              <a:gd name="T62" fmla="*/ 2147483647 w 154"/>
              <a:gd name="T63" fmla="*/ 2147483647 h 58"/>
              <a:gd name="T64" fmla="*/ 2147483647 w 154"/>
              <a:gd name="T65" fmla="*/ 2147483647 h 58"/>
              <a:gd name="T66" fmla="*/ 2147483647 w 154"/>
              <a:gd name="T67" fmla="*/ 0 h 58"/>
              <a:gd name="T68" fmla="*/ 2147483647 w 154"/>
              <a:gd name="T69" fmla="*/ 2147483647 h 58"/>
              <a:gd name="T70" fmla="*/ 2147483647 w 154"/>
              <a:gd name="T71" fmla="*/ 2147483647 h 58"/>
              <a:gd name="T72" fmla="*/ 2147483647 w 154"/>
              <a:gd name="T73" fmla="*/ 2147483647 h 58"/>
              <a:gd name="T74" fmla="*/ 2147483647 w 154"/>
              <a:gd name="T75" fmla="*/ 2147483647 h 58"/>
              <a:gd name="T76" fmla="*/ 2147483647 w 154"/>
              <a:gd name="T77" fmla="*/ 2147483647 h 58"/>
              <a:gd name="T78" fmla="*/ 2147483647 w 154"/>
              <a:gd name="T79" fmla="*/ 2147483647 h 58"/>
              <a:gd name="T80" fmla="*/ 2147483647 w 154"/>
              <a:gd name="T81" fmla="*/ 2147483647 h 58"/>
              <a:gd name="T82" fmla="*/ 2147483647 w 154"/>
              <a:gd name="T83" fmla="*/ 2147483647 h 5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4"/>
              <a:gd name="T127" fmla="*/ 0 h 58"/>
              <a:gd name="T128" fmla="*/ 154 w 154"/>
              <a:gd name="T129" fmla="*/ 58 h 5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4" h="58">
                <a:moveTo>
                  <a:pt x="132" y="52"/>
                </a:moveTo>
                <a:lnTo>
                  <a:pt x="123" y="49"/>
                </a:lnTo>
                <a:lnTo>
                  <a:pt x="121" y="44"/>
                </a:lnTo>
                <a:lnTo>
                  <a:pt x="121" y="33"/>
                </a:lnTo>
                <a:lnTo>
                  <a:pt x="121" y="25"/>
                </a:lnTo>
                <a:lnTo>
                  <a:pt x="118" y="19"/>
                </a:lnTo>
                <a:lnTo>
                  <a:pt x="108" y="16"/>
                </a:lnTo>
                <a:lnTo>
                  <a:pt x="99" y="16"/>
                </a:lnTo>
                <a:lnTo>
                  <a:pt x="93" y="19"/>
                </a:lnTo>
                <a:lnTo>
                  <a:pt x="90" y="25"/>
                </a:lnTo>
                <a:lnTo>
                  <a:pt x="79" y="28"/>
                </a:lnTo>
                <a:lnTo>
                  <a:pt x="72" y="33"/>
                </a:lnTo>
                <a:lnTo>
                  <a:pt x="75" y="41"/>
                </a:lnTo>
                <a:lnTo>
                  <a:pt x="79" y="46"/>
                </a:lnTo>
                <a:lnTo>
                  <a:pt x="79" y="55"/>
                </a:lnTo>
                <a:lnTo>
                  <a:pt x="66" y="58"/>
                </a:lnTo>
                <a:lnTo>
                  <a:pt x="57" y="49"/>
                </a:lnTo>
                <a:lnTo>
                  <a:pt x="49" y="41"/>
                </a:lnTo>
                <a:lnTo>
                  <a:pt x="39" y="33"/>
                </a:lnTo>
                <a:lnTo>
                  <a:pt x="27" y="31"/>
                </a:lnTo>
                <a:lnTo>
                  <a:pt x="21" y="28"/>
                </a:lnTo>
                <a:lnTo>
                  <a:pt x="13" y="31"/>
                </a:lnTo>
                <a:lnTo>
                  <a:pt x="0" y="28"/>
                </a:lnTo>
                <a:lnTo>
                  <a:pt x="7" y="22"/>
                </a:lnTo>
                <a:lnTo>
                  <a:pt x="10" y="13"/>
                </a:lnTo>
                <a:lnTo>
                  <a:pt x="18" y="5"/>
                </a:lnTo>
                <a:lnTo>
                  <a:pt x="27" y="8"/>
                </a:lnTo>
                <a:lnTo>
                  <a:pt x="33" y="13"/>
                </a:lnTo>
                <a:lnTo>
                  <a:pt x="46" y="19"/>
                </a:lnTo>
                <a:lnTo>
                  <a:pt x="57" y="19"/>
                </a:lnTo>
                <a:lnTo>
                  <a:pt x="66" y="16"/>
                </a:lnTo>
                <a:lnTo>
                  <a:pt x="79" y="10"/>
                </a:lnTo>
                <a:lnTo>
                  <a:pt x="93" y="5"/>
                </a:lnTo>
                <a:lnTo>
                  <a:pt x="108" y="0"/>
                </a:lnTo>
                <a:lnTo>
                  <a:pt x="123" y="5"/>
                </a:lnTo>
                <a:lnTo>
                  <a:pt x="132" y="10"/>
                </a:lnTo>
                <a:lnTo>
                  <a:pt x="141" y="16"/>
                </a:lnTo>
                <a:lnTo>
                  <a:pt x="146" y="25"/>
                </a:lnTo>
                <a:lnTo>
                  <a:pt x="154" y="31"/>
                </a:lnTo>
                <a:lnTo>
                  <a:pt x="151" y="41"/>
                </a:lnTo>
                <a:lnTo>
                  <a:pt x="141" y="46"/>
                </a:lnTo>
                <a:lnTo>
                  <a:pt x="132" y="52"/>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15" name="Freeform 192"/>
          <p:cNvSpPr>
            <a:spLocks/>
          </p:cNvSpPr>
          <p:nvPr/>
        </p:nvSpPr>
        <p:spPr bwMode="auto">
          <a:xfrm>
            <a:off x="1366323" y="2924560"/>
            <a:ext cx="355493" cy="120589"/>
          </a:xfrm>
          <a:custGeom>
            <a:avLst/>
            <a:gdLst>
              <a:gd name="T0" fmla="*/ 2147483647 w 248"/>
              <a:gd name="T1" fmla="*/ 2147483647 h 85"/>
              <a:gd name="T2" fmla="*/ 2147483647 w 248"/>
              <a:gd name="T3" fmla="*/ 2147483647 h 85"/>
              <a:gd name="T4" fmla="*/ 2147483647 w 248"/>
              <a:gd name="T5" fmla="*/ 2147483647 h 85"/>
              <a:gd name="T6" fmla="*/ 2147483647 w 248"/>
              <a:gd name="T7" fmla="*/ 2147483647 h 85"/>
              <a:gd name="T8" fmla="*/ 2147483647 w 248"/>
              <a:gd name="T9" fmla="*/ 2147483647 h 85"/>
              <a:gd name="T10" fmla="*/ 2147483647 w 248"/>
              <a:gd name="T11" fmla="*/ 2147483647 h 85"/>
              <a:gd name="T12" fmla="*/ 2147483647 w 248"/>
              <a:gd name="T13" fmla="*/ 2147483647 h 85"/>
              <a:gd name="T14" fmla="*/ 2147483647 w 248"/>
              <a:gd name="T15" fmla="*/ 2147483647 h 85"/>
              <a:gd name="T16" fmla="*/ 2147483647 w 248"/>
              <a:gd name="T17" fmla="*/ 2147483647 h 85"/>
              <a:gd name="T18" fmla="*/ 2147483647 w 248"/>
              <a:gd name="T19" fmla="*/ 2147483647 h 85"/>
              <a:gd name="T20" fmla="*/ 2147483647 w 248"/>
              <a:gd name="T21" fmla="*/ 2147483647 h 85"/>
              <a:gd name="T22" fmla="*/ 2147483647 w 248"/>
              <a:gd name="T23" fmla="*/ 2147483647 h 85"/>
              <a:gd name="T24" fmla="*/ 2147483647 w 248"/>
              <a:gd name="T25" fmla="*/ 2147483647 h 85"/>
              <a:gd name="T26" fmla="*/ 2147483647 w 248"/>
              <a:gd name="T27" fmla="*/ 2147483647 h 85"/>
              <a:gd name="T28" fmla="*/ 2147483647 w 248"/>
              <a:gd name="T29" fmla="*/ 2147483647 h 85"/>
              <a:gd name="T30" fmla="*/ 2147483647 w 248"/>
              <a:gd name="T31" fmla="*/ 2147483647 h 85"/>
              <a:gd name="T32" fmla="*/ 2147483647 w 248"/>
              <a:gd name="T33" fmla="*/ 2147483647 h 85"/>
              <a:gd name="T34" fmla="*/ 2147483647 w 248"/>
              <a:gd name="T35" fmla="*/ 2147483647 h 85"/>
              <a:gd name="T36" fmla="*/ 2147483647 w 248"/>
              <a:gd name="T37" fmla="*/ 2147483647 h 85"/>
              <a:gd name="T38" fmla="*/ 0 w 248"/>
              <a:gd name="T39" fmla="*/ 2147483647 h 85"/>
              <a:gd name="T40" fmla="*/ 2147483647 w 248"/>
              <a:gd name="T41" fmla="*/ 2147483647 h 85"/>
              <a:gd name="T42" fmla="*/ 2147483647 w 248"/>
              <a:gd name="T43" fmla="*/ 2147483647 h 85"/>
              <a:gd name="T44" fmla="*/ 2147483647 w 248"/>
              <a:gd name="T45" fmla="*/ 2147483647 h 85"/>
              <a:gd name="T46" fmla="*/ 2147483647 w 248"/>
              <a:gd name="T47" fmla="*/ 0 h 85"/>
              <a:gd name="T48" fmla="*/ 2147483647 w 248"/>
              <a:gd name="T49" fmla="*/ 0 h 85"/>
              <a:gd name="T50" fmla="*/ 2147483647 w 248"/>
              <a:gd name="T51" fmla="*/ 2147483647 h 85"/>
              <a:gd name="T52" fmla="*/ 2147483647 w 248"/>
              <a:gd name="T53" fmla="*/ 2147483647 h 85"/>
              <a:gd name="T54" fmla="*/ 2147483647 w 248"/>
              <a:gd name="T55" fmla="*/ 2147483647 h 85"/>
              <a:gd name="T56" fmla="*/ 2147483647 w 248"/>
              <a:gd name="T57" fmla="*/ 2147483647 h 85"/>
              <a:gd name="T58" fmla="*/ 2147483647 w 248"/>
              <a:gd name="T59" fmla="*/ 2147483647 h 85"/>
              <a:gd name="T60" fmla="*/ 2147483647 w 248"/>
              <a:gd name="T61" fmla="*/ 2147483647 h 85"/>
              <a:gd name="T62" fmla="*/ 2147483647 w 248"/>
              <a:gd name="T63" fmla="*/ 2147483647 h 85"/>
              <a:gd name="T64" fmla="*/ 2147483647 w 248"/>
              <a:gd name="T65" fmla="*/ 2147483647 h 85"/>
              <a:gd name="T66" fmla="*/ 2147483647 w 248"/>
              <a:gd name="T67" fmla="*/ 2147483647 h 85"/>
              <a:gd name="T68" fmla="*/ 2147483647 w 248"/>
              <a:gd name="T69" fmla="*/ 2147483647 h 85"/>
              <a:gd name="T70" fmla="*/ 2147483647 w 248"/>
              <a:gd name="T71" fmla="*/ 2147483647 h 85"/>
              <a:gd name="T72" fmla="*/ 2147483647 w 248"/>
              <a:gd name="T73" fmla="*/ 2147483647 h 85"/>
              <a:gd name="T74" fmla="*/ 2147483647 w 248"/>
              <a:gd name="T75" fmla="*/ 2147483647 h 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8"/>
              <a:gd name="T115" fmla="*/ 0 h 85"/>
              <a:gd name="T116" fmla="*/ 248 w 248"/>
              <a:gd name="T117" fmla="*/ 85 h 8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8" h="85">
                <a:moveTo>
                  <a:pt x="223" y="85"/>
                </a:moveTo>
                <a:lnTo>
                  <a:pt x="210" y="78"/>
                </a:lnTo>
                <a:lnTo>
                  <a:pt x="195" y="78"/>
                </a:lnTo>
                <a:lnTo>
                  <a:pt x="187" y="85"/>
                </a:lnTo>
                <a:lnTo>
                  <a:pt x="174" y="81"/>
                </a:lnTo>
                <a:lnTo>
                  <a:pt x="177" y="69"/>
                </a:lnTo>
                <a:lnTo>
                  <a:pt x="174" y="61"/>
                </a:lnTo>
                <a:lnTo>
                  <a:pt x="156" y="61"/>
                </a:lnTo>
                <a:lnTo>
                  <a:pt x="151" y="49"/>
                </a:lnTo>
                <a:lnTo>
                  <a:pt x="141" y="45"/>
                </a:lnTo>
                <a:lnTo>
                  <a:pt x="121" y="39"/>
                </a:lnTo>
                <a:lnTo>
                  <a:pt x="115" y="33"/>
                </a:lnTo>
                <a:lnTo>
                  <a:pt x="93" y="28"/>
                </a:lnTo>
                <a:lnTo>
                  <a:pt x="72" y="25"/>
                </a:lnTo>
                <a:lnTo>
                  <a:pt x="66" y="19"/>
                </a:lnTo>
                <a:lnTo>
                  <a:pt x="51" y="16"/>
                </a:lnTo>
                <a:lnTo>
                  <a:pt x="43" y="22"/>
                </a:lnTo>
                <a:lnTo>
                  <a:pt x="30" y="28"/>
                </a:lnTo>
                <a:lnTo>
                  <a:pt x="18" y="33"/>
                </a:lnTo>
                <a:lnTo>
                  <a:pt x="0" y="33"/>
                </a:lnTo>
                <a:lnTo>
                  <a:pt x="4" y="25"/>
                </a:lnTo>
                <a:lnTo>
                  <a:pt x="16" y="9"/>
                </a:lnTo>
                <a:lnTo>
                  <a:pt x="40" y="3"/>
                </a:lnTo>
                <a:lnTo>
                  <a:pt x="60" y="0"/>
                </a:lnTo>
                <a:lnTo>
                  <a:pt x="87" y="0"/>
                </a:lnTo>
                <a:lnTo>
                  <a:pt x="112" y="6"/>
                </a:lnTo>
                <a:lnTo>
                  <a:pt x="132" y="16"/>
                </a:lnTo>
                <a:lnTo>
                  <a:pt x="156" y="22"/>
                </a:lnTo>
                <a:lnTo>
                  <a:pt x="165" y="31"/>
                </a:lnTo>
                <a:lnTo>
                  <a:pt x="174" y="36"/>
                </a:lnTo>
                <a:lnTo>
                  <a:pt x="195" y="45"/>
                </a:lnTo>
                <a:lnTo>
                  <a:pt x="213" y="52"/>
                </a:lnTo>
                <a:lnTo>
                  <a:pt x="231" y="61"/>
                </a:lnTo>
                <a:lnTo>
                  <a:pt x="248" y="69"/>
                </a:lnTo>
                <a:lnTo>
                  <a:pt x="240" y="75"/>
                </a:lnTo>
                <a:lnTo>
                  <a:pt x="228" y="78"/>
                </a:lnTo>
                <a:lnTo>
                  <a:pt x="225" y="85"/>
                </a:lnTo>
                <a:lnTo>
                  <a:pt x="223" y="85"/>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16" name="Freeform 193"/>
          <p:cNvSpPr>
            <a:spLocks/>
          </p:cNvSpPr>
          <p:nvPr/>
        </p:nvSpPr>
        <p:spPr bwMode="auto">
          <a:xfrm>
            <a:off x="1721816" y="3032228"/>
            <a:ext cx="94798" cy="66755"/>
          </a:xfrm>
          <a:custGeom>
            <a:avLst/>
            <a:gdLst>
              <a:gd name="T0" fmla="*/ 0 w 67"/>
              <a:gd name="T1" fmla="*/ 2147483647 h 46"/>
              <a:gd name="T2" fmla="*/ 2147483647 w 67"/>
              <a:gd name="T3" fmla="*/ 2147483647 h 46"/>
              <a:gd name="T4" fmla="*/ 2147483647 w 67"/>
              <a:gd name="T5" fmla="*/ 2147483647 h 46"/>
              <a:gd name="T6" fmla="*/ 2147483647 w 67"/>
              <a:gd name="T7" fmla="*/ 2147483647 h 46"/>
              <a:gd name="T8" fmla="*/ 2147483647 w 67"/>
              <a:gd name="T9" fmla="*/ 2147483647 h 46"/>
              <a:gd name="T10" fmla="*/ 2147483647 w 67"/>
              <a:gd name="T11" fmla="*/ 2147483647 h 46"/>
              <a:gd name="T12" fmla="*/ 2147483647 w 67"/>
              <a:gd name="T13" fmla="*/ 2147483647 h 46"/>
              <a:gd name="T14" fmla="*/ 2147483647 w 67"/>
              <a:gd name="T15" fmla="*/ 2147483647 h 46"/>
              <a:gd name="T16" fmla="*/ 2147483647 w 67"/>
              <a:gd name="T17" fmla="*/ 2147483647 h 46"/>
              <a:gd name="T18" fmla="*/ 2147483647 w 67"/>
              <a:gd name="T19" fmla="*/ 2147483647 h 46"/>
              <a:gd name="T20" fmla="*/ 2147483647 w 67"/>
              <a:gd name="T21" fmla="*/ 0 h 46"/>
              <a:gd name="T22" fmla="*/ 2147483647 w 67"/>
              <a:gd name="T23" fmla="*/ 2147483647 h 46"/>
              <a:gd name="T24" fmla="*/ 2147483647 w 67"/>
              <a:gd name="T25" fmla="*/ 2147483647 h 46"/>
              <a:gd name="T26" fmla="*/ 2147483647 w 67"/>
              <a:gd name="T27" fmla="*/ 2147483647 h 46"/>
              <a:gd name="T28" fmla="*/ 2147483647 w 67"/>
              <a:gd name="T29" fmla="*/ 2147483647 h 46"/>
              <a:gd name="T30" fmla="*/ 2147483647 w 67"/>
              <a:gd name="T31" fmla="*/ 2147483647 h 46"/>
              <a:gd name="T32" fmla="*/ 2147483647 w 67"/>
              <a:gd name="T33" fmla="*/ 2147483647 h 46"/>
              <a:gd name="T34" fmla="*/ 2147483647 w 67"/>
              <a:gd name="T35" fmla="*/ 2147483647 h 46"/>
              <a:gd name="T36" fmla="*/ 0 w 67"/>
              <a:gd name="T37" fmla="*/ 2147483647 h 46"/>
              <a:gd name="T38" fmla="*/ 0 w 67"/>
              <a:gd name="T39" fmla="*/ 2147483647 h 4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7"/>
              <a:gd name="T61" fmla="*/ 0 h 46"/>
              <a:gd name="T62" fmla="*/ 67 w 67"/>
              <a:gd name="T63" fmla="*/ 46 h 4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7" h="46">
                <a:moveTo>
                  <a:pt x="0" y="43"/>
                </a:moveTo>
                <a:lnTo>
                  <a:pt x="25" y="46"/>
                </a:lnTo>
                <a:lnTo>
                  <a:pt x="49" y="46"/>
                </a:lnTo>
                <a:lnTo>
                  <a:pt x="61" y="46"/>
                </a:lnTo>
                <a:lnTo>
                  <a:pt x="61" y="36"/>
                </a:lnTo>
                <a:lnTo>
                  <a:pt x="55" y="30"/>
                </a:lnTo>
                <a:lnTo>
                  <a:pt x="64" y="27"/>
                </a:lnTo>
                <a:lnTo>
                  <a:pt x="67" y="22"/>
                </a:lnTo>
                <a:lnTo>
                  <a:pt x="64" y="7"/>
                </a:lnTo>
                <a:lnTo>
                  <a:pt x="49" y="3"/>
                </a:lnTo>
                <a:lnTo>
                  <a:pt x="36" y="0"/>
                </a:lnTo>
                <a:lnTo>
                  <a:pt x="25" y="3"/>
                </a:lnTo>
                <a:lnTo>
                  <a:pt x="34" y="10"/>
                </a:lnTo>
                <a:lnTo>
                  <a:pt x="44" y="22"/>
                </a:lnTo>
                <a:lnTo>
                  <a:pt x="44" y="30"/>
                </a:lnTo>
                <a:lnTo>
                  <a:pt x="31" y="30"/>
                </a:lnTo>
                <a:lnTo>
                  <a:pt x="22" y="27"/>
                </a:lnTo>
                <a:lnTo>
                  <a:pt x="11" y="30"/>
                </a:lnTo>
                <a:lnTo>
                  <a:pt x="0" y="30"/>
                </a:lnTo>
                <a:lnTo>
                  <a:pt x="0" y="43"/>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17" name="Freeform 194"/>
          <p:cNvSpPr>
            <a:spLocks/>
          </p:cNvSpPr>
          <p:nvPr/>
        </p:nvSpPr>
        <p:spPr bwMode="auto">
          <a:xfrm>
            <a:off x="1590392" y="3081757"/>
            <a:ext cx="68944" cy="38761"/>
          </a:xfrm>
          <a:custGeom>
            <a:avLst/>
            <a:gdLst>
              <a:gd name="T0" fmla="*/ 0 w 48"/>
              <a:gd name="T1" fmla="*/ 2147483647 h 27"/>
              <a:gd name="T2" fmla="*/ 2147483647 w 48"/>
              <a:gd name="T3" fmla="*/ 0 h 27"/>
              <a:gd name="T4" fmla="*/ 2147483647 w 48"/>
              <a:gd name="T5" fmla="*/ 0 h 27"/>
              <a:gd name="T6" fmla="*/ 2147483647 w 48"/>
              <a:gd name="T7" fmla="*/ 2147483647 h 27"/>
              <a:gd name="T8" fmla="*/ 2147483647 w 48"/>
              <a:gd name="T9" fmla="*/ 2147483647 h 27"/>
              <a:gd name="T10" fmla="*/ 2147483647 w 48"/>
              <a:gd name="T11" fmla="*/ 2147483647 h 27"/>
              <a:gd name="T12" fmla="*/ 2147483647 w 48"/>
              <a:gd name="T13" fmla="*/ 2147483647 h 27"/>
              <a:gd name="T14" fmla="*/ 2147483647 w 48"/>
              <a:gd name="T15" fmla="*/ 2147483647 h 27"/>
              <a:gd name="T16" fmla="*/ 2147483647 w 48"/>
              <a:gd name="T17" fmla="*/ 2147483647 h 27"/>
              <a:gd name="T18" fmla="*/ 2147483647 w 48"/>
              <a:gd name="T19" fmla="*/ 2147483647 h 27"/>
              <a:gd name="T20" fmla="*/ 2147483647 w 48"/>
              <a:gd name="T21" fmla="*/ 2147483647 h 27"/>
              <a:gd name="T22" fmla="*/ 0 w 48"/>
              <a:gd name="T23" fmla="*/ 2147483647 h 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8"/>
              <a:gd name="T37" fmla="*/ 0 h 27"/>
              <a:gd name="T38" fmla="*/ 48 w 48"/>
              <a:gd name="T39" fmla="*/ 27 h 2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8" h="27">
                <a:moveTo>
                  <a:pt x="0" y="10"/>
                </a:moveTo>
                <a:lnTo>
                  <a:pt x="9" y="0"/>
                </a:lnTo>
                <a:lnTo>
                  <a:pt x="21" y="0"/>
                </a:lnTo>
                <a:lnTo>
                  <a:pt x="31" y="3"/>
                </a:lnTo>
                <a:lnTo>
                  <a:pt x="42" y="10"/>
                </a:lnTo>
                <a:lnTo>
                  <a:pt x="48" y="16"/>
                </a:lnTo>
                <a:lnTo>
                  <a:pt x="36" y="22"/>
                </a:lnTo>
                <a:lnTo>
                  <a:pt x="28" y="22"/>
                </a:lnTo>
                <a:lnTo>
                  <a:pt x="21" y="27"/>
                </a:lnTo>
                <a:lnTo>
                  <a:pt x="15" y="19"/>
                </a:lnTo>
                <a:lnTo>
                  <a:pt x="9" y="13"/>
                </a:lnTo>
                <a:lnTo>
                  <a:pt x="0" y="1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18" name="Freeform 195"/>
          <p:cNvSpPr>
            <a:spLocks/>
          </p:cNvSpPr>
          <p:nvPr/>
        </p:nvSpPr>
        <p:spPr bwMode="auto">
          <a:xfrm>
            <a:off x="1801532" y="3045148"/>
            <a:ext cx="124961" cy="75369"/>
          </a:xfrm>
          <a:custGeom>
            <a:avLst/>
            <a:gdLst>
              <a:gd name="T0" fmla="*/ 2147483647 w 86"/>
              <a:gd name="T1" fmla="*/ 0 h 53"/>
              <a:gd name="T2" fmla="*/ 2147483647 w 86"/>
              <a:gd name="T3" fmla="*/ 2147483647 h 53"/>
              <a:gd name="T4" fmla="*/ 2147483647 w 86"/>
              <a:gd name="T5" fmla="*/ 2147483647 h 53"/>
              <a:gd name="T6" fmla="*/ 2147483647 w 86"/>
              <a:gd name="T7" fmla="*/ 2147483647 h 53"/>
              <a:gd name="T8" fmla="*/ 2147483647 w 86"/>
              <a:gd name="T9" fmla="*/ 2147483647 h 53"/>
              <a:gd name="T10" fmla="*/ 2147483647 w 86"/>
              <a:gd name="T11" fmla="*/ 2147483647 h 53"/>
              <a:gd name="T12" fmla="*/ 2147483647 w 86"/>
              <a:gd name="T13" fmla="*/ 2147483647 h 53"/>
              <a:gd name="T14" fmla="*/ 2147483647 w 86"/>
              <a:gd name="T15" fmla="*/ 2147483647 h 53"/>
              <a:gd name="T16" fmla="*/ 2147483647 w 86"/>
              <a:gd name="T17" fmla="*/ 2147483647 h 53"/>
              <a:gd name="T18" fmla="*/ 2147483647 w 86"/>
              <a:gd name="T19" fmla="*/ 2147483647 h 53"/>
              <a:gd name="T20" fmla="*/ 2147483647 w 86"/>
              <a:gd name="T21" fmla="*/ 2147483647 h 53"/>
              <a:gd name="T22" fmla="*/ 2147483647 w 86"/>
              <a:gd name="T23" fmla="*/ 2147483647 h 53"/>
              <a:gd name="T24" fmla="*/ 2147483647 w 86"/>
              <a:gd name="T25" fmla="*/ 2147483647 h 53"/>
              <a:gd name="T26" fmla="*/ 2147483647 w 86"/>
              <a:gd name="T27" fmla="*/ 2147483647 h 53"/>
              <a:gd name="T28" fmla="*/ 2147483647 w 86"/>
              <a:gd name="T29" fmla="*/ 2147483647 h 53"/>
              <a:gd name="T30" fmla="*/ 2147483647 w 86"/>
              <a:gd name="T31" fmla="*/ 2147483647 h 53"/>
              <a:gd name="T32" fmla="*/ 2147483647 w 86"/>
              <a:gd name="T33" fmla="*/ 2147483647 h 53"/>
              <a:gd name="T34" fmla="*/ 2147483647 w 86"/>
              <a:gd name="T35" fmla="*/ 2147483647 h 53"/>
              <a:gd name="T36" fmla="*/ 2147483647 w 86"/>
              <a:gd name="T37" fmla="*/ 2147483647 h 53"/>
              <a:gd name="T38" fmla="*/ 2147483647 w 86"/>
              <a:gd name="T39" fmla="*/ 2147483647 h 53"/>
              <a:gd name="T40" fmla="*/ 2147483647 w 86"/>
              <a:gd name="T41" fmla="*/ 2147483647 h 53"/>
              <a:gd name="T42" fmla="*/ 0 w 86"/>
              <a:gd name="T43" fmla="*/ 2147483647 h 53"/>
              <a:gd name="T44" fmla="*/ 2147483647 w 86"/>
              <a:gd name="T45" fmla="*/ 2147483647 h 53"/>
              <a:gd name="T46" fmla="*/ 2147483647 w 86"/>
              <a:gd name="T47" fmla="*/ 2147483647 h 53"/>
              <a:gd name="T48" fmla="*/ 2147483647 w 86"/>
              <a:gd name="T49" fmla="*/ 0 h 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6"/>
              <a:gd name="T76" fmla="*/ 0 h 53"/>
              <a:gd name="T77" fmla="*/ 86 w 86"/>
              <a:gd name="T78" fmla="*/ 53 h 5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6" h="53">
                <a:moveTo>
                  <a:pt x="9" y="0"/>
                </a:moveTo>
                <a:lnTo>
                  <a:pt x="25" y="3"/>
                </a:lnTo>
                <a:lnTo>
                  <a:pt x="36" y="3"/>
                </a:lnTo>
                <a:lnTo>
                  <a:pt x="50" y="6"/>
                </a:lnTo>
                <a:lnTo>
                  <a:pt x="61" y="9"/>
                </a:lnTo>
                <a:lnTo>
                  <a:pt x="69" y="15"/>
                </a:lnTo>
                <a:lnTo>
                  <a:pt x="84" y="23"/>
                </a:lnTo>
                <a:lnTo>
                  <a:pt x="86" y="29"/>
                </a:lnTo>
                <a:lnTo>
                  <a:pt x="81" y="36"/>
                </a:lnTo>
                <a:lnTo>
                  <a:pt x="66" y="32"/>
                </a:lnTo>
                <a:lnTo>
                  <a:pt x="56" y="32"/>
                </a:lnTo>
                <a:lnTo>
                  <a:pt x="45" y="36"/>
                </a:lnTo>
                <a:lnTo>
                  <a:pt x="36" y="36"/>
                </a:lnTo>
                <a:lnTo>
                  <a:pt x="30" y="29"/>
                </a:lnTo>
                <a:lnTo>
                  <a:pt x="20" y="32"/>
                </a:lnTo>
                <a:lnTo>
                  <a:pt x="17" y="42"/>
                </a:lnTo>
                <a:lnTo>
                  <a:pt x="17" y="50"/>
                </a:lnTo>
                <a:lnTo>
                  <a:pt x="12" y="53"/>
                </a:lnTo>
                <a:lnTo>
                  <a:pt x="6" y="45"/>
                </a:lnTo>
                <a:lnTo>
                  <a:pt x="6" y="39"/>
                </a:lnTo>
                <a:lnTo>
                  <a:pt x="6" y="29"/>
                </a:lnTo>
                <a:lnTo>
                  <a:pt x="0" y="23"/>
                </a:lnTo>
                <a:lnTo>
                  <a:pt x="9" y="20"/>
                </a:lnTo>
                <a:lnTo>
                  <a:pt x="12" y="15"/>
                </a:lnTo>
                <a:lnTo>
                  <a:pt x="9" y="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19" name="Freeform 196"/>
          <p:cNvSpPr>
            <a:spLocks/>
          </p:cNvSpPr>
          <p:nvPr/>
        </p:nvSpPr>
        <p:spPr bwMode="auto">
          <a:xfrm>
            <a:off x="1963121" y="3083908"/>
            <a:ext cx="58171" cy="23688"/>
          </a:xfrm>
          <a:custGeom>
            <a:avLst/>
            <a:gdLst>
              <a:gd name="T0" fmla="*/ 2147483647 w 39"/>
              <a:gd name="T1" fmla="*/ 0 h 16"/>
              <a:gd name="T2" fmla="*/ 2147483647 w 39"/>
              <a:gd name="T3" fmla="*/ 0 h 16"/>
              <a:gd name="T4" fmla="*/ 0 w 39"/>
              <a:gd name="T5" fmla="*/ 2147483647 h 16"/>
              <a:gd name="T6" fmla="*/ 2147483647 w 39"/>
              <a:gd name="T7" fmla="*/ 2147483647 h 16"/>
              <a:gd name="T8" fmla="*/ 2147483647 w 39"/>
              <a:gd name="T9" fmla="*/ 2147483647 h 16"/>
              <a:gd name="T10" fmla="*/ 2147483647 w 39"/>
              <a:gd name="T11" fmla="*/ 2147483647 h 16"/>
              <a:gd name="T12" fmla="*/ 2147483647 w 39"/>
              <a:gd name="T13" fmla="*/ 2147483647 h 16"/>
              <a:gd name="T14" fmla="*/ 2147483647 w 39"/>
              <a:gd name="T15" fmla="*/ 2147483647 h 16"/>
              <a:gd name="T16" fmla="*/ 2147483647 w 39"/>
              <a:gd name="T17" fmla="*/ 0 h 16"/>
              <a:gd name="T18" fmla="*/ 2147483647 w 39"/>
              <a:gd name="T19" fmla="*/ 0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
              <a:gd name="T31" fmla="*/ 0 h 16"/>
              <a:gd name="T32" fmla="*/ 39 w 39"/>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 h="16">
                <a:moveTo>
                  <a:pt x="27" y="0"/>
                </a:moveTo>
                <a:lnTo>
                  <a:pt x="11" y="0"/>
                </a:lnTo>
                <a:lnTo>
                  <a:pt x="0" y="7"/>
                </a:lnTo>
                <a:lnTo>
                  <a:pt x="5" y="16"/>
                </a:lnTo>
                <a:lnTo>
                  <a:pt x="18" y="16"/>
                </a:lnTo>
                <a:lnTo>
                  <a:pt x="33" y="16"/>
                </a:lnTo>
                <a:lnTo>
                  <a:pt x="39" y="13"/>
                </a:lnTo>
                <a:lnTo>
                  <a:pt x="39" y="7"/>
                </a:lnTo>
                <a:lnTo>
                  <a:pt x="33" y="0"/>
                </a:lnTo>
                <a:lnTo>
                  <a:pt x="27" y="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20" name="Freeform 197"/>
          <p:cNvSpPr>
            <a:spLocks/>
          </p:cNvSpPr>
          <p:nvPr/>
        </p:nvSpPr>
        <p:spPr bwMode="auto">
          <a:xfrm>
            <a:off x="1586082" y="2853499"/>
            <a:ext cx="23700" cy="30148"/>
          </a:xfrm>
          <a:custGeom>
            <a:avLst/>
            <a:gdLst>
              <a:gd name="T0" fmla="*/ 2147483647 w 17"/>
              <a:gd name="T1" fmla="*/ 2147483647 h 23"/>
              <a:gd name="T2" fmla="*/ 2147483647 w 17"/>
              <a:gd name="T3" fmla="*/ 0 h 23"/>
              <a:gd name="T4" fmla="*/ 0 w 17"/>
              <a:gd name="T5" fmla="*/ 2147483647 h 23"/>
              <a:gd name="T6" fmla="*/ 2147483647 w 17"/>
              <a:gd name="T7" fmla="*/ 2147483647 h 23"/>
              <a:gd name="T8" fmla="*/ 2147483647 w 17"/>
              <a:gd name="T9" fmla="*/ 2147483647 h 23"/>
              <a:gd name="T10" fmla="*/ 2147483647 w 17"/>
              <a:gd name="T11" fmla="*/ 2147483647 h 23"/>
              <a:gd name="T12" fmla="*/ 2147483647 w 17"/>
              <a:gd name="T13" fmla="*/ 2147483647 h 23"/>
              <a:gd name="T14" fmla="*/ 0 60000 65536"/>
              <a:gd name="T15" fmla="*/ 0 60000 65536"/>
              <a:gd name="T16" fmla="*/ 0 60000 65536"/>
              <a:gd name="T17" fmla="*/ 0 60000 65536"/>
              <a:gd name="T18" fmla="*/ 0 60000 65536"/>
              <a:gd name="T19" fmla="*/ 0 60000 65536"/>
              <a:gd name="T20" fmla="*/ 0 60000 65536"/>
              <a:gd name="T21" fmla="*/ 0 w 17"/>
              <a:gd name="T22" fmla="*/ 0 h 23"/>
              <a:gd name="T23" fmla="*/ 17 w 17"/>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23">
                <a:moveTo>
                  <a:pt x="11" y="6"/>
                </a:moveTo>
                <a:lnTo>
                  <a:pt x="2" y="0"/>
                </a:lnTo>
                <a:lnTo>
                  <a:pt x="0" y="12"/>
                </a:lnTo>
                <a:lnTo>
                  <a:pt x="8" y="17"/>
                </a:lnTo>
                <a:lnTo>
                  <a:pt x="14" y="23"/>
                </a:lnTo>
                <a:lnTo>
                  <a:pt x="17" y="14"/>
                </a:lnTo>
                <a:lnTo>
                  <a:pt x="11" y="6"/>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21" name="Freeform 198"/>
          <p:cNvSpPr>
            <a:spLocks/>
          </p:cNvSpPr>
          <p:nvPr/>
        </p:nvSpPr>
        <p:spPr bwMode="auto">
          <a:xfrm>
            <a:off x="2042837" y="2575713"/>
            <a:ext cx="23700" cy="21534"/>
          </a:xfrm>
          <a:custGeom>
            <a:avLst/>
            <a:gdLst>
              <a:gd name="T0" fmla="*/ 2147483647 w 18"/>
              <a:gd name="T1" fmla="*/ 0 h 13"/>
              <a:gd name="T2" fmla="*/ 2147483647 w 18"/>
              <a:gd name="T3" fmla="*/ 2147483647 h 13"/>
              <a:gd name="T4" fmla="*/ 0 w 18"/>
              <a:gd name="T5" fmla="*/ 2147483647 h 13"/>
              <a:gd name="T6" fmla="*/ 2147483647 w 18"/>
              <a:gd name="T7" fmla="*/ 2147483647 h 13"/>
              <a:gd name="T8" fmla="*/ 2147483647 w 18"/>
              <a:gd name="T9" fmla="*/ 2147483647 h 13"/>
              <a:gd name="T10" fmla="*/ 2147483647 w 18"/>
              <a:gd name="T11" fmla="*/ 0 h 13"/>
              <a:gd name="T12" fmla="*/ 0 60000 65536"/>
              <a:gd name="T13" fmla="*/ 0 60000 65536"/>
              <a:gd name="T14" fmla="*/ 0 60000 65536"/>
              <a:gd name="T15" fmla="*/ 0 60000 65536"/>
              <a:gd name="T16" fmla="*/ 0 60000 65536"/>
              <a:gd name="T17" fmla="*/ 0 60000 65536"/>
              <a:gd name="T18" fmla="*/ 0 w 18"/>
              <a:gd name="T19" fmla="*/ 0 h 13"/>
              <a:gd name="T20" fmla="*/ 18 w 18"/>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8" h="13">
                <a:moveTo>
                  <a:pt x="9" y="0"/>
                </a:moveTo>
                <a:lnTo>
                  <a:pt x="3" y="5"/>
                </a:lnTo>
                <a:lnTo>
                  <a:pt x="0" y="13"/>
                </a:lnTo>
                <a:lnTo>
                  <a:pt x="12" y="13"/>
                </a:lnTo>
                <a:lnTo>
                  <a:pt x="18" y="13"/>
                </a:lnTo>
                <a:lnTo>
                  <a:pt x="9" y="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22" name="Freeform 199"/>
          <p:cNvSpPr>
            <a:spLocks/>
          </p:cNvSpPr>
          <p:nvPr/>
        </p:nvSpPr>
        <p:spPr bwMode="auto">
          <a:xfrm>
            <a:off x="1573156" y="3301400"/>
            <a:ext cx="398583" cy="568490"/>
          </a:xfrm>
          <a:custGeom>
            <a:avLst/>
            <a:gdLst>
              <a:gd name="T0" fmla="*/ 2147483647 w 278"/>
              <a:gd name="T1" fmla="*/ 2147483647 h 398"/>
              <a:gd name="T2" fmla="*/ 2147483647 w 278"/>
              <a:gd name="T3" fmla="*/ 2147483647 h 398"/>
              <a:gd name="T4" fmla="*/ 2147483647 w 278"/>
              <a:gd name="T5" fmla="*/ 2147483647 h 398"/>
              <a:gd name="T6" fmla="*/ 2147483647 w 278"/>
              <a:gd name="T7" fmla="*/ 2147483647 h 398"/>
              <a:gd name="T8" fmla="*/ 2147483647 w 278"/>
              <a:gd name="T9" fmla="*/ 2147483647 h 398"/>
              <a:gd name="T10" fmla="*/ 2147483647 w 278"/>
              <a:gd name="T11" fmla="*/ 2147483647 h 398"/>
              <a:gd name="T12" fmla="*/ 2147483647 w 278"/>
              <a:gd name="T13" fmla="*/ 2147483647 h 398"/>
              <a:gd name="T14" fmla="*/ 2147483647 w 278"/>
              <a:gd name="T15" fmla="*/ 0 h 398"/>
              <a:gd name="T16" fmla="*/ 2147483647 w 278"/>
              <a:gd name="T17" fmla="*/ 2147483647 h 398"/>
              <a:gd name="T18" fmla="*/ 2147483647 w 278"/>
              <a:gd name="T19" fmla="*/ 2147483647 h 398"/>
              <a:gd name="T20" fmla="*/ 2147483647 w 278"/>
              <a:gd name="T21" fmla="*/ 2147483647 h 398"/>
              <a:gd name="T22" fmla="*/ 2147483647 w 278"/>
              <a:gd name="T23" fmla="*/ 2147483647 h 398"/>
              <a:gd name="T24" fmla="*/ 2147483647 w 278"/>
              <a:gd name="T25" fmla="*/ 2147483647 h 398"/>
              <a:gd name="T26" fmla="*/ 2147483647 w 278"/>
              <a:gd name="T27" fmla="*/ 2147483647 h 398"/>
              <a:gd name="T28" fmla="*/ 2147483647 w 278"/>
              <a:gd name="T29" fmla="*/ 2147483647 h 398"/>
              <a:gd name="T30" fmla="*/ 2147483647 w 278"/>
              <a:gd name="T31" fmla="*/ 2147483647 h 398"/>
              <a:gd name="T32" fmla="*/ 2147483647 w 278"/>
              <a:gd name="T33" fmla="*/ 2147483647 h 398"/>
              <a:gd name="T34" fmla="*/ 2147483647 w 278"/>
              <a:gd name="T35" fmla="*/ 2147483647 h 398"/>
              <a:gd name="T36" fmla="*/ 2147483647 w 278"/>
              <a:gd name="T37" fmla="*/ 2147483647 h 398"/>
              <a:gd name="T38" fmla="*/ 2147483647 w 278"/>
              <a:gd name="T39" fmla="*/ 2147483647 h 398"/>
              <a:gd name="T40" fmla="*/ 2147483647 w 278"/>
              <a:gd name="T41" fmla="*/ 2147483647 h 398"/>
              <a:gd name="T42" fmla="*/ 2147483647 w 278"/>
              <a:gd name="T43" fmla="*/ 2147483647 h 398"/>
              <a:gd name="T44" fmla="*/ 2147483647 w 278"/>
              <a:gd name="T45" fmla="*/ 2147483647 h 398"/>
              <a:gd name="T46" fmla="*/ 2147483647 w 278"/>
              <a:gd name="T47" fmla="*/ 2147483647 h 398"/>
              <a:gd name="T48" fmla="*/ 2147483647 w 278"/>
              <a:gd name="T49" fmla="*/ 2147483647 h 398"/>
              <a:gd name="T50" fmla="*/ 2147483647 w 278"/>
              <a:gd name="T51" fmla="*/ 2147483647 h 398"/>
              <a:gd name="T52" fmla="*/ 2147483647 w 278"/>
              <a:gd name="T53" fmla="*/ 2147483647 h 398"/>
              <a:gd name="T54" fmla="*/ 2147483647 w 278"/>
              <a:gd name="T55" fmla="*/ 2147483647 h 398"/>
              <a:gd name="T56" fmla="*/ 2147483647 w 278"/>
              <a:gd name="T57" fmla="*/ 2147483647 h 398"/>
              <a:gd name="T58" fmla="*/ 2147483647 w 278"/>
              <a:gd name="T59" fmla="*/ 2147483647 h 398"/>
              <a:gd name="T60" fmla="*/ 2147483647 w 278"/>
              <a:gd name="T61" fmla="*/ 2147483647 h 398"/>
              <a:gd name="T62" fmla="*/ 2147483647 w 278"/>
              <a:gd name="T63" fmla="*/ 2147483647 h 398"/>
              <a:gd name="T64" fmla="*/ 2147483647 w 278"/>
              <a:gd name="T65" fmla="*/ 2147483647 h 398"/>
              <a:gd name="T66" fmla="*/ 2147483647 w 278"/>
              <a:gd name="T67" fmla="*/ 2147483647 h 398"/>
              <a:gd name="T68" fmla="*/ 2147483647 w 278"/>
              <a:gd name="T69" fmla="*/ 2147483647 h 398"/>
              <a:gd name="T70" fmla="*/ 2147483647 w 278"/>
              <a:gd name="T71" fmla="*/ 2147483647 h 398"/>
              <a:gd name="T72" fmla="*/ 2147483647 w 278"/>
              <a:gd name="T73" fmla="*/ 2147483647 h 398"/>
              <a:gd name="T74" fmla="*/ 2147483647 w 278"/>
              <a:gd name="T75" fmla="*/ 2147483647 h 398"/>
              <a:gd name="T76" fmla="*/ 2147483647 w 278"/>
              <a:gd name="T77" fmla="*/ 2147483647 h 398"/>
              <a:gd name="T78" fmla="*/ 2147483647 w 278"/>
              <a:gd name="T79" fmla="*/ 2147483647 h 398"/>
              <a:gd name="T80" fmla="*/ 2147483647 w 278"/>
              <a:gd name="T81" fmla="*/ 2147483647 h 398"/>
              <a:gd name="T82" fmla="*/ 2147483647 w 278"/>
              <a:gd name="T83" fmla="*/ 2147483647 h 398"/>
              <a:gd name="T84" fmla="*/ 2147483647 w 278"/>
              <a:gd name="T85" fmla="*/ 2147483647 h 398"/>
              <a:gd name="T86" fmla="*/ 2147483647 w 278"/>
              <a:gd name="T87" fmla="*/ 2147483647 h 39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78"/>
              <a:gd name="T133" fmla="*/ 0 h 398"/>
              <a:gd name="T134" fmla="*/ 278 w 278"/>
              <a:gd name="T135" fmla="*/ 398 h 39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78" h="398">
                <a:moveTo>
                  <a:pt x="43" y="98"/>
                </a:moveTo>
                <a:lnTo>
                  <a:pt x="46" y="108"/>
                </a:lnTo>
                <a:lnTo>
                  <a:pt x="51" y="100"/>
                </a:lnTo>
                <a:lnTo>
                  <a:pt x="51" y="86"/>
                </a:lnTo>
                <a:lnTo>
                  <a:pt x="66" y="75"/>
                </a:lnTo>
                <a:lnTo>
                  <a:pt x="76" y="62"/>
                </a:lnTo>
                <a:lnTo>
                  <a:pt x="79" y="53"/>
                </a:lnTo>
                <a:lnTo>
                  <a:pt x="81" y="42"/>
                </a:lnTo>
                <a:lnTo>
                  <a:pt x="102" y="29"/>
                </a:lnTo>
                <a:lnTo>
                  <a:pt x="112" y="29"/>
                </a:lnTo>
                <a:lnTo>
                  <a:pt x="117" y="23"/>
                </a:lnTo>
                <a:lnTo>
                  <a:pt x="132" y="23"/>
                </a:lnTo>
                <a:lnTo>
                  <a:pt x="143" y="17"/>
                </a:lnTo>
                <a:lnTo>
                  <a:pt x="156" y="8"/>
                </a:lnTo>
                <a:lnTo>
                  <a:pt x="165" y="0"/>
                </a:lnTo>
                <a:lnTo>
                  <a:pt x="174" y="0"/>
                </a:lnTo>
                <a:lnTo>
                  <a:pt x="179" y="3"/>
                </a:lnTo>
                <a:lnTo>
                  <a:pt x="176" y="14"/>
                </a:lnTo>
                <a:lnTo>
                  <a:pt x="168" y="20"/>
                </a:lnTo>
                <a:lnTo>
                  <a:pt x="159" y="26"/>
                </a:lnTo>
                <a:lnTo>
                  <a:pt x="143" y="39"/>
                </a:lnTo>
                <a:lnTo>
                  <a:pt x="138" y="50"/>
                </a:lnTo>
                <a:lnTo>
                  <a:pt x="135" y="72"/>
                </a:lnTo>
                <a:lnTo>
                  <a:pt x="138" y="80"/>
                </a:lnTo>
                <a:lnTo>
                  <a:pt x="143" y="89"/>
                </a:lnTo>
                <a:lnTo>
                  <a:pt x="150" y="95"/>
                </a:lnTo>
                <a:lnTo>
                  <a:pt x="153" y="100"/>
                </a:lnTo>
                <a:lnTo>
                  <a:pt x="153" y="122"/>
                </a:lnTo>
                <a:lnTo>
                  <a:pt x="162" y="128"/>
                </a:lnTo>
                <a:lnTo>
                  <a:pt x="204" y="125"/>
                </a:lnTo>
                <a:lnTo>
                  <a:pt x="222" y="146"/>
                </a:lnTo>
                <a:lnTo>
                  <a:pt x="264" y="144"/>
                </a:lnTo>
                <a:lnTo>
                  <a:pt x="273" y="152"/>
                </a:lnTo>
                <a:lnTo>
                  <a:pt x="264" y="164"/>
                </a:lnTo>
                <a:lnTo>
                  <a:pt x="264" y="180"/>
                </a:lnTo>
                <a:lnTo>
                  <a:pt x="264" y="191"/>
                </a:lnTo>
                <a:lnTo>
                  <a:pt x="264" y="203"/>
                </a:lnTo>
                <a:lnTo>
                  <a:pt x="267" y="203"/>
                </a:lnTo>
                <a:lnTo>
                  <a:pt x="270" y="205"/>
                </a:lnTo>
                <a:lnTo>
                  <a:pt x="270" y="224"/>
                </a:lnTo>
                <a:lnTo>
                  <a:pt x="270" y="238"/>
                </a:lnTo>
                <a:lnTo>
                  <a:pt x="276" y="241"/>
                </a:lnTo>
                <a:lnTo>
                  <a:pt x="278" y="257"/>
                </a:lnTo>
                <a:lnTo>
                  <a:pt x="267" y="251"/>
                </a:lnTo>
                <a:lnTo>
                  <a:pt x="261" y="251"/>
                </a:lnTo>
                <a:lnTo>
                  <a:pt x="251" y="254"/>
                </a:lnTo>
                <a:lnTo>
                  <a:pt x="225" y="254"/>
                </a:lnTo>
                <a:lnTo>
                  <a:pt x="209" y="257"/>
                </a:lnTo>
                <a:lnTo>
                  <a:pt x="209" y="260"/>
                </a:lnTo>
                <a:lnTo>
                  <a:pt x="207" y="263"/>
                </a:lnTo>
                <a:lnTo>
                  <a:pt x="209" y="266"/>
                </a:lnTo>
                <a:lnTo>
                  <a:pt x="220" y="269"/>
                </a:lnTo>
                <a:lnTo>
                  <a:pt x="228" y="272"/>
                </a:lnTo>
                <a:lnTo>
                  <a:pt x="228" y="280"/>
                </a:lnTo>
                <a:lnTo>
                  <a:pt x="220" y="277"/>
                </a:lnTo>
                <a:lnTo>
                  <a:pt x="212" y="277"/>
                </a:lnTo>
                <a:lnTo>
                  <a:pt x="209" y="280"/>
                </a:lnTo>
                <a:lnTo>
                  <a:pt x="209" y="299"/>
                </a:lnTo>
                <a:lnTo>
                  <a:pt x="220" y="310"/>
                </a:lnTo>
                <a:lnTo>
                  <a:pt x="222" y="329"/>
                </a:lnTo>
                <a:lnTo>
                  <a:pt x="220" y="349"/>
                </a:lnTo>
                <a:lnTo>
                  <a:pt x="215" y="376"/>
                </a:lnTo>
                <a:lnTo>
                  <a:pt x="207" y="398"/>
                </a:lnTo>
                <a:lnTo>
                  <a:pt x="198" y="391"/>
                </a:lnTo>
                <a:lnTo>
                  <a:pt x="198" y="376"/>
                </a:lnTo>
                <a:lnTo>
                  <a:pt x="204" y="368"/>
                </a:lnTo>
                <a:lnTo>
                  <a:pt x="201" y="359"/>
                </a:lnTo>
                <a:lnTo>
                  <a:pt x="198" y="349"/>
                </a:lnTo>
                <a:lnTo>
                  <a:pt x="135" y="346"/>
                </a:lnTo>
                <a:lnTo>
                  <a:pt x="129" y="335"/>
                </a:lnTo>
                <a:lnTo>
                  <a:pt x="112" y="316"/>
                </a:lnTo>
                <a:lnTo>
                  <a:pt x="96" y="299"/>
                </a:lnTo>
                <a:lnTo>
                  <a:pt x="76" y="293"/>
                </a:lnTo>
                <a:lnTo>
                  <a:pt x="57" y="287"/>
                </a:lnTo>
                <a:lnTo>
                  <a:pt x="40" y="287"/>
                </a:lnTo>
                <a:lnTo>
                  <a:pt x="24" y="277"/>
                </a:lnTo>
                <a:lnTo>
                  <a:pt x="0" y="263"/>
                </a:lnTo>
                <a:lnTo>
                  <a:pt x="7" y="251"/>
                </a:lnTo>
                <a:lnTo>
                  <a:pt x="7" y="236"/>
                </a:lnTo>
                <a:lnTo>
                  <a:pt x="18" y="236"/>
                </a:lnTo>
                <a:lnTo>
                  <a:pt x="30" y="227"/>
                </a:lnTo>
                <a:lnTo>
                  <a:pt x="35" y="205"/>
                </a:lnTo>
                <a:lnTo>
                  <a:pt x="35" y="185"/>
                </a:lnTo>
                <a:lnTo>
                  <a:pt x="35" y="164"/>
                </a:lnTo>
                <a:lnTo>
                  <a:pt x="33" y="144"/>
                </a:lnTo>
                <a:lnTo>
                  <a:pt x="30" y="134"/>
                </a:lnTo>
                <a:lnTo>
                  <a:pt x="21" y="119"/>
                </a:lnTo>
                <a:lnTo>
                  <a:pt x="40" y="108"/>
                </a:lnTo>
                <a:lnTo>
                  <a:pt x="43" y="98"/>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23" name="Freeform 200"/>
          <p:cNvSpPr>
            <a:spLocks/>
          </p:cNvSpPr>
          <p:nvPr/>
        </p:nvSpPr>
        <p:spPr bwMode="auto">
          <a:xfrm>
            <a:off x="1504211" y="3673933"/>
            <a:ext cx="189596" cy="215337"/>
          </a:xfrm>
          <a:custGeom>
            <a:avLst/>
            <a:gdLst>
              <a:gd name="T0" fmla="*/ 2147483647 w 132"/>
              <a:gd name="T1" fmla="*/ 2147483647 h 149"/>
              <a:gd name="T2" fmla="*/ 2147483647 w 132"/>
              <a:gd name="T3" fmla="*/ 2147483647 h 149"/>
              <a:gd name="T4" fmla="*/ 2147483647 w 132"/>
              <a:gd name="T5" fmla="*/ 2147483647 h 149"/>
              <a:gd name="T6" fmla="*/ 2147483647 w 132"/>
              <a:gd name="T7" fmla="*/ 2147483647 h 149"/>
              <a:gd name="T8" fmla="*/ 2147483647 w 132"/>
              <a:gd name="T9" fmla="*/ 2147483647 h 149"/>
              <a:gd name="T10" fmla="*/ 2147483647 w 132"/>
              <a:gd name="T11" fmla="*/ 2147483647 h 149"/>
              <a:gd name="T12" fmla="*/ 2147483647 w 132"/>
              <a:gd name="T13" fmla="*/ 2147483647 h 149"/>
              <a:gd name="T14" fmla="*/ 2147483647 w 132"/>
              <a:gd name="T15" fmla="*/ 2147483647 h 149"/>
              <a:gd name="T16" fmla="*/ 2147483647 w 132"/>
              <a:gd name="T17" fmla="*/ 2147483647 h 149"/>
              <a:gd name="T18" fmla="*/ 2147483647 w 132"/>
              <a:gd name="T19" fmla="*/ 2147483647 h 149"/>
              <a:gd name="T20" fmla="*/ 0 w 132"/>
              <a:gd name="T21" fmla="*/ 2147483647 h 149"/>
              <a:gd name="T22" fmla="*/ 0 w 132"/>
              <a:gd name="T23" fmla="*/ 2147483647 h 149"/>
              <a:gd name="T24" fmla="*/ 2147483647 w 132"/>
              <a:gd name="T25" fmla="*/ 2147483647 h 149"/>
              <a:gd name="T26" fmla="*/ 2147483647 w 132"/>
              <a:gd name="T27" fmla="*/ 2147483647 h 149"/>
              <a:gd name="T28" fmla="*/ 2147483647 w 132"/>
              <a:gd name="T29" fmla="*/ 2147483647 h 149"/>
              <a:gd name="T30" fmla="*/ 2147483647 w 132"/>
              <a:gd name="T31" fmla="*/ 2147483647 h 149"/>
              <a:gd name="T32" fmla="*/ 2147483647 w 132"/>
              <a:gd name="T33" fmla="*/ 2147483647 h 149"/>
              <a:gd name="T34" fmla="*/ 2147483647 w 132"/>
              <a:gd name="T35" fmla="*/ 0 h 149"/>
              <a:gd name="T36" fmla="*/ 2147483647 w 132"/>
              <a:gd name="T37" fmla="*/ 2147483647 h 149"/>
              <a:gd name="T38" fmla="*/ 2147483647 w 132"/>
              <a:gd name="T39" fmla="*/ 2147483647 h 149"/>
              <a:gd name="T40" fmla="*/ 2147483647 w 132"/>
              <a:gd name="T41" fmla="*/ 2147483647 h 149"/>
              <a:gd name="T42" fmla="*/ 2147483647 w 132"/>
              <a:gd name="T43" fmla="*/ 2147483647 h 149"/>
              <a:gd name="T44" fmla="*/ 2147483647 w 132"/>
              <a:gd name="T45" fmla="*/ 2147483647 h 149"/>
              <a:gd name="T46" fmla="*/ 2147483647 w 132"/>
              <a:gd name="T47" fmla="*/ 2147483647 h 149"/>
              <a:gd name="T48" fmla="*/ 2147483647 w 132"/>
              <a:gd name="T49" fmla="*/ 2147483647 h 149"/>
              <a:gd name="T50" fmla="*/ 2147483647 w 132"/>
              <a:gd name="T51" fmla="*/ 2147483647 h 149"/>
              <a:gd name="T52" fmla="*/ 2147483647 w 132"/>
              <a:gd name="T53" fmla="*/ 2147483647 h 149"/>
              <a:gd name="T54" fmla="*/ 2147483647 w 132"/>
              <a:gd name="T55" fmla="*/ 2147483647 h 149"/>
              <a:gd name="T56" fmla="*/ 2147483647 w 132"/>
              <a:gd name="T57" fmla="*/ 2147483647 h 149"/>
              <a:gd name="T58" fmla="*/ 2147483647 w 132"/>
              <a:gd name="T59" fmla="*/ 2147483647 h 149"/>
              <a:gd name="T60" fmla="*/ 2147483647 w 132"/>
              <a:gd name="T61" fmla="*/ 2147483647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32"/>
              <a:gd name="T94" fmla="*/ 0 h 149"/>
              <a:gd name="T95" fmla="*/ 132 w 132"/>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32" h="149">
                <a:moveTo>
                  <a:pt x="39" y="149"/>
                </a:moveTo>
                <a:lnTo>
                  <a:pt x="30" y="141"/>
                </a:lnTo>
                <a:lnTo>
                  <a:pt x="12" y="132"/>
                </a:lnTo>
                <a:lnTo>
                  <a:pt x="12" y="113"/>
                </a:lnTo>
                <a:lnTo>
                  <a:pt x="22" y="108"/>
                </a:lnTo>
                <a:lnTo>
                  <a:pt x="27" y="96"/>
                </a:lnTo>
                <a:lnTo>
                  <a:pt x="27" y="86"/>
                </a:lnTo>
                <a:lnTo>
                  <a:pt x="22" y="86"/>
                </a:lnTo>
                <a:lnTo>
                  <a:pt x="16" y="92"/>
                </a:lnTo>
                <a:lnTo>
                  <a:pt x="9" y="92"/>
                </a:lnTo>
                <a:lnTo>
                  <a:pt x="0" y="86"/>
                </a:lnTo>
                <a:lnTo>
                  <a:pt x="0" y="72"/>
                </a:lnTo>
                <a:lnTo>
                  <a:pt x="3" y="56"/>
                </a:lnTo>
                <a:lnTo>
                  <a:pt x="9" y="39"/>
                </a:lnTo>
                <a:lnTo>
                  <a:pt x="16" y="27"/>
                </a:lnTo>
                <a:lnTo>
                  <a:pt x="22" y="17"/>
                </a:lnTo>
                <a:lnTo>
                  <a:pt x="33" y="9"/>
                </a:lnTo>
                <a:lnTo>
                  <a:pt x="48" y="0"/>
                </a:lnTo>
                <a:lnTo>
                  <a:pt x="88" y="24"/>
                </a:lnTo>
                <a:lnTo>
                  <a:pt x="105" y="24"/>
                </a:lnTo>
                <a:lnTo>
                  <a:pt x="132" y="33"/>
                </a:lnTo>
                <a:lnTo>
                  <a:pt x="129" y="44"/>
                </a:lnTo>
                <a:lnTo>
                  <a:pt x="129" y="60"/>
                </a:lnTo>
                <a:lnTo>
                  <a:pt x="124" y="72"/>
                </a:lnTo>
                <a:lnTo>
                  <a:pt x="114" y="83"/>
                </a:lnTo>
                <a:lnTo>
                  <a:pt x="102" y="92"/>
                </a:lnTo>
                <a:lnTo>
                  <a:pt x="78" y="102"/>
                </a:lnTo>
                <a:lnTo>
                  <a:pt x="69" y="111"/>
                </a:lnTo>
                <a:lnTo>
                  <a:pt x="60" y="122"/>
                </a:lnTo>
                <a:lnTo>
                  <a:pt x="55" y="138"/>
                </a:lnTo>
                <a:lnTo>
                  <a:pt x="39" y="149"/>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24" name="Freeform 201"/>
          <p:cNvSpPr>
            <a:spLocks/>
          </p:cNvSpPr>
          <p:nvPr/>
        </p:nvSpPr>
        <p:spPr bwMode="auto">
          <a:xfrm>
            <a:off x="2146253" y="3353081"/>
            <a:ext cx="40936" cy="30148"/>
          </a:xfrm>
          <a:custGeom>
            <a:avLst/>
            <a:gdLst>
              <a:gd name="T0" fmla="*/ 2147483647 w 29"/>
              <a:gd name="T1" fmla="*/ 0 h 23"/>
              <a:gd name="T2" fmla="*/ 2147483647 w 29"/>
              <a:gd name="T3" fmla="*/ 0 h 23"/>
              <a:gd name="T4" fmla="*/ 2147483647 w 29"/>
              <a:gd name="T5" fmla="*/ 2147483647 h 23"/>
              <a:gd name="T6" fmla="*/ 2147483647 w 29"/>
              <a:gd name="T7" fmla="*/ 2147483647 h 23"/>
              <a:gd name="T8" fmla="*/ 0 w 29"/>
              <a:gd name="T9" fmla="*/ 2147483647 h 23"/>
              <a:gd name="T10" fmla="*/ 2147483647 w 29"/>
              <a:gd name="T11" fmla="*/ 2147483647 h 23"/>
              <a:gd name="T12" fmla="*/ 2147483647 w 29"/>
              <a:gd name="T13" fmla="*/ 2147483647 h 23"/>
              <a:gd name="T14" fmla="*/ 2147483647 w 29"/>
              <a:gd name="T15" fmla="*/ 0 h 23"/>
              <a:gd name="T16" fmla="*/ 0 60000 65536"/>
              <a:gd name="T17" fmla="*/ 0 60000 65536"/>
              <a:gd name="T18" fmla="*/ 0 60000 65536"/>
              <a:gd name="T19" fmla="*/ 0 60000 65536"/>
              <a:gd name="T20" fmla="*/ 0 60000 65536"/>
              <a:gd name="T21" fmla="*/ 0 60000 65536"/>
              <a:gd name="T22" fmla="*/ 0 60000 65536"/>
              <a:gd name="T23" fmla="*/ 0 60000 65536"/>
              <a:gd name="T24" fmla="*/ 0 w 29"/>
              <a:gd name="T25" fmla="*/ 0 h 23"/>
              <a:gd name="T26" fmla="*/ 29 w 29"/>
              <a:gd name="T27" fmla="*/ 23 h 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 h="23">
                <a:moveTo>
                  <a:pt x="17" y="0"/>
                </a:moveTo>
                <a:lnTo>
                  <a:pt x="29" y="0"/>
                </a:lnTo>
                <a:lnTo>
                  <a:pt x="26" y="14"/>
                </a:lnTo>
                <a:lnTo>
                  <a:pt x="20" y="23"/>
                </a:lnTo>
                <a:lnTo>
                  <a:pt x="0" y="20"/>
                </a:lnTo>
                <a:lnTo>
                  <a:pt x="9" y="8"/>
                </a:lnTo>
                <a:lnTo>
                  <a:pt x="15" y="8"/>
                </a:lnTo>
                <a:lnTo>
                  <a:pt x="17" y="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25" name="Freeform 202"/>
          <p:cNvSpPr>
            <a:spLocks/>
          </p:cNvSpPr>
          <p:nvPr/>
        </p:nvSpPr>
        <p:spPr bwMode="auto">
          <a:xfrm>
            <a:off x="1764906" y="3303553"/>
            <a:ext cx="454599" cy="394068"/>
          </a:xfrm>
          <a:custGeom>
            <a:avLst/>
            <a:gdLst>
              <a:gd name="T0" fmla="*/ 2147483647 w 315"/>
              <a:gd name="T1" fmla="*/ 2147483647 h 274"/>
              <a:gd name="T2" fmla="*/ 2147483647 w 315"/>
              <a:gd name="T3" fmla="*/ 0 h 274"/>
              <a:gd name="T4" fmla="*/ 2147483647 w 315"/>
              <a:gd name="T5" fmla="*/ 2147483647 h 274"/>
              <a:gd name="T6" fmla="*/ 2147483647 w 315"/>
              <a:gd name="T7" fmla="*/ 2147483647 h 274"/>
              <a:gd name="T8" fmla="*/ 2147483647 w 315"/>
              <a:gd name="T9" fmla="*/ 2147483647 h 274"/>
              <a:gd name="T10" fmla="*/ 2147483647 w 315"/>
              <a:gd name="T11" fmla="*/ 2147483647 h 274"/>
              <a:gd name="T12" fmla="*/ 2147483647 w 315"/>
              <a:gd name="T13" fmla="*/ 2147483647 h 274"/>
              <a:gd name="T14" fmla="*/ 2147483647 w 315"/>
              <a:gd name="T15" fmla="*/ 2147483647 h 274"/>
              <a:gd name="T16" fmla="*/ 2147483647 w 315"/>
              <a:gd name="T17" fmla="*/ 2147483647 h 274"/>
              <a:gd name="T18" fmla="*/ 2147483647 w 315"/>
              <a:gd name="T19" fmla="*/ 2147483647 h 274"/>
              <a:gd name="T20" fmla="*/ 2147483647 w 315"/>
              <a:gd name="T21" fmla="*/ 2147483647 h 274"/>
              <a:gd name="T22" fmla="*/ 2147483647 w 315"/>
              <a:gd name="T23" fmla="*/ 2147483647 h 274"/>
              <a:gd name="T24" fmla="*/ 2147483647 w 315"/>
              <a:gd name="T25" fmla="*/ 2147483647 h 274"/>
              <a:gd name="T26" fmla="*/ 2147483647 w 315"/>
              <a:gd name="T27" fmla="*/ 2147483647 h 274"/>
              <a:gd name="T28" fmla="*/ 2147483647 w 315"/>
              <a:gd name="T29" fmla="*/ 2147483647 h 274"/>
              <a:gd name="T30" fmla="*/ 2147483647 w 315"/>
              <a:gd name="T31" fmla="*/ 2147483647 h 274"/>
              <a:gd name="T32" fmla="*/ 2147483647 w 315"/>
              <a:gd name="T33" fmla="*/ 2147483647 h 274"/>
              <a:gd name="T34" fmla="*/ 2147483647 w 315"/>
              <a:gd name="T35" fmla="*/ 2147483647 h 274"/>
              <a:gd name="T36" fmla="*/ 2147483647 w 315"/>
              <a:gd name="T37" fmla="*/ 2147483647 h 274"/>
              <a:gd name="T38" fmla="*/ 2147483647 w 315"/>
              <a:gd name="T39" fmla="*/ 2147483647 h 274"/>
              <a:gd name="T40" fmla="*/ 2147483647 w 315"/>
              <a:gd name="T41" fmla="*/ 2147483647 h 274"/>
              <a:gd name="T42" fmla="*/ 2147483647 w 315"/>
              <a:gd name="T43" fmla="*/ 2147483647 h 274"/>
              <a:gd name="T44" fmla="*/ 2147483647 w 315"/>
              <a:gd name="T45" fmla="*/ 2147483647 h 274"/>
              <a:gd name="T46" fmla="*/ 2147483647 w 315"/>
              <a:gd name="T47" fmla="*/ 2147483647 h 274"/>
              <a:gd name="T48" fmla="*/ 2147483647 w 315"/>
              <a:gd name="T49" fmla="*/ 2147483647 h 274"/>
              <a:gd name="T50" fmla="*/ 2147483647 w 315"/>
              <a:gd name="T51" fmla="*/ 2147483647 h 274"/>
              <a:gd name="T52" fmla="*/ 2147483647 w 315"/>
              <a:gd name="T53" fmla="*/ 2147483647 h 274"/>
              <a:gd name="T54" fmla="*/ 2147483647 w 315"/>
              <a:gd name="T55" fmla="*/ 2147483647 h 274"/>
              <a:gd name="T56" fmla="*/ 2147483647 w 315"/>
              <a:gd name="T57" fmla="*/ 2147483647 h 274"/>
              <a:gd name="T58" fmla="*/ 2147483647 w 315"/>
              <a:gd name="T59" fmla="*/ 2147483647 h 274"/>
              <a:gd name="T60" fmla="*/ 2147483647 w 315"/>
              <a:gd name="T61" fmla="*/ 2147483647 h 274"/>
              <a:gd name="T62" fmla="*/ 2147483647 w 315"/>
              <a:gd name="T63" fmla="*/ 2147483647 h 274"/>
              <a:gd name="T64" fmla="*/ 2147483647 w 315"/>
              <a:gd name="T65" fmla="*/ 2147483647 h 274"/>
              <a:gd name="T66" fmla="*/ 2147483647 w 315"/>
              <a:gd name="T67" fmla="*/ 2147483647 h 274"/>
              <a:gd name="T68" fmla="*/ 2147483647 w 315"/>
              <a:gd name="T69" fmla="*/ 2147483647 h 274"/>
              <a:gd name="T70" fmla="*/ 0 w 315"/>
              <a:gd name="T71" fmla="*/ 2147483647 h 274"/>
              <a:gd name="T72" fmla="*/ 2147483647 w 315"/>
              <a:gd name="T73" fmla="*/ 2147483647 h 274"/>
              <a:gd name="T74" fmla="*/ 2147483647 w 315"/>
              <a:gd name="T75" fmla="*/ 2147483647 h 274"/>
              <a:gd name="T76" fmla="*/ 2147483647 w 315"/>
              <a:gd name="T77" fmla="*/ 2147483647 h 274"/>
              <a:gd name="T78" fmla="*/ 2147483647 w 315"/>
              <a:gd name="T79" fmla="*/ 2147483647 h 274"/>
              <a:gd name="T80" fmla="*/ 2147483647 w 315"/>
              <a:gd name="T81" fmla="*/ 2147483647 h 274"/>
              <a:gd name="T82" fmla="*/ 2147483647 w 315"/>
              <a:gd name="T83" fmla="*/ 2147483647 h 274"/>
              <a:gd name="T84" fmla="*/ 2147483647 w 315"/>
              <a:gd name="T85" fmla="*/ 2147483647 h 274"/>
              <a:gd name="T86" fmla="*/ 2147483647 w 315"/>
              <a:gd name="T87" fmla="*/ 2147483647 h 27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15"/>
              <a:gd name="T133" fmla="*/ 0 h 274"/>
              <a:gd name="T134" fmla="*/ 315 w 315"/>
              <a:gd name="T135" fmla="*/ 274 h 27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15" h="274">
                <a:moveTo>
                  <a:pt x="66" y="20"/>
                </a:moveTo>
                <a:lnTo>
                  <a:pt x="69" y="11"/>
                </a:lnTo>
                <a:lnTo>
                  <a:pt x="69" y="3"/>
                </a:lnTo>
                <a:lnTo>
                  <a:pt x="74" y="0"/>
                </a:lnTo>
                <a:lnTo>
                  <a:pt x="77" y="5"/>
                </a:lnTo>
                <a:lnTo>
                  <a:pt x="77" y="17"/>
                </a:lnTo>
                <a:lnTo>
                  <a:pt x="90" y="20"/>
                </a:lnTo>
                <a:lnTo>
                  <a:pt x="105" y="23"/>
                </a:lnTo>
                <a:lnTo>
                  <a:pt x="113" y="33"/>
                </a:lnTo>
                <a:lnTo>
                  <a:pt x="120" y="36"/>
                </a:lnTo>
                <a:lnTo>
                  <a:pt x="146" y="41"/>
                </a:lnTo>
                <a:lnTo>
                  <a:pt x="162" y="41"/>
                </a:lnTo>
                <a:lnTo>
                  <a:pt x="188" y="53"/>
                </a:lnTo>
                <a:lnTo>
                  <a:pt x="207" y="47"/>
                </a:lnTo>
                <a:lnTo>
                  <a:pt x="218" y="41"/>
                </a:lnTo>
                <a:lnTo>
                  <a:pt x="234" y="39"/>
                </a:lnTo>
                <a:lnTo>
                  <a:pt x="246" y="41"/>
                </a:lnTo>
                <a:lnTo>
                  <a:pt x="260" y="41"/>
                </a:lnTo>
                <a:lnTo>
                  <a:pt x="254" y="44"/>
                </a:lnTo>
                <a:lnTo>
                  <a:pt x="243" y="47"/>
                </a:lnTo>
                <a:lnTo>
                  <a:pt x="246" y="59"/>
                </a:lnTo>
                <a:lnTo>
                  <a:pt x="264" y="59"/>
                </a:lnTo>
                <a:lnTo>
                  <a:pt x="281" y="62"/>
                </a:lnTo>
                <a:lnTo>
                  <a:pt x="287" y="69"/>
                </a:lnTo>
                <a:lnTo>
                  <a:pt x="287" y="77"/>
                </a:lnTo>
                <a:lnTo>
                  <a:pt x="281" y="83"/>
                </a:lnTo>
                <a:lnTo>
                  <a:pt x="281" y="92"/>
                </a:lnTo>
                <a:lnTo>
                  <a:pt x="293" y="89"/>
                </a:lnTo>
                <a:lnTo>
                  <a:pt x="303" y="86"/>
                </a:lnTo>
                <a:lnTo>
                  <a:pt x="315" y="92"/>
                </a:lnTo>
                <a:lnTo>
                  <a:pt x="306" y="105"/>
                </a:lnTo>
                <a:lnTo>
                  <a:pt x="300" y="113"/>
                </a:lnTo>
                <a:lnTo>
                  <a:pt x="303" y="125"/>
                </a:lnTo>
                <a:lnTo>
                  <a:pt x="287" y="133"/>
                </a:lnTo>
                <a:lnTo>
                  <a:pt x="281" y="143"/>
                </a:lnTo>
                <a:lnTo>
                  <a:pt x="284" y="155"/>
                </a:lnTo>
                <a:lnTo>
                  <a:pt x="290" y="164"/>
                </a:lnTo>
                <a:lnTo>
                  <a:pt x="293" y="172"/>
                </a:lnTo>
                <a:lnTo>
                  <a:pt x="287" y="188"/>
                </a:lnTo>
                <a:lnTo>
                  <a:pt x="270" y="194"/>
                </a:lnTo>
                <a:lnTo>
                  <a:pt x="254" y="197"/>
                </a:lnTo>
                <a:lnTo>
                  <a:pt x="246" y="202"/>
                </a:lnTo>
                <a:lnTo>
                  <a:pt x="237" y="202"/>
                </a:lnTo>
                <a:lnTo>
                  <a:pt x="221" y="200"/>
                </a:lnTo>
                <a:lnTo>
                  <a:pt x="210" y="194"/>
                </a:lnTo>
                <a:lnTo>
                  <a:pt x="201" y="197"/>
                </a:lnTo>
                <a:lnTo>
                  <a:pt x="210" y="205"/>
                </a:lnTo>
                <a:lnTo>
                  <a:pt x="212" y="221"/>
                </a:lnTo>
                <a:lnTo>
                  <a:pt x="221" y="233"/>
                </a:lnTo>
                <a:lnTo>
                  <a:pt x="231" y="233"/>
                </a:lnTo>
                <a:lnTo>
                  <a:pt x="231" y="238"/>
                </a:lnTo>
                <a:lnTo>
                  <a:pt x="228" y="248"/>
                </a:lnTo>
                <a:lnTo>
                  <a:pt x="218" y="248"/>
                </a:lnTo>
                <a:lnTo>
                  <a:pt x="210" y="251"/>
                </a:lnTo>
                <a:lnTo>
                  <a:pt x="195" y="269"/>
                </a:lnTo>
                <a:lnTo>
                  <a:pt x="174" y="274"/>
                </a:lnTo>
                <a:lnTo>
                  <a:pt x="159" y="271"/>
                </a:lnTo>
                <a:lnTo>
                  <a:pt x="146" y="260"/>
                </a:lnTo>
                <a:lnTo>
                  <a:pt x="143" y="254"/>
                </a:lnTo>
                <a:lnTo>
                  <a:pt x="141" y="238"/>
                </a:lnTo>
                <a:lnTo>
                  <a:pt x="135" y="235"/>
                </a:lnTo>
                <a:lnTo>
                  <a:pt x="135" y="202"/>
                </a:lnTo>
                <a:lnTo>
                  <a:pt x="129" y="200"/>
                </a:lnTo>
                <a:lnTo>
                  <a:pt x="129" y="161"/>
                </a:lnTo>
                <a:lnTo>
                  <a:pt x="138" y="149"/>
                </a:lnTo>
                <a:lnTo>
                  <a:pt x="129" y="141"/>
                </a:lnTo>
                <a:lnTo>
                  <a:pt x="87" y="143"/>
                </a:lnTo>
                <a:lnTo>
                  <a:pt x="69" y="122"/>
                </a:lnTo>
                <a:lnTo>
                  <a:pt x="27" y="125"/>
                </a:lnTo>
                <a:lnTo>
                  <a:pt x="18" y="119"/>
                </a:lnTo>
                <a:lnTo>
                  <a:pt x="18" y="97"/>
                </a:lnTo>
                <a:lnTo>
                  <a:pt x="0" y="69"/>
                </a:lnTo>
                <a:lnTo>
                  <a:pt x="3" y="47"/>
                </a:lnTo>
                <a:lnTo>
                  <a:pt x="13" y="33"/>
                </a:lnTo>
                <a:lnTo>
                  <a:pt x="27" y="20"/>
                </a:lnTo>
                <a:lnTo>
                  <a:pt x="33" y="23"/>
                </a:lnTo>
                <a:lnTo>
                  <a:pt x="33" y="28"/>
                </a:lnTo>
                <a:lnTo>
                  <a:pt x="33" y="44"/>
                </a:lnTo>
                <a:lnTo>
                  <a:pt x="24" y="50"/>
                </a:lnTo>
                <a:lnTo>
                  <a:pt x="27" y="69"/>
                </a:lnTo>
                <a:lnTo>
                  <a:pt x="33" y="77"/>
                </a:lnTo>
                <a:lnTo>
                  <a:pt x="44" y="72"/>
                </a:lnTo>
                <a:lnTo>
                  <a:pt x="51" y="59"/>
                </a:lnTo>
                <a:lnTo>
                  <a:pt x="44" y="47"/>
                </a:lnTo>
                <a:lnTo>
                  <a:pt x="41" y="39"/>
                </a:lnTo>
                <a:lnTo>
                  <a:pt x="49" y="28"/>
                </a:lnTo>
                <a:lnTo>
                  <a:pt x="57" y="26"/>
                </a:lnTo>
                <a:lnTo>
                  <a:pt x="66" y="2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26" name="Freeform 203"/>
          <p:cNvSpPr>
            <a:spLocks/>
          </p:cNvSpPr>
          <p:nvPr/>
        </p:nvSpPr>
        <p:spPr bwMode="auto">
          <a:xfrm>
            <a:off x="2169953" y="3434909"/>
            <a:ext cx="152969" cy="245485"/>
          </a:xfrm>
          <a:custGeom>
            <a:avLst/>
            <a:gdLst>
              <a:gd name="T0" fmla="*/ 2147483647 w 105"/>
              <a:gd name="T1" fmla="*/ 2147483647 h 171"/>
              <a:gd name="T2" fmla="*/ 2147483647 w 105"/>
              <a:gd name="T3" fmla="*/ 2147483647 h 171"/>
              <a:gd name="T4" fmla="*/ 2147483647 w 105"/>
              <a:gd name="T5" fmla="*/ 2147483647 h 171"/>
              <a:gd name="T6" fmla="*/ 2147483647 w 105"/>
              <a:gd name="T7" fmla="*/ 2147483647 h 171"/>
              <a:gd name="T8" fmla="*/ 2147483647 w 105"/>
              <a:gd name="T9" fmla="*/ 2147483647 h 171"/>
              <a:gd name="T10" fmla="*/ 2147483647 w 105"/>
              <a:gd name="T11" fmla="*/ 2147483647 h 171"/>
              <a:gd name="T12" fmla="*/ 2147483647 w 105"/>
              <a:gd name="T13" fmla="*/ 2147483647 h 171"/>
              <a:gd name="T14" fmla="*/ 2147483647 w 105"/>
              <a:gd name="T15" fmla="*/ 2147483647 h 171"/>
              <a:gd name="T16" fmla="*/ 2147483647 w 105"/>
              <a:gd name="T17" fmla="*/ 2147483647 h 171"/>
              <a:gd name="T18" fmla="*/ 2147483647 w 105"/>
              <a:gd name="T19" fmla="*/ 2147483647 h 171"/>
              <a:gd name="T20" fmla="*/ 2147483647 w 105"/>
              <a:gd name="T21" fmla="*/ 2147483647 h 171"/>
              <a:gd name="T22" fmla="*/ 2147483647 w 105"/>
              <a:gd name="T23" fmla="*/ 2147483647 h 171"/>
              <a:gd name="T24" fmla="*/ 2147483647 w 105"/>
              <a:gd name="T25" fmla="*/ 2147483647 h 171"/>
              <a:gd name="T26" fmla="*/ 2147483647 w 105"/>
              <a:gd name="T27" fmla="*/ 2147483647 h 171"/>
              <a:gd name="T28" fmla="*/ 2147483647 w 105"/>
              <a:gd name="T29" fmla="*/ 2147483647 h 171"/>
              <a:gd name="T30" fmla="*/ 2147483647 w 105"/>
              <a:gd name="T31" fmla="*/ 2147483647 h 171"/>
              <a:gd name="T32" fmla="*/ 2147483647 w 105"/>
              <a:gd name="T33" fmla="*/ 2147483647 h 171"/>
              <a:gd name="T34" fmla="*/ 2147483647 w 105"/>
              <a:gd name="T35" fmla="*/ 2147483647 h 171"/>
              <a:gd name="T36" fmla="*/ 2147483647 w 105"/>
              <a:gd name="T37" fmla="*/ 2147483647 h 171"/>
              <a:gd name="T38" fmla="*/ 2147483647 w 105"/>
              <a:gd name="T39" fmla="*/ 2147483647 h 171"/>
              <a:gd name="T40" fmla="*/ 2147483647 w 105"/>
              <a:gd name="T41" fmla="*/ 2147483647 h 171"/>
              <a:gd name="T42" fmla="*/ 2147483647 w 105"/>
              <a:gd name="T43" fmla="*/ 2147483647 h 171"/>
              <a:gd name="T44" fmla="*/ 2147483647 w 105"/>
              <a:gd name="T45" fmla="*/ 2147483647 h 171"/>
              <a:gd name="T46" fmla="*/ 2147483647 w 105"/>
              <a:gd name="T47" fmla="*/ 2147483647 h 171"/>
              <a:gd name="T48" fmla="*/ 2147483647 w 105"/>
              <a:gd name="T49" fmla="*/ 2147483647 h 171"/>
              <a:gd name="T50" fmla="*/ 2147483647 w 105"/>
              <a:gd name="T51" fmla="*/ 2147483647 h 171"/>
              <a:gd name="T52" fmla="*/ 2147483647 w 105"/>
              <a:gd name="T53" fmla="*/ 2147483647 h 171"/>
              <a:gd name="T54" fmla="*/ 0 w 105"/>
              <a:gd name="T55" fmla="*/ 2147483647 h 171"/>
              <a:gd name="T56" fmla="*/ 2147483647 w 105"/>
              <a:gd name="T57" fmla="*/ 2147483647 h 171"/>
              <a:gd name="T58" fmla="*/ 2147483647 w 105"/>
              <a:gd name="T59" fmla="*/ 2147483647 h 171"/>
              <a:gd name="T60" fmla="*/ 2147483647 w 105"/>
              <a:gd name="T61" fmla="*/ 2147483647 h 171"/>
              <a:gd name="T62" fmla="*/ 2147483647 w 105"/>
              <a:gd name="T63" fmla="*/ 2147483647 h 171"/>
              <a:gd name="T64" fmla="*/ 2147483647 w 105"/>
              <a:gd name="T65" fmla="*/ 0 h 171"/>
              <a:gd name="T66" fmla="*/ 2147483647 w 105"/>
              <a:gd name="T67" fmla="*/ 2147483647 h 171"/>
              <a:gd name="T68" fmla="*/ 2147483647 w 105"/>
              <a:gd name="T69" fmla="*/ 2147483647 h 171"/>
              <a:gd name="T70" fmla="*/ 2147483647 w 105"/>
              <a:gd name="T71" fmla="*/ 2147483647 h 171"/>
              <a:gd name="T72" fmla="*/ 2147483647 w 105"/>
              <a:gd name="T73" fmla="*/ 2147483647 h 171"/>
              <a:gd name="T74" fmla="*/ 2147483647 w 105"/>
              <a:gd name="T75" fmla="*/ 2147483647 h 171"/>
              <a:gd name="T76" fmla="*/ 2147483647 w 105"/>
              <a:gd name="T77" fmla="*/ 2147483647 h 17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05"/>
              <a:gd name="T118" fmla="*/ 0 h 171"/>
              <a:gd name="T119" fmla="*/ 105 w 105"/>
              <a:gd name="T120" fmla="*/ 171 h 17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05" h="171">
                <a:moveTo>
                  <a:pt x="64" y="44"/>
                </a:moveTo>
                <a:lnTo>
                  <a:pt x="75" y="36"/>
                </a:lnTo>
                <a:lnTo>
                  <a:pt x="87" y="44"/>
                </a:lnTo>
                <a:lnTo>
                  <a:pt x="100" y="60"/>
                </a:lnTo>
                <a:lnTo>
                  <a:pt x="97" y="72"/>
                </a:lnTo>
                <a:lnTo>
                  <a:pt x="91" y="80"/>
                </a:lnTo>
                <a:lnTo>
                  <a:pt x="81" y="93"/>
                </a:lnTo>
                <a:lnTo>
                  <a:pt x="78" y="108"/>
                </a:lnTo>
                <a:lnTo>
                  <a:pt x="84" y="113"/>
                </a:lnTo>
                <a:lnTo>
                  <a:pt x="91" y="123"/>
                </a:lnTo>
                <a:lnTo>
                  <a:pt x="97" y="129"/>
                </a:lnTo>
                <a:lnTo>
                  <a:pt x="100" y="135"/>
                </a:lnTo>
                <a:lnTo>
                  <a:pt x="105" y="149"/>
                </a:lnTo>
                <a:lnTo>
                  <a:pt x="100" y="156"/>
                </a:lnTo>
                <a:lnTo>
                  <a:pt x="87" y="162"/>
                </a:lnTo>
                <a:lnTo>
                  <a:pt x="78" y="168"/>
                </a:lnTo>
                <a:lnTo>
                  <a:pt x="64" y="171"/>
                </a:lnTo>
                <a:lnTo>
                  <a:pt x="51" y="171"/>
                </a:lnTo>
                <a:lnTo>
                  <a:pt x="39" y="159"/>
                </a:lnTo>
                <a:lnTo>
                  <a:pt x="31" y="146"/>
                </a:lnTo>
                <a:lnTo>
                  <a:pt x="31" y="135"/>
                </a:lnTo>
                <a:lnTo>
                  <a:pt x="31" y="116"/>
                </a:lnTo>
                <a:lnTo>
                  <a:pt x="39" y="108"/>
                </a:lnTo>
                <a:lnTo>
                  <a:pt x="34" y="93"/>
                </a:lnTo>
                <a:lnTo>
                  <a:pt x="28" y="74"/>
                </a:lnTo>
                <a:lnTo>
                  <a:pt x="9" y="74"/>
                </a:lnTo>
                <a:lnTo>
                  <a:pt x="3" y="63"/>
                </a:lnTo>
                <a:lnTo>
                  <a:pt x="0" y="51"/>
                </a:lnTo>
                <a:lnTo>
                  <a:pt x="6" y="41"/>
                </a:lnTo>
                <a:lnTo>
                  <a:pt x="22" y="33"/>
                </a:lnTo>
                <a:lnTo>
                  <a:pt x="19" y="21"/>
                </a:lnTo>
                <a:lnTo>
                  <a:pt x="25" y="13"/>
                </a:lnTo>
                <a:lnTo>
                  <a:pt x="34" y="0"/>
                </a:lnTo>
                <a:lnTo>
                  <a:pt x="42" y="3"/>
                </a:lnTo>
                <a:lnTo>
                  <a:pt x="51" y="8"/>
                </a:lnTo>
                <a:lnTo>
                  <a:pt x="64" y="18"/>
                </a:lnTo>
                <a:lnTo>
                  <a:pt x="67" y="24"/>
                </a:lnTo>
                <a:lnTo>
                  <a:pt x="67" y="33"/>
                </a:lnTo>
                <a:lnTo>
                  <a:pt x="64" y="44"/>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27" name="Freeform 204"/>
          <p:cNvSpPr>
            <a:spLocks/>
          </p:cNvSpPr>
          <p:nvPr/>
        </p:nvSpPr>
        <p:spPr bwMode="auto">
          <a:xfrm>
            <a:off x="2396176" y="3527504"/>
            <a:ext cx="103416" cy="127049"/>
          </a:xfrm>
          <a:custGeom>
            <a:avLst/>
            <a:gdLst>
              <a:gd name="T0" fmla="*/ 2147483647 w 72"/>
              <a:gd name="T1" fmla="*/ 0 h 89"/>
              <a:gd name="T2" fmla="*/ 2147483647 w 72"/>
              <a:gd name="T3" fmla="*/ 2147483647 h 89"/>
              <a:gd name="T4" fmla="*/ 2147483647 w 72"/>
              <a:gd name="T5" fmla="*/ 2147483647 h 89"/>
              <a:gd name="T6" fmla="*/ 2147483647 w 72"/>
              <a:gd name="T7" fmla="*/ 2147483647 h 89"/>
              <a:gd name="T8" fmla="*/ 2147483647 w 72"/>
              <a:gd name="T9" fmla="*/ 2147483647 h 89"/>
              <a:gd name="T10" fmla="*/ 2147483647 w 72"/>
              <a:gd name="T11" fmla="*/ 2147483647 h 89"/>
              <a:gd name="T12" fmla="*/ 2147483647 w 72"/>
              <a:gd name="T13" fmla="*/ 2147483647 h 89"/>
              <a:gd name="T14" fmla="*/ 2147483647 w 72"/>
              <a:gd name="T15" fmla="*/ 2147483647 h 89"/>
              <a:gd name="T16" fmla="*/ 2147483647 w 72"/>
              <a:gd name="T17" fmla="*/ 2147483647 h 89"/>
              <a:gd name="T18" fmla="*/ 2147483647 w 72"/>
              <a:gd name="T19" fmla="*/ 2147483647 h 89"/>
              <a:gd name="T20" fmla="*/ 2147483647 w 72"/>
              <a:gd name="T21" fmla="*/ 2147483647 h 89"/>
              <a:gd name="T22" fmla="*/ 2147483647 w 72"/>
              <a:gd name="T23" fmla="*/ 2147483647 h 89"/>
              <a:gd name="T24" fmla="*/ 2147483647 w 72"/>
              <a:gd name="T25" fmla="*/ 2147483647 h 89"/>
              <a:gd name="T26" fmla="*/ 2147483647 w 72"/>
              <a:gd name="T27" fmla="*/ 2147483647 h 89"/>
              <a:gd name="T28" fmla="*/ 2147483647 w 72"/>
              <a:gd name="T29" fmla="*/ 2147483647 h 89"/>
              <a:gd name="T30" fmla="*/ 2147483647 w 72"/>
              <a:gd name="T31" fmla="*/ 2147483647 h 89"/>
              <a:gd name="T32" fmla="*/ 2147483647 w 72"/>
              <a:gd name="T33" fmla="*/ 2147483647 h 89"/>
              <a:gd name="T34" fmla="*/ 0 w 72"/>
              <a:gd name="T35" fmla="*/ 2147483647 h 89"/>
              <a:gd name="T36" fmla="*/ 0 w 72"/>
              <a:gd name="T37" fmla="*/ 2147483647 h 89"/>
              <a:gd name="T38" fmla="*/ 2147483647 w 72"/>
              <a:gd name="T39" fmla="*/ 2147483647 h 89"/>
              <a:gd name="T40" fmla="*/ 2147483647 w 72"/>
              <a:gd name="T41" fmla="*/ 0 h 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2"/>
              <a:gd name="T64" fmla="*/ 0 h 89"/>
              <a:gd name="T65" fmla="*/ 72 w 72"/>
              <a:gd name="T66" fmla="*/ 89 h 8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2" h="89">
                <a:moveTo>
                  <a:pt x="10" y="0"/>
                </a:moveTo>
                <a:lnTo>
                  <a:pt x="24" y="3"/>
                </a:lnTo>
                <a:lnTo>
                  <a:pt x="43" y="9"/>
                </a:lnTo>
                <a:lnTo>
                  <a:pt x="57" y="17"/>
                </a:lnTo>
                <a:lnTo>
                  <a:pt x="66" y="30"/>
                </a:lnTo>
                <a:lnTo>
                  <a:pt x="72" y="39"/>
                </a:lnTo>
                <a:lnTo>
                  <a:pt x="63" y="50"/>
                </a:lnTo>
                <a:lnTo>
                  <a:pt x="54" y="69"/>
                </a:lnTo>
                <a:lnTo>
                  <a:pt x="46" y="89"/>
                </a:lnTo>
                <a:lnTo>
                  <a:pt x="36" y="83"/>
                </a:lnTo>
                <a:lnTo>
                  <a:pt x="21" y="80"/>
                </a:lnTo>
                <a:lnTo>
                  <a:pt x="13" y="86"/>
                </a:lnTo>
                <a:lnTo>
                  <a:pt x="4" y="86"/>
                </a:lnTo>
                <a:lnTo>
                  <a:pt x="4" y="75"/>
                </a:lnTo>
                <a:lnTo>
                  <a:pt x="10" y="53"/>
                </a:lnTo>
                <a:lnTo>
                  <a:pt x="15" y="42"/>
                </a:lnTo>
                <a:lnTo>
                  <a:pt x="7" y="36"/>
                </a:lnTo>
                <a:lnTo>
                  <a:pt x="0" y="27"/>
                </a:lnTo>
                <a:lnTo>
                  <a:pt x="0" y="17"/>
                </a:lnTo>
                <a:lnTo>
                  <a:pt x="4" y="9"/>
                </a:lnTo>
                <a:lnTo>
                  <a:pt x="10" y="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28" name="Freeform 205"/>
          <p:cNvSpPr>
            <a:spLocks/>
          </p:cNvSpPr>
          <p:nvPr/>
        </p:nvSpPr>
        <p:spPr bwMode="auto">
          <a:xfrm>
            <a:off x="2281987" y="3523197"/>
            <a:ext cx="137888" cy="137816"/>
          </a:xfrm>
          <a:custGeom>
            <a:avLst/>
            <a:gdLst>
              <a:gd name="T0" fmla="*/ 2147483647 w 96"/>
              <a:gd name="T1" fmla="*/ 0 h 96"/>
              <a:gd name="T2" fmla="*/ 2147483647 w 96"/>
              <a:gd name="T3" fmla="*/ 0 h 96"/>
              <a:gd name="T4" fmla="*/ 2147483647 w 96"/>
              <a:gd name="T5" fmla="*/ 2147483647 h 96"/>
              <a:gd name="T6" fmla="*/ 2147483647 w 96"/>
              <a:gd name="T7" fmla="*/ 2147483647 h 96"/>
              <a:gd name="T8" fmla="*/ 2147483647 w 96"/>
              <a:gd name="T9" fmla="*/ 2147483647 h 96"/>
              <a:gd name="T10" fmla="*/ 2147483647 w 96"/>
              <a:gd name="T11" fmla="*/ 2147483647 h 96"/>
              <a:gd name="T12" fmla="*/ 2147483647 w 96"/>
              <a:gd name="T13" fmla="*/ 2147483647 h 96"/>
              <a:gd name="T14" fmla="*/ 2147483647 w 96"/>
              <a:gd name="T15" fmla="*/ 2147483647 h 96"/>
              <a:gd name="T16" fmla="*/ 2147483647 w 96"/>
              <a:gd name="T17" fmla="*/ 2147483647 h 96"/>
              <a:gd name="T18" fmla="*/ 2147483647 w 96"/>
              <a:gd name="T19" fmla="*/ 2147483647 h 96"/>
              <a:gd name="T20" fmla="*/ 2147483647 w 96"/>
              <a:gd name="T21" fmla="*/ 2147483647 h 96"/>
              <a:gd name="T22" fmla="*/ 2147483647 w 96"/>
              <a:gd name="T23" fmla="*/ 2147483647 h 96"/>
              <a:gd name="T24" fmla="*/ 2147483647 w 96"/>
              <a:gd name="T25" fmla="*/ 2147483647 h 96"/>
              <a:gd name="T26" fmla="*/ 2147483647 w 96"/>
              <a:gd name="T27" fmla="*/ 2147483647 h 96"/>
              <a:gd name="T28" fmla="*/ 2147483647 w 96"/>
              <a:gd name="T29" fmla="*/ 2147483647 h 96"/>
              <a:gd name="T30" fmla="*/ 2147483647 w 96"/>
              <a:gd name="T31" fmla="*/ 2147483647 h 96"/>
              <a:gd name="T32" fmla="*/ 2147483647 w 96"/>
              <a:gd name="T33" fmla="*/ 2147483647 h 96"/>
              <a:gd name="T34" fmla="*/ 2147483647 w 96"/>
              <a:gd name="T35" fmla="*/ 2147483647 h 96"/>
              <a:gd name="T36" fmla="*/ 2147483647 w 96"/>
              <a:gd name="T37" fmla="*/ 2147483647 h 96"/>
              <a:gd name="T38" fmla="*/ 2147483647 w 96"/>
              <a:gd name="T39" fmla="*/ 2147483647 h 96"/>
              <a:gd name="T40" fmla="*/ 2147483647 w 96"/>
              <a:gd name="T41" fmla="*/ 2147483647 h 96"/>
              <a:gd name="T42" fmla="*/ 2147483647 w 96"/>
              <a:gd name="T43" fmla="*/ 2147483647 h 96"/>
              <a:gd name="T44" fmla="*/ 2147483647 w 96"/>
              <a:gd name="T45" fmla="*/ 2147483647 h 96"/>
              <a:gd name="T46" fmla="*/ 2147483647 w 96"/>
              <a:gd name="T47" fmla="*/ 2147483647 h 96"/>
              <a:gd name="T48" fmla="*/ 0 w 96"/>
              <a:gd name="T49" fmla="*/ 2147483647 h 96"/>
              <a:gd name="T50" fmla="*/ 2147483647 w 96"/>
              <a:gd name="T51" fmla="*/ 2147483647 h 96"/>
              <a:gd name="T52" fmla="*/ 2147483647 w 96"/>
              <a:gd name="T53" fmla="*/ 2147483647 h 96"/>
              <a:gd name="T54" fmla="*/ 2147483647 w 96"/>
              <a:gd name="T55" fmla="*/ 2147483647 h 96"/>
              <a:gd name="T56" fmla="*/ 2147483647 w 96"/>
              <a:gd name="T57" fmla="*/ 0 h 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6"/>
              <a:gd name="T88" fmla="*/ 0 h 96"/>
              <a:gd name="T89" fmla="*/ 96 w 96"/>
              <a:gd name="T90" fmla="*/ 96 h 9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6" h="96">
                <a:moveTo>
                  <a:pt x="22" y="0"/>
                </a:moveTo>
                <a:lnTo>
                  <a:pt x="33" y="0"/>
                </a:lnTo>
                <a:lnTo>
                  <a:pt x="49" y="3"/>
                </a:lnTo>
                <a:lnTo>
                  <a:pt x="55" y="3"/>
                </a:lnTo>
                <a:lnTo>
                  <a:pt x="63" y="3"/>
                </a:lnTo>
                <a:lnTo>
                  <a:pt x="72" y="3"/>
                </a:lnTo>
                <a:lnTo>
                  <a:pt x="81" y="3"/>
                </a:lnTo>
                <a:lnTo>
                  <a:pt x="91" y="3"/>
                </a:lnTo>
                <a:lnTo>
                  <a:pt x="81" y="20"/>
                </a:lnTo>
                <a:lnTo>
                  <a:pt x="81" y="30"/>
                </a:lnTo>
                <a:lnTo>
                  <a:pt x="88" y="39"/>
                </a:lnTo>
                <a:lnTo>
                  <a:pt x="96" y="45"/>
                </a:lnTo>
                <a:lnTo>
                  <a:pt x="85" y="78"/>
                </a:lnTo>
                <a:lnTo>
                  <a:pt x="85" y="89"/>
                </a:lnTo>
                <a:lnTo>
                  <a:pt x="75" y="86"/>
                </a:lnTo>
                <a:lnTo>
                  <a:pt x="63" y="83"/>
                </a:lnTo>
                <a:lnTo>
                  <a:pt x="55" y="81"/>
                </a:lnTo>
                <a:lnTo>
                  <a:pt x="49" y="81"/>
                </a:lnTo>
                <a:lnTo>
                  <a:pt x="49" y="89"/>
                </a:lnTo>
                <a:lnTo>
                  <a:pt x="45" y="96"/>
                </a:lnTo>
                <a:lnTo>
                  <a:pt x="42" y="96"/>
                </a:lnTo>
                <a:lnTo>
                  <a:pt x="33" y="96"/>
                </a:lnTo>
                <a:lnTo>
                  <a:pt x="27" y="89"/>
                </a:lnTo>
                <a:lnTo>
                  <a:pt x="19" y="69"/>
                </a:lnTo>
                <a:lnTo>
                  <a:pt x="0" y="48"/>
                </a:lnTo>
                <a:lnTo>
                  <a:pt x="3" y="33"/>
                </a:lnTo>
                <a:lnTo>
                  <a:pt x="13" y="20"/>
                </a:lnTo>
                <a:lnTo>
                  <a:pt x="19" y="12"/>
                </a:lnTo>
                <a:lnTo>
                  <a:pt x="22" y="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29" name="Freeform 206"/>
          <p:cNvSpPr>
            <a:spLocks/>
          </p:cNvSpPr>
          <p:nvPr/>
        </p:nvSpPr>
        <p:spPr bwMode="auto">
          <a:xfrm>
            <a:off x="1486975" y="3723461"/>
            <a:ext cx="424437" cy="624479"/>
          </a:xfrm>
          <a:custGeom>
            <a:avLst/>
            <a:gdLst>
              <a:gd name="T0" fmla="*/ 2147483647 w 296"/>
              <a:gd name="T1" fmla="*/ 2147483647 h 437"/>
              <a:gd name="T2" fmla="*/ 2147483647 w 296"/>
              <a:gd name="T3" fmla="*/ 2147483647 h 437"/>
              <a:gd name="T4" fmla="*/ 2147483647 w 296"/>
              <a:gd name="T5" fmla="*/ 2147483647 h 437"/>
              <a:gd name="T6" fmla="*/ 2147483647 w 296"/>
              <a:gd name="T7" fmla="*/ 2147483647 h 437"/>
              <a:gd name="T8" fmla="*/ 2147483647 w 296"/>
              <a:gd name="T9" fmla="*/ 2147483647 h 437"/>
              <a:gd name="T10" fmla="*/ 2147483647 w 296"/>
              <a:gd name="T11" fmla="*/ 2147483647 h 437"/>
              <a:gd name="T12" fmla="*/ 2147483647 w 296"/>
              <a:gd name="T13" fmla="*/ 2147483647 h 437"/>
              <a:gd name="T14" fmla="*/ 2147483647 w 296"/>
              <a:gd name="T15" fmla="*/ 2147483647 h 437"/>
              <a:gd name="T16" fmla="*/ 2147483647 w 296"/>
              <a:gd name="T17" fmla="*/ 2147483647 h 437"/>
              <a:gd name="T18" fmla="*/ 2147483647 w 296"/>
              <a:gd name="T19" fmla="*/ 2147483647 h 437"/>
              <a:gd name="T20" fmla="*/ 2147483647 w 296"/>
              <a:gd name="T21" fmla="*/ 2147483647 h 437"/>
              <a:gd name="T22" fmla="*/ 2147483647 w 296"/>
              <a:gd name="T23" fmla="*/ 2147483647 h 437"/>
              <a:gd name="T24" fmla="*/ 2147483647 w 296"/>
              <a:gd name="T25" fmla="*/ 2147483647 h 437"/>
              <a:gd name="T26" fmla="*/ 2147483647 w 296"/>
              <a:gd name="T27" fmla="*/ 2147483647 h 437"/>
              <a:gd name="T28" fmla="*/ 2147483647 w 296"/>
              <a:gd name="T29" fmla="*/ 2147483647 h 437"/>
              <a:gd name="T30" fmla="*/ 2147483647 w 296"/>
              <a:gd name="T31" fmla="*/ 2147483647 h 437"/>
              <a:gd name="T32" fmla="*/ 2147483647 w 296"/>
              <a:gd name="T33" fmla="*/ 2147483647 h 437"/>
              <a:gd name="T34" fmla="*/ 2147483647 w 296"/>
              <a:gd name="T35" fmla="*/ 2147483647 h 437"/>
              <a:gd name="T36" fmla="*/ 2147483647 w 296"/>
              <a:gd name="T37" fmla="*/ 2147483647 h 437"/>
              <a:gd name="T38" fmla="*/ 2147483647 w 296"/>
              <a:gd name="T39" fmla="*/ 2147483647 h 437"/>
              <a:gd name="T40" fmla="*/ 2147483647 w 296"/>
              <a:gd name="T41" fmla="*/ 2147483647 h 437"/>
              <a:gd name="T42" fmla="*/ 2147483647 w 296"/>
              <a:gd name="T43" fmla="*/ 2147483647 h 437"/>
              <a:gd name="T44" fmla="*/ 2147483647 w 296"/>
              <a:gd name="T45" fmla="*/ 2147483647 h 437"/>
              <a:gd name="T46" fmla="*/ 2147483647 w 296"/>
              <a:gd name="T47" fmla="*/ 2147483647 h 437"/>
              <a:gd name="T48" fmla="*/ 2147483647 w 296"/>
              <a:gd name="T49" fmla="*/ 2147483647 h 437"/>
              <a:gd name="T50" fmla="*/ 2147483647 w 296"/>
              <a:gd name="T51" fmla="*/ 2147483647 h 437"/>
              <a:gd name="T52" fmla="*/ 2147483647 w 296"/>
              <a:gd name="T53" fmla="*/ 2147483647 h 437"/>
              <a:gd name="T54" fmla="*/ 2147483647 w 296"/>
              <a:gd name="T55" fmla="*/ 2147483647 h 437"/>
              <a:gd name="T56" fmla="*/ 2147483647 w 296"/>
              <a:gd name="T57" fmla="*/ 2147483647 h 437"/>
              <a:gd name="T58" fmla="*/ 2147483647 w 296"/>
              <a:gd name="T59" fmla="*/ 2147483647 h 437"/>
              <a:gd name="T60" fmla="*/ 2147483647 w 296"/>
              <a:gd name="T61" fmla="*/ 2147483647 h 437"/>
              <a:gd name="T62" fmla="*/ 2147483647 w 296"/>
              <a:gd name="T63" fmla="*/ 2147483647 h 437"/>
              <a:gd name="T64" fmla="*/ 2147483647 w 296"/>
              <a:gd name="T65" fmla="*/ 2147483647 h 437"/>
              <a:gd name="T66" fmla="*/ 2147483647 w 296"/>
              <a:gd name="T67" fmla="*/ 2147483647 h 437"/>
              <a:gd name="T68" fmla="*/ 2147483647 w 296"/>
              <a:gd name="T69" fmla="*/ 2147483647 h 437"/>
              <a:gd name="T70" fmla="*/ 2147483647 w 296"/>
              <a:gd name="T71" fmla="*/ 2147483647 h 437"/>
              <a:gd name="T72" fmla="*/ 2147483647 w 296"/>
              <a:gd name="T73" fmla="*/ 2147483647 h 437"/>
              <a:gd name="T74" fmla="*/ 2147483647 w 296"/>
              <a:gd name="T75" fmla="*/ 2147483647 h 437"/>
              <a:gd name="T76" fmla="*/ 2147483647 w 296"/>
              <a:gd name="T77" fmla="*/ 2147483647 h 437"/>
              <a:gd name="T78" fmla="*/ 2147483647 w 296"/>
              <a:gd name="T79" fmla="*/ 2147483647 h 43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96"/>
              <a:gd name="T121" fmla="*/ 0 h 437"/>
              <a:gd name="T122" fmla="*/ 296 w 296"/>
              <a:gd name="T123" fmla="*/ 437 h 43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96" h="437">
                <a:moveTo>
                  <a:pt x="2" y="102"/>
                </a:moveTo>
                <a:lnTo>
                  <a:pt x="8" y="89"/>
                </a:lnTo>
                <a:lnTo>
                  <a:pt x="14" y="80"/>
                </a:lnTo>
                <a:lnTo>
                  <a:pt x="23" y="80"/>
                </a:lnTo>
                <a:lnTo>
                  <a:pt x="23" y="99"/>
                </a:lnTo>
                <a:lnTo>
                  <a:pt x="36" y="102"/>
                </a:lnTo>
                <a:lnTo>
                  <a:pt x="50" y="116"/>
                </a:lnTo>
                <a:lnTo>
                  <a:pt x="66" y="105"/>
                </a:lnTo>
                <a:lnTo>
                  <a:pt x="71" y="89"/>
                </a:lnTo>
                <a:lnTo>
                  <a:pt x="80" y="78"/>
                </a:lnTo>
                <a:lnTo>
                  <a:pt x="89" y="69"/>
                </a:lnTo>
                <a:lnTo>
                  <a:pt x="107" y="59"/>
                </a:lnTo>
                <a:lnTo>
                  <a:pt x="119" y="53"/>
                </a:lnTo>
                <a:lnTo>
                  <a:pt x="125" y="50"/>
                </a:lnTo>
                <a:lnTo>
                  <a:pt x="135" y="39"/>
                </a:lnTo>
                <a:lnTo>
                  <a:pt x="140" y="27"/>
                </a:lnTo>
                <a:lnTo>
                  <a:pt x="143" y="0"/>
                </a:lnTo>
                <a:lnTo>
                  <a:pt x="155" y="3"/>
                </a:lnTo>
                <a:lnTo>
                  <a:pt x="163" y="14"/>
                </a:lnTo>
                <a:lnTo>
                  <a:pt x="171" y="20"/>
                </a:lnTo>
                <a:lnTo>
                  <a:pt x="179" y="30"/>
                </a:lnTo>
                <a:lnTo>
                  <a:pt x="188" y="39"/>
                </a:lnTo>
                <a:lnTo>
                  <a:pt x="194" y="50"/>
                </a:lnTo>
                <a:lnTo>
                  <a:pt x="257" y="53"/>
                </a:lnTo>
                <a:lnTo>
                  <a:pt x="260" y="63"/>
                </a:lnTo>
                <a:lnTo>
                  <a:pt x="263" y="72"/>
                </a:lnTo>
                <a:lnTo>
                  <a:pt x="257" y="80"/>
                </a:lnTo>
                <a:lnTo>
                  <a:pt x="257" y="95"/>
                </a:lnTo>
                <a:lnTo>
                  <a:pt x="266" y="102"/>
                </a:lnTo>
                <a:lnTo>
                  <a:pt x="257" y="102"/>
                </a:lnTo>
                <a:lnTo>
                  <a:pt x="233" y="105"/>
                </a:lnTo>
                <a:lnTo>
                  <a:pt x="212" y="114"/>
                </a:lnTo>
                <a:lnTo>
                  <a:pt x="197" y="131"/>
                </a:lnTo>
                <a:lnTo>
                  <a:pt x="194" y="147"/>
                </a:lnTo>
                <a:lnTo>
                  <a:pt x="185" y="155"/>
                </a:lnTo>
                <a:lnTo>
                  <a:pt x="174" y="174"/>
                </a:lnTo>
                <a:lnTo>
                  <a:pt x="179" y="188"/>
                </a:lnTo>
                <a:lnTo>
                  <a:pt x="185" y="207"/>
                </a:lnTo>
                <a:lnTo>
                  <a:pt x="199" y="221"/>
                </a:lnTo>
                <a:lnTo>
                  <a:pt x="215" y="236"/>
                </a:lnTo>
                <a:lnTo>
                  <a:pt x="227" y="239"/>
                </a:lnTo>
                <a:lnTo>
                  <a:pt x="243" y="233"/>
                </a:lnTo>
                <a:lnTo>
                  <a:pt x="254" y="221"/>
                </a:lnTo>
                <a:lnTo>
                  <a:pt x="257" y="230"/>
                </a:lnTo>
                <a:lnTo>
                  <a:pt x="251" y="249"/>
                </a:lnTo>
                <a:lnTo>
                  <a:pt x="254" y="257"/>
                </a:lnTo>
                <a:lnTo>
                  <a:pt x="263" y="257"/>
                </a:lnTo>
                <a:lnTo>
                  <a:pt x="281" y="260"/>
                </a:lnTo>
                <a:lnTo>
                  <a:pt x="296" y="299"/>
                </a:lnTo>
                <a:lnTo>
                  <a:pt x="296" y="311"/>
                </a:lnTo>
                <a:lnTo>
                  <a:pt x="293" y="332"/>
                </a:lnTo>
                <a:lnTo>
                  <a:pt x="293" y="341"/>
                </a:lnTo>
                <a:lnTo>
                  <a:pt x="290" y="344"/>
                </a:lnTo>
                <a:lnTo>
                  <a:pt x="284" y="359"/>
                </a:lnTo>
                <a:lnTo>
                  <a:pt x="281" y="374"/>
                </a:lnTo>
                <a:lnTo>
                  <a:pt x="287" y="382"/>
                </a:lnTo>
                <a:lnTo>
                  <a:pt x="296" y="392"/>
                </a:lnTo>
                <a:lnTo>
                  <a:pt x="290" y="401"/>
                </a:lnTo>
                <a:lnTo>
                  <a:pt x="279" y="413"/>
                </a:lnTo>
                <a:lnTo>
                  <a:pt x="274" y="423"/>
                </a:lnTo>
                <a:lnTo>
                  <a:pt x="268" y="434"/>
                </a:lnTo>
                <a:lnTo>
                  <a:pt x="260" y="437"/>
                </a:lnTo>
                <a:lnTo>
                  <a:pt x="235" y="415"/>
                </a:lnTo>
                <a:lnTo>
                  <a:pt x="209" y="401"/>
                </a:lnTo>
                <a:lnTo>
                  <a:pt x="176" y="387"/>
                </a:lnTo>
                <a:lnTo>
                  <a:pt x="149" y="371"/>
                </a:lnTo>
                <a:lnTo>
                  <a:pt x="135" y="354"/>
                </a:lnTo>
                <a:lnTo>
                  <a:pt x="113" y="332"/>
                </a:lnTo>
                <a:lnTo>
                  <a:pt x="122" y="321"/>
                </a:lnTo>
                <a:lnTo>
                  <a:pt x="107" y="296"/>
                </a:lnTo>
                <a:lnTo>
                  <a:pt x="94" y="279"/>
                </a:lnTo>
                <a:lnTo>
                  <a:pt x="83" y="257"/>
                </a:lnTo>
                <a:lnTo>
                  <a:pt x="71" y="227"/>
                </a:lnTo>
                <a:lnTo>
                  <a:pt x="53" y="197"/>
                </a:lnTo>
                <a:lnTo>
                  <a:pt x="38" y="167"/>
                </a:lnTo>
                <a:lnTo>
                  <a:pt x="23" y="152"/>
                </a:lnTo>
                <a:lnTo>
                  <a:pt x="5" y="144"/>
                </a:lnTo>
                <a:lnTo>
                  <a:pt x="8" y="125"/>
                </a:lnTo>
                <a:lnTo>
                  <a:pt x="0" y="116"/>
                </a:lnTo>
                <a:lnTo>
                  <a:pt x="2" y="102"/>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30" name="Freeform 207"/>
          <p:cNvSpPr>
            <a:spLocks/>
          </p:cNvSpPr>
          <p:nvPr/>
        </p:nvSpPr>
        <p:spPr bwMode="auto">
          <a:xfrm>
            <a:off x="1892021" y="4055081"/>
            <a:ext cx="400737" cy="458668"/>
          </a:xfrm>
          <a:custGeom>
            <a:avLst/>
            <a:gdLst>
              <a:gd name="T0" fmla="*/ 2147483647 w 281"/>
              <a:gd name="T1" fmla="*/ 0 h 320"/>
              <a:gd name="T2" fmla="*/ 2147483647 w 281"/>
              <a:gd name="T3" fmla="*/ 2147483647 h 320"/>
              <a:gd name="T4" fmla="*/ 2147483647 w 281"/>
              <a:gd name="T5" fmla="*/ 2147483647 h 320"/>
              <a:gd name="T6" fmla="*/ 2147483647 w 281"/>
              <a:gd name="T7" fmla="*/ 2147483647 h 320"/>
              <a:gd name="T8" fmla="*/ 2147483647 w 281"/>
              <a:gd name="T9" fmla="*/ 2147483647 h 320"/>
              <a:gd name="T10" fmla="*/ 2147483647 w 281"/>
              <a:gd name="T11" fmla="*/ 2147483647 h 320"/>
              <a:gd name="T12" fmla="*/ 2147483647 w 281"/>
              <a:gd name="T13" fmla="*/ 2147483647 h 320"/>
              <a:gd name="T14" fmla="*/ 2147483647 w 281"/>
              <a:gd name="T15" fmla="*/ 2147483647 h 320"/>
              <a:gd name="T16" fmla="*/ 2147483647 w 281"/>
              <a:gd name="T17" fmla="*/ 2147483647 h 320"/>
              <a:gd name="T18" fmla="*/ 2147483647 w 281"/>
              <a:gd name="T19" fmla="*/ 2147483647 h 320"/>
              <a:gd name="T20" fmla="*/ 2147483647 w 281"/>
              <a:gd name="T21" fmla="*/ 2147483647 h 320"/>
              <a:gd name="T22" fmla="*/ 2147483647 w 281"/>
              <a:gd name="T23" fmla="*/ 2147483647 h 320"/>
              <a:gd name="T24" fmla="*/ 2147483647 w 281"/>
              <a:gd name="T25" fmla="*/ 2147483647 h 320"/>
              <a:gd name="T26" fmla="*/ 2147483647 w 281"/>
              <a:gd name="T27" fmla="*/ 2147483647 h 320"/>
              <a:gd name="T28" fmla="*/ 2147483647 w 281"/>
              <a:gd name="T29" fmla="*/ 2147483647 h 320"/>
              <a:gd name="T30" fmla="*/ 2147483647 w 281"/>
              <a:gd name="T31" fmla="*/ 2147483647 h 320"/>
              <a:gd name="T32" fmla="*/ 2147483647 w 281"/>
              <a:gd name="T33" fmla="*/ 2147483647 h 320"/>
              <a:gd name="T34" fmla="*/ 2147483647 w 281"/>
              <a:gd name="T35" fmla="*/ 2147483647 h 320"/>
              <a:gd name="T36" fmla="*/ 2147483647 w 281"/>
              <a:gd name="T37" fmla="*/ 2147483647 h 320"/>
              <a:gd name="T38" fmla="*/ 2147483647 w 281"/>
              <a:gd name="T39" fmla="*/ 2147483647 h 320"/>
              <a:gd name="T40" fmla="*/ 2147483647 w 281"/>
              <a:gd name="T41" fmla="*/ 2147483647 h 320"/>
              <a:gd name="T42" fmla="*/ 2147483647 w 281"/>
              <a:gd name="T43" fmla="*/ 2147483647 h 320"/>
              <a:gd name="T44" fmla="*/ 2147483647 w 281"/>
              <a:gd name="T45" fmla="*/ 2147483647 h 320"/>
              <a:gd name="T46" fmla="*/ 2147483647 w 281"/>
              <a:gd name="T47" fmla="*/ 2147483647 h 320"/>
              <a:gd name="T48" fmla="*/ 2147483647 w 281"/>
              <a:gd name="T49" fmla="*/ 2147483647 h 320"/>
              <a:gd name="T50" fmla="*/ 2147483647 w 281"/>
              <a:gd name="T51" fmla="*/ 2147483647 h 320"/>
              <a:gd name="T52" fmla="*/ 2147483647 w 281"/>
              <a:gd name="T53" fmla="*/ 2147483647 h 320"/>
              <a:gd name="T54" fmla="*/ 2147483647 w 281"/>
              <a:gd name="T55" fmla="*/ 2147483647 h 320"/>
              <a:gd name="T56" fmla="*/ 2147483647 w 281"/>
              <a:gd name="T57" fmla="*/ 2147483647 h 320"/>
              <a:gd name="T58" fmla="*/ 2147483647 w 281"/>
              <a:gd name="T59" fmla="*/ 2147483647 h 320"/>
              <a:gd name="T60" fmla="*/ 2147483647 w 281"/>
              <a:gd name="T61" fmla="*/ 2147483647 h 320"/>
              <a:gd name="T62" fmla="*/ 2147483647 w 281"/>
              <a:gd name="T63" fmla="*/ 2147483647 h 3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81"/>
              <a:gd name="T97" fmla="*/ 0 h 320"/>
              <a:gd name="T98" fmla="*/ 281 w 281"/>
              <a:gd name="T99" fmla="*/ 320 h 3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81" h="320">
                <a:moveTo>
                  <a:pt x="62" y="6"/>
                </a:moveTo>
                <a:lnTo>
                  <a:pt x="81" y="0"/>
                </a:lnTo>
                <a:lnTo>
                  <a:pt x="98" y="0"/>
                </a:lnTo>
                <a:lnTo>
                  <a:pt x="101" y="42"/>
                </a:lnTo>
                <a:lnTo>
                  <a:pt x="120" y="60"/>
                </a:lnTo>
                <a:lnTo>
                  <a:pt x="150" y="66"/>
                </a:lnTo>
                <a:lnTo>
                  <a:pt x="156" y="75"/>
                </a:lnTo>
                <a:lnTo>
                  <a:pt x="183" y="85"/>
                </a:lnTo>
                <a:lnTo>
                  <a:pt x="213" y="93"/>
                </a:lnTo>
                <a:lnTo>
                  <a:pt x="219" y="111"/>
                </a:lnTo>
                <a:lnTo>
                  <a:pt x="222" y="124"/>
                </a:lnTo>
                <a:lnTo>
                  <a:pt x="219" y="135"/>
                </a:lnTo>
                <a:lnTo>
                  <a:pt x="222" y="154"/>
                </a:lnTo>
                <a:lnTo>
                  <a:pt x="239" y="154"/>
                </a:lnTo>
                <a:lnTo>
                  <a:pt x="264" y="154"/>
                </a:lnTo>
                <a:lnTo>
                  <a:pt x="261" y="165"/>
                </a:lnTo>
                <a:lnTo>
                  <a:pt x="264" y="182"/>
                </a:lnTo>
                <a:lnTo>
                  <a:pt x="278" y="190"/>
                </a:lnTo>
                <a:lnTo>
                  <a:pt x="281" y="204"/>
                </a:lnTo>
                <a:lnTo>
                  <a:pt x="281" y="213"/>
                </a:lnTo>
                <a:lnTo>
                  <a:pt x="269" y="234"/>
                </a:lnTo>
                <a:lnTo>
                  <a:pt x="275" y="243"/>
                </a:lnTo>
                <a:lnTo>
                  <a:pt x="269" y="249"/>
                </a:lnTo>
                <a:lnTo>
                  <a:pt x="261" y="240"/>
                </a:lnTo>
                <a:lnTo>
                  <a:pt x="245" y="231"/>
                </a:lnTo>
                <a:lnTo>
                  <a:pt x="228" y="228"/>
                </a:lnTo>
                <a:lnTo>
                  <a:pt x="203" y="231"/>
                </a:lnTo>
                <a:lnTo>
                  <a:pt x="189" y="237"/>
                </a:lnTo>
                <a:lnTo>
                  <a:pt x="180" y="240"/>
                </a:lnTo>
                <a:lnTo>
                  <a:pt x="170" y="262"/>
                </a:lnTo>
                <a:lnTo>
                  <a:pt x="170" y="276"/>
                </a:lnTo>
                <a:lnTo>
                  <a:pt x="167" y="290"/>
                </a:lnTo>
                <a:lnTo>
                  <a:pt x="161" y="297"/>
                </a:lnTo>
                <a:lnTo>
                  <a:pt x="134" y="297"/>
                </a:lnTo>
                <a:lnTo>
                  <a:pt x="125" y="318"/>
                </a:lnTo>
                <a:lnTo>
                  <a:pt x="111" y="300"/>
                </a:lnTo>
                <a:lnTo>
                  <a:pt x="90" y="303"/>
                </a:lnTo>
                <a:lnTo>
                  <a:pt x="78" y="293"/>
                </a:lnTo>
                <a:lnTo>
                  <a:pt x="65" y="303"/>
                </a:lnTo>
                <a:lnTo>
                  <a:pt x="59" y="315"/>
                </a:lnTo>
                <a:lnTo>
                  <a:pt x="56" y="320"/>
                </a:lnTo>
                <a:lnTo>
                  <a:pt x="48" y="320"/>
                </a:lnTo>
                <a:lnTo>
                  <a:pt x="45" y="320"/>
                </a:lnTo>
                <a:lnTo>
                  <a:pt x="42" y="320"/>
                </a:lnTo>
                <a:lnTo>
                  <a:pt x="39" y="300"/>
                </a:lnTo>
                <a:lnTo>
                  <a:pt x="33" y="279"/>
                </a:lnTo>
                <a:lnTo>
                  <a:pt x="21" y="262"/>
                </a:lnTo>
                <a:lnTo>
                  <a:pt x="21" y="234"/>
                </a:lnTo>
                <a:lnTo>
                  <a:pt x="12" y="216"/>
                </a:lnTo>
                <a:lnTo>
                  <a:pt x="3" y="190"/>
                </a:lnTo>
                <a:lnTo>
                  <a:pt x="0" y="177"/>
                </a:lnTo>
                <a:lnTo>
                  <a:pt x="9" y="168"/>
                </a:lnTo>
                <a:lnTo>
                  <a:pt x="15" y="159"/>
                </a:lnTo>
                <a:lnTo>
                  <a:pt x="6" y="149"/>
                </a:lnTo>
                <a:lnTo>
                  <a:pt x="0" y="141"/>
                </a:lnTo>
                <a:lnTo>
                  <a:pt x="3" y="126"/>
                </a:lnTo>
                <a:lnTo>
                  <a:pt x="9" y="111"/>
                </a:lnTo>
                <a:lnTo>
                  <a:pt x="12" y="108"/>
                </a:lnTo>
                <a:lnTo>
                  <a:pt x="12" y="99"/>
                </a:lnTo>
                <a:lnTo>
                  <a:pt x="15" y="66"/>
                </a:lnTo>
                <a:lnTo>
                  <a:pt x="0" y="27"/>
                </a:lnTo>
                <a:lnTo>
                  <a:pt x="15" y="27"/>
                </a:lnTo>
                <a:lnTo>
                  <a:pt x="29" y="24"/>
                </a:lnTo>
                <a:lnTo>
                  <a:pt x="51" y="16"/>
                </a:lnTo>
                <a:lnTo>
                  <a:pt x="62" y="6"/>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31" name="Freeform 208"/>
          <p:cNvSpPr>
            <a:spLocks/>
          </p:cNvSpPr>
          <p:nvPr/>
        </p:nvSpPr>
        <p:spPr bwMode="auto">
          <a:xfrm>
            <a:off x="2124708" y="4382394"/>
            <a:ext cx="286549" cy="297165"/>
          </a:xfrm>
          <a:custGeom>
            <a:avLst/>
            <a:gdLst>
              <a:gd name="T0" fmla="*/ 2147483647 w 202"/>
              <a:gd name="T1" fmla="*/ 2147483647 h 209"/>
              <a:gd name="T2" fmla="*/ 2147483647 w 202"/>
              <a:gd name="T3" fmla="*/ 2147483647 h 209"/>
              <a:gd name="T4" fmla="*/ 2147483647 w 202"/>
              <a:gd name="T5" fmla="*/ 2147483647 h 209"/>
              <a:gd name="T6" fmla="*/ 2147483647 w 202"/>
              <a:gd name="T7" fmla="*/ 2147483647 h 209"/>
              <a:gd name="T8" fmla="*/ 2147483647 w 202"/>
              <a:gd name="T9" fmla="*/ 2147483647 h 209"/>
              <a:gd name="T10" fmla="*/ 2147483647 w 202"/>
              <a:gd name="T11" fmla="*/ 2147483647 h 209"/>
              <a:gd name="T12" fmla="*/ 2147483647 w 202"/>
              <a:gd name="T13" fmla="*/ 2147483647 h 209"/>
              <a:gd name="T14" fmla="*/ 2147483647 w 202"/>
              <a:gd name="T15" fmla="*/ 2147483647 h 209"/>
              <a:gd name="T16" fmla="*/ 2147483647 w 202"/>
              <a:gd name="T17" fmla="*/ 2147483647 h 209"/>
              <a:gd name="T18" fmla="*/ 2147483647 w 202"/>
              <a:gd name="T19" fmla="*/ 2147483647 h 209"/>
              <a:gd name="T20" fmla="*/ 2147483647 w 202"/>
              <a:gd name="T21" fmla="*/ 2147483647 h 209"/>
              <a:gd name="T22" fmla="*/ 2147483647 w 202"/>
              <a:gd name="T23" fmla="*/ 2147483647 h 209"/>
              <a:gd name="T24" fmla="*/ 2147483647 w 202"/>
              <a:gd name="T25" fmla="*/ 2147483647 h 209"/>
              <a:gd name="T26" fmla="*/ 0 w 202"/>
              <a:gd name="T27" fmla="*/ 2147483647 h 209"/>
              <a:gd name="T28" fmla="*/ 2147483647 w 202"/>
              <a:gd name="T29" fmla="*/ 2147483647 h 209"/>
              <a:gd name="T30" fmla="*/ 2147483647 w 202"/>
              <a:gd name="T31" fmla="*/ 2147483647 h 209"/>
              <a:gd name="T32" fmla="*/ 2147483647 w 202"/>
              <a:gd name="T33" fmla="*/ 2147483647 h 209"/>
              <a:gd name="T34" fmla="*/ 2147483647 w 202"/>
              <a:gd name="T35" fmla="*/ 2147483647 h 209"/>
              <a:gd name="T36" fmla="*/ 2147483647 w 202"/>
              <a:gd name="T37" fmla="*/ 2147483647 h 209"/>
              <a:gd name="T38" fmla="*/ 2147483647 w 202"/>
              <a:gd name="T39" fmla="*/ 0 h 209"/>
              <a:gd name="T40" fmla="*/ 2147483647 w 202"/>
              <a:gd name="T41" fmla="*/ 2147483647 h 209"/>
              <a:gd name="T42" fmla="*/ 2147483647 w 202"/>
              <a:gd name="T43" fmla="*/ 2147483647 h 209"/>
              <a:gd name="T44" fmla="*/ 2147483647 w 202"/>
              <a:gd name="T45" fmla="*/ 2147483647 h 209"/>
              <a:gd name="T46" fmla="*/ 2147483647 w 202"/>
              <a:gd name="T47" fmla="*/ 2147483647 h 209"/>
              <a:gd name="T48" fmla="*/ 2147483647 w 202"/>
              <a:gd name="T49" fmla="*/ 2147483647 h 209"/>
              <a:gd name="T50" fmla="*/ 2147483647 w 202"/>
              <a:gd name="T51" fmla="*/ 2147483647 h 209"/>
              <a:gd name="T52" fmla="*/ 2147483647 w 202"/>
              <a:gd name="T53" fmla="*/ 2147483647 h 209"/>
              <a:gd name="T54" fmla="*/ 2147483647 w 202"/>
              <a:gd name="T55" fmla="*/ 2147483647 h 209"/>
              <a:gd name="T56" fmla="*/ 2147483647 w 202"/>
              <a:gd name="T57" fmla="*/ 2147483647 h 209"/>
              <a:gd name="T58" fmla="*/ 2147483647 w 202"/>
              <a:gd name="T59" fmla="*/ 2147483647 h 209"/>
              <a:gd name="T60" fmla="*/ 2147483647 w 202"/>
              <a:gd name="T61" fmla="*/ 2147483647 h 209"/>
              <a:gd name="T62" fmla="*/ 2147483647 w 202"/>
              <a:gd name="T63" fmla="*/ 2147483647 h 209"/>
              <a:gd name="T64" fmla="*/ 2147483647 w 202"/>
              <a:gd name="T65" fmla="*/ 2147483647 h 209"/>
              <a:gd name="T66" fmla="*/ 2147483647 w 202"/>
              <a:gd name="T67" fmla="*/ 2147483647 h 209"/>
              <a:gd name="T68" fmla="*/ 2147483647 w 202"/>
              <a:gd name="T69" fmla="*/ 2147483647 h 209"/>
              <a:gd name="T70" fmla="*/ 2147483647 w 202"/>
              <a:gd name="T71" fmla="*/ 2147483647 h 209"/>
              <a:gd name="T72" fmla="*/ 2147483647 w 202"/>
              <a:gd name="T73" fmla="*/ 2147483647 h 209"/>
              <a:gd name="T74" fmla="*/ 2147483647 w 202"/>
              <a:gd name="T75" fmla="*/ 2147483647 h 209"/>
              <a:gd name="T76" fmla="*/ 2147483647 w 202"/>
              <a:gd name="T77" fmla="*/ 2147483647 h 209"/>
              <a:gd name="T78" fmla="*/ 2147483647 w 202"/>
              <a:gd name="T79" fmla="*/ 2147483647 h 209"/>
              <a:gd name="T80" fmla="*/ 2147483647 w 202"/>
              <a:gd name="T81" fmla="*/ 2147483647 h 209"/>
              <a:gd name="T82" fmla="*/ 2147483647 w 202"/>
              <a:gd name="T83" fmla="*/ 2147483647 h 2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02"/>
              <a:gd name="T127" fmla="*/ 0 h 209"/>
              <a:gd name="T128" fmla="*/ 202 w 202"/>
              <a:gd name="T129" fmla="*/ 209 h 20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02" h="209">
                <a:moveTo>
                  <a:pt x="163" y="203"/>
                </a:moveTo>
                <a:lnTo>
                  <a:pt x="141" y="209"/>
                </a:lnTo>
                <a:lnTo>
                  <a:pt x="108" y="209"/>
                </a:lnTo>
                <a:lnTo>
                  <a:pt x="100" y="197"/>
                </a:lnTo>
                <a:lnTo>
                  <a:pt x="108" y="177"/>
                </a:lnTo>
                <a:lnTo>
                  <a:pt x="120" y="159"/>
                </a:lnTo>
                <a:lnTo>
                  <a:pt x="111" y="147"/>
                </a:lnTo>
                <a:lnTo>
                  <a:pt x="81" y="134"/>
                </a:lnTo>
                <a:lnTo>
                  <a:pt x="58" y="117"/>
                </a:lnTo>
                <a:lnTo>
                  <a:pt x="45" y="117"/>
                </a:lnTo>
                <a:lnTo>
                  <a:pt x="31" y="108"/>
                </a:lnTo>
                <a:lnTo>
                  <a:pt x="12" y="90"/>
                </a:lnTo>
                <a:lnTo>
                  <a:pt x="3" y="78"/>
                </a:lnTo>
                <a:lnTo>
                  <a:pt x="0" y="69"/>
                </a:lnTo>
                <a:lnTo>
                  <a:pt x="6" y="62"/>
                </a:lnTo>
                <a:lnTo>
                  <a:pt x="9" y="48"/>
                </a:lnTo>
                <a:lnTo>
                  <a:pt x="9" y="34"/>
                </a:lnTo>
                <a:lnTo>
                  <a:pt x="19" y="12"/>
                </a:lnTo>
                <a:lnTo>
                  <a:pt x="42" y="3"/>
                </a:lnTo>
                <a:lnTo>
                  <a:pt x="67" y="0"/>
                </a:lnTo>
                <a:lnTo>
                  <a:pt x="84" y="3"/>
                </a:lnTo>
                <a:lnTo>
                  <a:pt x="100" y="12"/>
                </a:lnTo>
                <a:lnTo>
                  <a:pt x="108" y="21"/>
                </a:lnTo>
                <a:lnTo>
                  <a:pt x="114" y="34"/>
                </a:lnTo>
                <a:lnTo>
                  <a:pt x="114" y="51"/>
                </a:lnTo>
                <a:lnTo>
                  <a:pt x="114" y="75"/>
                </a:lnTo>
                <a:lnTo>
                  <a:pt x="130" y="75"/>
                </a:lnTo>
                <a:lnTo>
                  <a:pt x="141" y="72"/>
                </a:lnTo>
                <a:lnTo>
                  <a:pt x="156" y="75"/>
                </a:lnTo>
                <a:lnTo>
                  <a:pt x="166" y="81"/>
                </a:lnTo>
                <a:lnTo>
                  <a:pt x="163" y="95"/>
                </a:lnTo>
                <a:lnTo>
                  <a:pt x="169" y="111"/>
                </a:lnTo>
                <a:lnTo>
                  <a:pt x="180" y="123"/>
                </a:lnTo>
                <a:lnTo>
                  <a:pt x="192" y="120"/>
                </a:lnTo>
                <a:lnTo>
                  <a:pt x="202" y="123"/>
                </a:lnTo>
                <a:lnTo>
                  <a:pt x="199" y="134"/>
                </a:lnTo>
                <a:lnTo>
                  <a:pt x="192" y="150"/>
                </a:lnTo>
                <a:lnTo>
                  <a:pt x="192" y="170"/>
                </a:lnTo>
                <a:lnTo>
                  <a:pt x="189" y="180"/>
                </a:lnTo>
                <a:lnTo>
                  <a:pt x="183" y="192"/>
                </a:lnTo>
                <a:lnTo>
                  <a:pt x="169" y="200"/>
                </a:lnTo>
                <a:lnTo>
                  <a:pt x="163" y="203"/>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32" name="Freeform 210"/>
          <p:cNvSpPr>
            <a:spLocks/>
          </p:cNvSpPr>
          <p:nvPr/>
        </p:nvSpPr>
        <p:spPr bwMode="auto">
          <a:xfrm>
            <a:off x="2268854" y="4765097"/>
            <a:ext cx="178063" cy="194030"/>
          </a:xfrm>
          <a:custGeom>
            <a:avLst/>
            <a:gdLst>
              <a:gd name="T0" fmla="*/ 1 w 125"/>
              <a:gd name="T1" fmla="*/ 0 h 135"/>
              <a:gd name="T2" fmla="*/ 2 w 125"/>
              <a:gd name="T3" fmla="*/ 1 h 135"/>
              <a:gd name="T4" fmla="*/ 3 w 125"/>
              <a:gd name="T5" fmla="*/ 2 h 135"/>
              <a:gd name="T6" fmla="*/ 4 w 125"/>
              <a:gd name="T7" fmla="*/ 2 h 135"/>
              <a:gd name="T8" fmla="*/ 5 w 125"/>
              <a:gd name="T9" fmla="*/ 3 h 135"/>
              <a:gd name="T10" fmla="*/ 6 w 125"/>
              <a:gd name="T11" fmla="*/ 4 h 135"/>
              <a:gd name="T12" fmla="*/ 7 w 125"/>
              <a:gd name="T13" fmla="*/ 5 h 135"/>
              <a:gd name="T14" fmla="*/ 7 w 125"/>
              <a:gd name="T15" fmla="*/ 5 h 135"/>
              <a:gd name="T16" fmla="*/ 7 w 125"/>
              <a:gd name="T17" fmla="*/ 6 h 135"/>
              <a:gd name="T18" fmla="*/ 7 w 125"/>
              <a:gd name="T19" fmla="*/ 6 h 135"/>
              <a:gd name="T20" fmla="*/ 7 w 125"/>
              <a:gd name="T21" fmla="*/ 7 h 135"/>
              <a:gd name="T22" fmla="*/ 7 w 125"/>
              <a:gd name="T23" fmla="*/ 7 h 135"/>
              <a:gd name="T24" fmla="*/ 6 w 125"/>
              <a:gd name="T25" fmla="*/ 8 h 135"/>
              <a:gd name="T26" fmla="*/ 6 w 125"/>
              <a:gd name="T27" fmla="*/ 9 h 135"/>
              <a:gd name="T28" fmla="*/ 5 w 125"/>
              <a:gd name="T29" fmla="*/ 9 h 135"/>
              <a:gd name="T30" fmla="*/ 5 w 125"/>
              <a:gd name="T31" fmla="*/ 9 h 135"/>
              <a:gd name="T32" fmla="*/ 3 w 125"/>
              <a:gd name="T33" fmla="*/ 9 h 135"/>
              <a:gd name="T34" fmla="*/ 2 w 125"/>
              <a:gd name="T35" fmla="*/ 9 h 135"/>
              <a:gd name="T36" fmla="*/ 1 w 125"/>
              <a:gd name="T37" fmla="*/ 8 h 135"/>
              <a:gd name="T38" fmla="*/ 0 w 125"/>
              <a:gd name="T39" fmla="*/ 8 h 135"/>
              <a:gd name="T40" fmla="*/ 0 w 125"/>
              <a:gd name="T41" fmla="*/ 8 h 135"/>
              <a:gd name="T42" fmla="*/ 0 w 125"/>
              <a:gd name="T43" fmla="*/ 6 h 135"/>
              <a:gd name="T44" fmla="*/ 0 w 125"/>
              <a:gd name="T45" fmla="*/ 4 h 135"/>
              <a:gd name="T46" fmla="*/ 0 w 125"/>
              <a:gd name="T47" fmla="*/ 3 h 135"/>
              <a:gd name="T48" fmla="*/ 0 w 125"/>
              <a:gd name="T49" fmla="*/ 1 h 135"/>
              <a:gd name="T50" fmla="*/ 1 w 125"/>
              <a:gd name="T51" fmla="*/ 1 h 135"/>
              <a:gd name="T52" fmla="*/ 1 w 125"/>
              <a:gd name="T53" fmla="*/ 0 h 13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5"/>
              <a:gd name="T82" fmla="*/ 0 h 135"/>
              <a:gd name="T83" fmla="*/ 125 w 125"/>
              <a:gd name="T84" fmla="*/ 135 h 13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5" h="135">
                <a:moveTo>
                  <a:pt x="30" y="0"/>
                </a:moveTo>
                <a:lnTo>
                  <a:pt x="44" y="12"/>
                </a:lnTo>
                <a:lnTo>
                  <a:pt x="57" y="28"/>
                </a:lnTo>
                <a:lnTo>
                  <a:pt x="69" y="30"/>
                </a:lnTo>
                <a:lnTo>
                  <a:pt x="89" y="42"/>
                </a:lnTo>
                <a:lnTo>
                  <a:pt x="107" y="58"/>
                </a:lnTo>
                <a:lnTo>
                  <a:pt x="116" y="66"/>
                </a:lnTo>
                <a:lnTo>
                  <a:pt x="122" y="75"/>
                </a:lnTo>
                <a:lnTo>
                  <a:pt x="119" y="84"/>
                </a:lnTo>
                <a:lnTo>
                  <a:pt x="119" y="94"/>
                </a:lnTo>
                <a:lnTo>
                  <a:pt x="125" y="99"/>
                </a:lnTo>
                <a:lnTo>
                  <a:pt x="119" y="105"/>
                </a:lnTo>
                <a:lnTo>
                  <a:pt x="107" y="120"/>
                </a:lnTo>
                <a:lnTo>
                  <a:pt x="99" y="130"/>
                </a:lnTo>
                <a:lnTo>
                  <a:pt x="93" y="133"/>
                </a:lnTo>
                <a:lnTo>
                  <a:pt x="89" y="135"/>
                </a:lnTo>
                <a:lnTo>
                  <a:pt x="63" y="133"/>
                </a:lnTo>
                <a:lnTo>
                  <a:pt x="41" y="130"/>
                </a:lnTo>
                <a:lnTo>
                  <a:pt x="27" y="124"/>
                </a:lnTo>
                <a:lnTo>
                  <a:pt x="8" y="120"/>
                </a:lnTo>
                <a:lnTo>
                  <a:pt x="0" y="114"/>
                </a:lnTo>
                <a:lnTo>
                  <a:pt x="0" y="91"/>
                </a:lnTo>
                <a:lnTo>
                  <a:pt x="5" y="61"/>
                </a:lnTo>
                <a:lnTo>
                  <a:pt x="8" y="36"/>
                </a:lnTo>
                <a:lnTo>
                  <a:pt x="14" y="12"/>
                </a:lnTo>
                <a:lnTo>
                  <a:pt x="17" y="3"/>
                </a:lnTo>
                <a:lnTo>
                  <a:pt x="30" y="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33" name="Freeform 211"/>
          <p:cNvSpPr>
            <a:spLocks/>
          </p:cNvSpPr>
          <p:nvPr/>
        </p:nvSpPr>
        <p:spPr bwMode="auto">
          <a:xfrm>
            <a:off x="1751895" y="4474051"/>
            <a:ext cx="680661" cy="1201279"/>
          </a:xfrm>
          <a:custGeom>
            <a:avLst/>
            <a:gdLst>
              <a:gd name="T0" fmla="*/ 11 w 473"/>
              <a:gd name="T1" fmla="*/ 0 h 843"/>
              <a:gd name="T2" fmla="*/ 13 w 473"/>
              <a:gd name="T3" fmla="*/ 0 h 843"/>
              <a:gd name="T4" fmla="*/ 17 w 473"/>
              <a:gd name="T5" fmla="*/ 0 h 843"/>
              <a:gd name="T6" fmla="*/ 18 w 473"/>
              <a:gd name="T7" fmla="*/ 2 h 843"/>
              <a:gd name="T8" fmla="*/ 20 w 473"/>
              <a:gd name="T9" fmla="*/ 3 h 843"/>
              <a:gd name="T10" fmla="*/ 23 w 473"/>
              <a:gd name="T11" fmla="*/ 4 h 843"/>
              <a:gd name="T12" fmla="*/ 23 w 473"/>
              <a:gd name="T13" fmla="*/ 6 h 843"/>
              <a:gd name="T14" fmla="*/ 25 w 473"/>
              <a:gd name="T15" fmla="*/ 9 h 843"/>
              <a:gd name="T16" fmla="*/ 28 w 473"/>
              <a:gd name="T17" fmla="*/ 7 h 843"/>
              <a:gd name="T18" fmla="*/ 29 w 473"/>
              <a:gd name="T19" fmla="*/ 5 h 843"/>
              <a:gd name="T20" fmla="*/ 30 w 473"/>
              <a:gd name="T21" fmla="*/ 8 h 843"/>
              <a:gd name="T22" fmla="*/ 28 w 473"/>
              <a:gd name="T23" fmla="*/ 9 h 843"/>
              <a:gd name="T24" fmla="*/ 26 w 473"/>
              <a:gd name="T25" fmla="*/ 12 h 843"/>
              <a:gd name="T26" fmla="*/ 24 w 473"/>
              <a:gd name="T27" fmla="*/ 12 h 843"/>
              <a:gd name="T28" fmla="*/ 23 w 473"/>
              <a:gd name="T29" fmla="*/ 18 h 843"/>
              <a:gd name="T30" fmla="*/ 22 w 473"/>
              <a:gd name="T31" fmla="*/ 20 h 843"/>
              <a:gd name="T32" fmla="*/ 25 w 473"/>
              <a:gd name="T33" fmla="*/ 22 h 843"/>
              <a:gd name="T34" fmla="*/ 25 w 473"/>
              <a:gd name="T35" fmla="*/ 23 h 843"/>
              <a:gd name="T36" fmla="*/ 23 w 473"/>
              <a:gd name="T37" fmla="*/ 27 h 843"/>
              <a:gd name="T38" fmla="*/ 18 w 473"/>
              <a:gd name="T39" fmla="*/ 28 h 843"/>
              <a:gd name="T40" fmla="*/ 17 w 473"/>
              <a:gd name="T41" fmla="*/ 29 h 843"/>
              <a:gd name="T42" fmla="*/ 16 w 473"/>
              <a:gd name="T43" fmla="*/ 32 h 843"/>
              <a:gd name="T44" fmla="*/ 13 w 473"/>
              <a:gd name="T45" fmla="*/ 31 h 843"/>
              <a:gd name="T46" fmla="*/ 13 w 473"/>
              <a:gd name="T47" fmla="*/ 34 h 843"/>
              <a:gd name="T48" fmla="*/ 14 w 473"/>
              <a:gd name="T49" fmla="*/ 34 h 843"/>
              <a:gd name="T50" fmla="*/ 15 w 473"/>
              <a:gd name="T51" fmla="*/ 34 h 843"/>
              <a:gd name="T52" fmla="*/ 14 w 473"/>
              <a:gd name="T53" fmla="*/ 34 h 843"/>
              <a:gd name="T54" fmla="*/ 14 w 473"/>
              <a:gd name="T55" fmla="*/ 35 h 843"/>
              <a:gd name="T56" fmla="*/ 13 w 473"/>
              <a:gd name="T57" fmla="*/ 37 h 843"/>
              <a:gd name="T58" fmla="*/ 12 w 473"/>
              <a:gd name="T59" fmla="*/ 38 h 843"/>
              <a:gd name="T60" fmla="*/ 9 w 473"/>
              <a:gd name="T61" fmla="*/ 41 h 843"/>
              <a:gd name="T62" fmla="*/ 11 w 473"/>
              <a:gd name="T63" fmla="*/ 42 h 843"/>
              <a:gd name="T64" fmla="*/ 12 w 473"/>
              <a:gd name="T65" fmla="*/ 44 h 843"/>
              <a:gd name="T66" fmla="*/ 9 w 473"/>
              <a:gd name="T67" fmla="*/ 47 h 843"/>
              <a:gd name="T68" fmla="*/ 7 w 473"/>
              <a:gd name="T69" fmla="*/ 49 h 843"/>
              <a:gd name="T70" fmla="*/ 7 w 473"/>
              <a:gd name="T71" fmla="*/ 51 h 843"/>
              <a:gd name="T72" fmla="*/ 6 w 473"/>
              <a:gd name="T73" fmla="*/ 52 h 843"/>
              <a:gd name="T74" fmla="*/ 2 w 473"/>
              <a:gd name="T75" fmla="*/ 50 h 843"/>
              <a:gd name="T76" fmla="*/ 1 w 473"/>
              <a:gd name="T77" fmla="*/ 48 h 843"/>
              <a:gd name="T78" fmla="*/ 1 w 473"/>
              <a:gd name="T79" fmla="*/ 46 h 843"/>
              <a:gd name="T80" fmla="*/ 3 w 473"/>
              <a:gd name="T81" fmla="*/ 42 h 843"/>
              <a:gd name="T82" fmla="*/ 3 w 473"/>
              <a:gd name="T83" fmla="*/ 37 h 843"/>
              <a:gd name="T84" fmla="*/ 3 w 473"/>
              <a:gd name="T85" fmla="*/ 33 h 843"/>
              <a:gd name="T86" fmla="*/ 4 w 473"/>
              <a:gd name="T87" fmla="*/ 28 h 843"/>
              <a:gd name="T88" fmla="*/ 4 w 473"/>
              <a:gd name="T89" fmla="*/ 26 h 843"/>
              <a:gd name="T90" fmla="*/ 5 w 473"/>
              <a:gd name="T91" fmla="*/ 22 h 843"/>
              <a:gd name="T92" fmla="*/ 6 w 473"/>
              <a:gd name="T93" fmla="*/ 18 h 843"/>
              <a:gd name="T94" fmla="*/ 5 w 473"/>
              <a:gd name="T95" fmla="*/ 14 h 843"/>
              <a:gd name="T96" fmla="*/ 6 w 473"/>
              <a:gd name="T97" fmla="*/ 10 h 843"/>
              <a:gd name="T98" fmla="*/ 8 w 473"/>
              <a:gd name="T99" fmla="*/ 4 h 843"/>
              <a:gd name="T100" fmla="*/ 10 w 473"/>
              <a:gd name="T101" fmla="*/ 2 h 84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73"/>
              <a:gd name="T154" fmla="*/ 0 h 843"/>
              <a:gd name="T155" fmla="*/ 473 w 473"/>
              <a:gd name="T156" fmla="*/ 843 h 84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73" h="843">
                <a:moveTo>
                  <a:pt x="152" y="27"/>
                </a:moveTo>
                <a:lnTo>
                  <a:pt x="155" y="16"/>
                </a:lnTo>
                <a:lnTo>
                  <a:pt x="161" y="10"/>
                </a:lnTo>
                <a:lnTo>
                  <a:pt x="174" y="0"/>
                </a:lnTo>
                <a:lnTo>
                  <a:pt x="186" y="10"/>
                </a:lnTo>
                <a:lnTo>
                  <a:pt x="207" y="7"/>
                </a:lnTo>
                <a:lnTo>
                  <a:pt x="221" y="25"/>
                </a:lnTo>
                <a:lnTo>
                  <a:pt x="230" y="4"/>
                </a:lnTo>
                <a:lnTo>
                  <a:pt x="257" y="4"/>
                </a:lnTo>
                <a:lnTo>
                  <a:pt x="260" y="13"/>
                </a:lnTo>
                <a:lnTo>
                  <a:pt x="269" y="25"/>
                </a:lnTo>
                <a:lnTo>
                  <a:pt x="285" y="40"/>
                </a:lnTo>
                <a:lnTo>
                  <a:pt x="288" y="43"/>
                </a:lnTo>
                <a:lnTo>
                  <a:pt x="302" y="52"/>
                </a:lnTo>
                <a:lnTo>
                  <a:pt x="315" y="52"/>
                </a:lnTo>
                <a:lnTo>
                  <a:pt x="329" y="61"/>
                </a:lnTo>
                <a:lnTo>
                  <a:pt x="338" y="69"/>
                </a:lnTo>
                <a:lnTo>
                  <a:pt x="354" y="76"/>
                </a:lnTo>
                <a:lnTo>
                  <a:pt x="368" y="82"/>
                </a:lnTo>
                <a:lnTo>
                  <a:pt x="377" y="94"/>
                </a:lnTo>
                <a:lnTo>
                  <a:pt x="368" y="108"/>
                </a:lnTo>
                <a:lnTo>
                  <a:pt x="357" y="132"/>
                </a:lnTo>
                <a:lnTo>
                  <a:pt x="365" y="144"/>
                </a:lnTo>
                <a:lnTo>
                  <a:pt x="398" y="144"/>
                </a:lnTo>
                <a:lnTo>
                  <a:pt x="420" y="138"/>
                </a:lnTo>
                <a:lnTo>
                  <a:pt x="431" y="130"/>
                </a:lnTo>
                <a:lnTo>
                  <a:pt x="440" y="127"/>
                </a:lnTo>
                <a:lnTo>
                  <a:pt x="449" y="105"/>
                </a:lnTo>
                <a:lnTo>
                  <a:pt x="449" y="91"/>
                </a:lnTo>
                <a:lnTo>
                  <a:pt x="464" y="94"/>
                </a:lnTo>
                <a:lnTo>
                  <a:pt x="470" y="99"/>
                </a:lnTo>
                <a:lnTo>
                  <a:pt x="473" y="115"/>
                </a:lnTo>
                <a:lnTo>
                  <a:pt x="467" y="132"/>
                </a:lnTo>
                <a:lnTo>
                  <a:pt x="462" y="141"/>
                </a:lnTo>
                <a:lnTo>
                  <a:pt x="449" y="148"/>
                </a:lnTo>
                <a:lnTo>
                  <a:pt x="437" y="157"/>
                </a:lnTo>
                <a:lnTo>
                  <a:pt x="423" y="168"/>
                </a:lnTo>
                <a:lnTo>
                  <a:pt x="410" y="177"/>
                </a:lnTo>
                <a:lnTo>
                  <a:pt x="401" y="193"/>
                </a:lnTo>
                <a:lnTo>
                  <a:pt x="393" y="199"/>
                </a:lnTo>
                <a:lnTo>
                  <a:pt x="390" y="204"/>
                </a:lnTo>
                <a:lnTo>
                  <a:pt x="377" y="207"/>
                </a:lnTo>
                <a:lnTo>
                  <a:pt x="368" y="240"/>
                </a:lnTo>
                <a:lnTo>
                  <a:pt x="365" y="262"/>
                </a:lnTo>
                <a:lnTo>
                  <a:pt x="360" y="288"/>
                </a:lnTo>
                <a:lnTo>
                  <a:pt x="360" y="318"/>
                </a:lnTo>
                <a:lnTo>
                  <a:pt x="354" y="324"/>
                </a:lnTo>
                <a:lnTo>
                  <a:pt x="351" y="334"/>
                </a:lnTo>
                <a:lnTo>
                  <a:pt x="365" y="337"/>
                </a:lnTo>
                <a:lnTo>
                  <a:pt x="381" y="342"/>
                </a:lnTo>
                <a:lnTo>
                  <a:pt x="387" y="354"/>
                </a:lnTo>
                <a:lnTo>
                  <a:pt x="384" y="367"/>
                </a:lnTo>
                <a:lnTo>
                  <a:pt x="387" y="372"/>
                </a:lnTo>
                <a:lnTo>
                  <a:pt x="398" y="381"/>
                </a:lnTo>
                <a:lnTo>
                  <a:pt x="398" y="403"/>
                </a:lnTo>
                <a:lnTo>
                  <a:pt x="381" y="426"/>
                </a:lnTo>
                <a:lnTo>
                  <a:pt x="360" y="442"/>
                </a:lnTo>
                <a:lnTo>
                  <a:pt x="329" y="444"/>
                </a:lnTo>
                <a:lnTo>
                  <a:pt x="309" y="447"/>
                </a:lnTo>
                <a:lnTo>
                  <a:pt x="285" y="450"/>
                </a:lnTo>
                <a:lnTo>
                  <a:pt x="269" y="447"/>
                </a:lnTo>
                <a:lnTo>
                  <a:pt x="266" y="456"/>
                </a:lnTo>
                <a:lnTo>
                  <a:pt x="269" y="472"/>
                </a:lnTo>
                <a:lnTo>
                  <a:pt x="266" y="495"/>
                </a:lnTo>
                <a:lnTo>
                  <a:pt x="255" y="508"/>
                </a:lnTo>
                <a:lnTo>
                  <a:pt x="243" y="513"/>
                </a:lnTo>
                <a:lnTo>
                  <a:pt x="221" y="503"/>
                </a:lnTo>
                <a:lnTo>
                  <a:pt x="213" y="500"/>
                </a:lnTo>
                <a:lnTo>
                  <a:pt x="204" y="498"/>
                </a:lnTo>
                <a:lnTo>
                  <a:pt x="201" y="508"/>
                </a:lnTo>
                <a:lnTo>
                  <a:pt x="204" y="531"/>
                </a:lnTo>
                <a:lnTo>
                  <a:pt x="204" y="544"/>
                </a:lnTo>
                <a:lnTo>
                  <a:pt x="213" y="546"/>
                </a:lnTo>
                <a:lnTo>
                  <a:pt x="224" y="546"/>
                </a:lnTo>
                <a:lnTo>
                  <a:pt x="224" y="544"/>
                </a:lnTo>
                <a:lnTo>
                  <a:pt x="230" y="539"/>
                </a:lnTo>
                <a:lnTo>
                  <a:pt x="237" y="546"/>
                </a:lnTo>
                <a:lnTo>
                  <a:pt x="237" y="555"/>
                </a:lnTo>
                <a:lnTo>
                  <a:pt x="227" y="561"/>
                </a:lnTo>
                <a:lnTo>
                  <a:pt x="221" y="558"/>
                </a:lnTo>
                <a:lnTo>
                  <a:pt x="219" y="552"/>
                </a:lnTo>
                <a:lnTo>
                  <a:pt x="213" y="552"/>
                </a:lnTo>
                <a:lnTo>
                  <a:pt x="207" y="555"/>
                </a:lnTo>
                <a:lnTo>
                  <a:pt x="210" y="564"/>
                </a:lnTo>
                <a:lnTo>
                  <a:pt x="204" y="572"/>
                </a:lnTo>
                <a:lnTo>
                  <a:pt x="194" y="575"/>
                </a:lnTo>
                <a:lnTo>
                  <a:pt x="197" y="594"/>
                </a:lnTo>
                <a:lnTo>
                  <a:pt x="188" y="611"/>
                </a:lnTo>
                <a:lnTo>
                  <a:pt x="186" y="615"/>
                </a:lnTo>
                <a:lnTo>
                  <a:pt x="177" y="621"/>
                </a:lnTo>
                <a:lnTo>
                  <a:pt x="158" y="630"/>
                </a:lnTo>
                <a:lnTo>
                  <a:pt x="141" y="647"/>
                </a:lnTo>
                <a:lnTo>
                  <a:pt x="144" y="666"/>
                </a:lnTo>
                <a:lnTo>
                  <a:pt x="158" y="680"/>
                </a:lnTo>
                <a:lnTo>
                  <a:pt x="158" y="683"/>
                </a:lnTo>
                <a:lnTo>
                  <a:pt x="168" y="683"/>
                </a:lnTo>
                <a:lnTo>
                  <a:pt x="183" y="687"/>
                </a:lnTo>
                <a:lnTo>
                  <a:pt x="183" y="699"/>
                </a:lnTo>
                <a:lnTo>
                  <a:pt x="177" y="710"/>
                </a:lnTo>
                <a:lnTo>
                  <a:pt x="155" y="729"/>
                </a:lnTo>
                <a:lnTo>
                  <a:pt x="141" y="743"/>
                </a:lnTo>
                <a:lnTo>
                  <a:pt x="135" y="765"/>
                </a:lnTo>
                <a:lnTo>
                  <a:pt x="132" y="774"/>
                </a:lnTo>
                <a:lnTo>
                  <a:pt x="114" y="776"/>
                </a:lnTo>
                <a:lnTo>
                  <a:pt x="105" y="785"/>
                </a:lnTo>
                <a:lnTo>
                  <a:pt x="99" y="807"/>
                </a:lnTo>
                <a:lnTo>
                  <a:pt x="102" y="818"/>
                </a:lnTo>
                <a:lnTo>
                  <a:pt x="108" y="827"/>
                </a:lnTo>
                <a:lnTo>
                  <a:pt x="117" y="840"/>
                </a:lnTo>
                <a:lnTo>
                  <a:pt x="114" y="843"/>
                </a:lnTo>
                <a:lnTo>
                  <a:pt x="89" y="837"/>
                </a:lnTo>
                <a:lnTo>
                  <a:pt x="50" y="837"/>
                </a:lnTo>
                <a:lnTo>
                  <a:pt x="36" y="834"/>
                </a:lnTo>
                <a:lnTo>
                  <a:pt x="27" y="815"/>
                </a:lnTo>
                <a:lnTo>
                  <a:pt x="27" y="791"/>
                </a:lnTo>
                <a:lnTo>
                  <a:pt x="9" y="788"/>
                </a:lnTo>
                <a:lnTo>
                  <a:pt x="3" y="779"/>
                </a:lnTo>
                <a:lnTo>
                  <a:pt x="0" y="765"/>
                </a:lnTo>
                <a:lnTo>
                  <a:pt x="3" y="749"/>
                </a:lnTo>
                <a:lnTo>
                  <a:pt x="14" y="738"/>
                </a:lnTo>
                <a:lnTo>
                  <a:pt x="27" y="719"/>
                </a:lnTo>
                <a:lnTo>
                  <a:pt x="30" y="693"/>
                </a:lnTo>
                <a:lnTo>
                  <a:pt x="42" y="674"/>
                </a:lnTo>
                <a:lnTo>
                  <a:pt x="42" y="636"/>
                </a:lnTo>
                <a:lnTo>
                  <a:pt x="45" y="618"/>
                </a:lnTo>
                <a:lnTo>
                  <a:pt x="39" y="600"/>
                </a:lnTo>
                <a:lnTo>
                  <a:pt x="39" y="569"/>
                </a:lnTo>
                <a:lnTo>
                  <a:pt x="33" y="564"/>
                </a:lnTo>
                <a:lnTo>
                  <a:pt x="36" y="539"/>
                </a:lnTo>
                <a:lnTo>
                  <a:pt x="39" y="522"/>
                </a:lnTo>
                <a:lnTo>
                  <a:pt x="42" y="477"/>
                </a:lnTo>
                <a:lnTo>
                  <a:pt x="53" y="453"/>
                </a:lnTo>
                <a:lnTo>
                  <a:pt x="58" y="444"/>
                </a:lnTo>
                <a:lnTo>
                  <a:pt x="60" y="439"/>
                </a:lnTo>
                <a:lnTo>
                  <a:pt x="60" y="417"/>
                </a:lnTo>
                <a:lnTo>
                  <a:pt x="58" y="381"/>
                </a:lnTo>
                <a:lnTo>
                  <a:pt x="66" y="372"/>
                </a:lnTo>
                <a:lnTo>
                  <a:pt x="72" y="367"/>
                </a:lnTo>
                <a:lnTo>
                  <a:pt x="75" y="337"/>
                </a:lnTo>
                <a:lnTo>
                  <a:pt x="81" y="324"/>
                </a:lnTo>
                <a:lnTo>
                  <a:pt x="83" y="295"/>
                </a:lnTo>
                <a:lnTo>
                  <a:pt x="78" y="270"/>
                </a:lnTo>
                <a:lnTo>
                  <a:pt x="72" y="259"/>
                </a:lnTo>
                <a:lnTo>
                  <a:pt x="72" y="234"/>
                </a:lnTo>
                <a:lnTo>
                  <a:pt x="78" y="223"/>
                </a:lnTo>
                <a:lnTo>
                  <a:pt x="83" y="180"/>
                </a:lnTo>
                <a:lnTo>
                  <a:pt x="96" y="160"/>
                </a:lnTo>
                <a:lnTo>
                  <a:pt x="111" y="138"/>
                </a:lnTo>
                <a:lnTo>
                  <a:pt x="119" y="124"/>
                </a:lnTo>
                <a:lnTo>
                  <a:pt x="114" y="79"/>
                </a:lnTo>
                <a:lnTo>
                  <a:pt x="122" y="69"/>
                </a:lnTo>
                <a:lnTo>
                  <a:pt x="135" y="63"/>
                </a:lnTo>
                <a:lnTo>
                  <a:pt x="150" y="46"/>
                </a:lnTo>
                <a:lnTo>
                  <a:pt x="152" y="27"/>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34" name="Freeform 212"/>
          <p:cNvSpPr>
            <a:spLocks/>
          </p:cNvSpPr>
          <p:nvPr/>
        </p:nvSpPr>
        <p:spPr bwMode="auto">
          <a:xfrm>
            <a:off x="1680096" y="4308553"/>
            <a:ext cx="290072" cy="1435258"/>
          </a:xfrm>
          <a:custGeom>
            <a:avLst/>
            <a:gdLst>
              <a:gd name="T0" fmla="*/ 9 w 202"/>
              <a:gd name="T1" fmla="*/ 1 h 1006"/>
              <a:gd name="T2" fmla="*/ 11 w 202"/>
              <a:gd name="T3" fmla="*/ 4 h 1006"/>
              <a:gd name="T4" fmla="*/ 12 w 202"/>
              <a:gd name="T5" fmla="*/ 8 h 1006"/>
              <a:gd name="T6" fmla="*/ 13 w 202"/>
              <a:gd name="T7" fmla="*/ 11 h 1006"/>
              <a:gd name="T8" fmla="*/ 11 w 202"/>
              <a:gd name="T9" fmla="*/ 13 h 1006"/>
              <a:gd name="T10" fmla="*/ 9 w 202"/>
              <a:gd name="T11" fmla="*/ 19 h 1006"/>
              <a:gd name="T12" fmla="*/ 7 w 202"/>
              <a:gd name="T13" fmla="*/ 24 h 1006"/>
              <a:gd name="T14" fmla="*/ 7 w 202"/>
              <a:gd name="T15" fmla="*/ 29 h 1006"/>
              <a:gd name="T16" fmla="*/ 6 w 202"/>
              <a:gd name="T17" fmla="*/ 34 h 1006"/>
              <a:gd name="T18" fmla="*/ 6 w 202"/>
              <a:gd name="T19" fmla="*/ 40 h 1006"/>
              <a:gd name="T20" fmla="*/ 6 w 202"/>
              <a:gd name="T21" fmla="*/ 43 h 1006"/>
              <a:gd name="T22" fmla="*/ 6 w 202"/>
              <a:gd name="T23" fmla="*/ 47 h 1006"/>
              <a:gd name="T24" fmla="*/ 5 w 202"/>
              <a:gd name="T25" fmla="*/ 53 h 1006"/>
              <a:gd name="T26" fmla="*/ 3 w 202"/>
              <a:gd name="T27" fmla="*/ 56 h 1006"/>
              <a:gd name="T28" fmla="*/ 5 w 202"/>
              <a:gd name="T29" fmla="*/ 57 h 1006"/>
              <a:gd name="T30" fmla="*/ 6 w 202"/>
              <a:gd name="T31" fmla="*/ 60 h 1006"/>
              <a:gd name="T32" fmla="*/ 9 w 202"/>
              <a:gd name="T33" fmla="*/ 61 h 1006"/>
              <a:gd name="T34" fmla="*/ 6 w 202"/>
              <a:gd name="T35" fmla="*/ 63 h 1006"/>
              <a:gd name="T36" fmla="*/ 6 w 202"/>
              <a:gd name="T37" fmla="*/ 63 h 1006"/>
              <a:gd name="T38" fmla="*/ 6 w 202"/>
              <a:gd name="T39" fmla="*/ 61 h 1006"/>
              <a:gd name="T40" fmla="*/ 5 w 202"/>
              <a:gd name="T41" fmla="*/ 62 h 1006"/>
              <a:gd name="T42" fmla="*/ 5 w 202"/>
              <a:gd name="T43" fmla="*/ 61 h 1006"/>
              <a:gd name="T44" fmla="*/ 3 w 202"/>
              <a:gd name="T45" fmla="*/ 61 h 1006"/>
              <a:gd name="T46" fmla="*/ 3 w 202"/>
              <a:gd name="T47" fmla="*/ 60 h 1006"/>
              <a:gd name="T48" fmla="*/ 3 w 202"/>
              <a:gd name="T49" fmla="*/ 59 h 1006"/>
              <a:gd name="T50" fmla="*/ 2 w 202"/>
              <a:gd name="T51" fmla="*/ 57 h 1006"/>
              <a:gd name="T52" fmla="*/ 2 w 202"/>
              <a:gd name="T53" fmla="*/ 56 h 1006"/>
              <a:gd name="T54" fmla="*/ 1 w 202"/>
              <a:gd name="T55" fmla="*/ 53 h 1006"/>
              <a:gd name="T56" fmla="*/ 2 w 202"/>
              <a:gd name="T57" fmla="*/ 54 h 1006"/>
              <a:gd name="T58" fmla="*/ 3 w 202"/>
              <a:gd name="T59" fmla="*/ 52 h 1006"/>
              <a:gd name="T60" fmla="*/ 3 w 202"/>
              <a:gd name="T61" fmla="*/ 52 h 1006"/>
              <a:gd name="T62" fmla="*/ 2 w 202"/>
              <a:gd name="T63" fmla="*/ 51 h 1006"/>
              <a:gd name="T64" fmla="*/ 2 w 202"/>
              <a:gd name="T65" fmla="*/ 50 h 1006"/>
              <a:gd name="T66" fmla="*/ 1 w 202"/>
              <a:gd name="T67" fmla="*/ 49 h 1006"/>
              <a:gd name="T68" fmla="*/ 3 w 202"/>
              <a:gd name="T69" fmla="*/ 48 h 1006"/>
              <a:gd name="T70" fmla="*/ 3 w 202"/>
              <a:gd name="T71" fmla="*/ 47 h 1006"/>
              <a:gd name="T72" fmla="*/ 4 w 202"/>
              <a:gd name="T73" fmla="*/ 44 h 1006"/>
              <a:gd name="T74" fmla="*/ 5 w 202"/>
              <a:gd name="T75" fmla="*/ 42 h 1006"/>
              <a:gd name="T76" fmla="*/ 3 w 202"/>
              <a:gd name="T77" fmla="*/ 41 h 1006"/>
              <a:gd name="T78" fmla="*/ 3 w 202"/>
              <a:gd name="T79" fmla="*/ 43 h 1006"/>
              <a:gd name="T80" fmla="*/ 2 w 202"/>
              <a:gd name="T81" fmla="*/ 43 h 1006"/>
              <a:gd name="T82" fmla="*/ 3 w 202"/>
              <a:gd name="T83" fmla="*/ 40 h 1006"/>
              <a:gd name="T84" fmla="*/ 3 w 202"/>
              <a:gd name="T85" fmla="*/ 37 h 1006"/>
              <a:gd name="T86" fmla="*/ 3 w 202"/>
              <a:gd name="T87" fmla="*/ 35 h 1006"/>
              <a:gd name="T88" fmla="*/ 3 w 202"/>
              <a:gd name="T89" fmla="*/ 33 h 1006"/>
              <a:gd name="T90" fmla="*/ 5 w 202"/>
              <a:gd name="T91" fmla="*/ 29 h 1006"/>
              <a:gd name="T92" fmla="*/ 6 w 202"/>
              <a:gd name="T93" fmla="*/ 26 h 1006"/>
              <a:gd name="T94" fmla="*/ 6 w 202"/>
              <a:gd name="T95" fmla="*/ 20 h 1006"/>
              <a:gd name="T96" fmla="*/ 6 w 202"/>
              <a:gd name="T97" fmla="*/ 19 h 1006"/>
              <a:gd name="T98" fmla="*/ 7 w 202"/>
              <a:gd name="T99" fmla="*/ 10 h 1006"/>
              <a:gd name="T100" fmla="*/ 7 w 202"/>
              <a:gd name="T101" fmla="*/ 2 h 100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02"/>
              <a:gd name="T154" fmla="*/ 0 h 1006"/>
              <a:gd name="T155" fmla="*/ 202 w 202"/>
              <a:gd name="T156" fmla="*/ 1006 h 100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02" h="1006">
                <a:moveTo>
                  <a:pt x="125" y="27"/>
                </a:moveTo>
                <a:lnTo>
                  <a:pt x="133" y="24"/>
                </a:lnTo>
                <a:lnTo>
                  <a:pt x="144" y="3"/>
                </a:lnTo>
                <a:lnTo>
                  <a:pt x="146" y="0"/>
                </a:lnTo>
                <a:lnTo>
                  <a:pt x="152" y="18"/>
                </a:lnTo>
                <a:lnTo>
                  <a:pt x="167" y="57"/>
                </a:lnTo>
                <a:lnTo>
                  <a:pt x="167" y="85"/>
                </a:lnTo>
                <a:lnTo>
                  <a:pt x="179" y="102"/>
                </a:lnTo>
                <a:lnTo>
                  <a:pt x="185" y="123"/>
                </a:lnTo>
                <a:lnTo>
                  <a:pt x="188" y="143"/>
                </a:lnTo>
                <a:lnTo>
                  <a:pt x="202" y="143"/>
                </a:lnTo>
                <a:lnTo>
                  <a:pt x="200" y="162"/>
                </a:lnTo>
                <a:lnTo>
                  <a:pt x="185" y="179"/>
                </a:lnTo>
                <a:lnTo>
                  <a:pt x="172" y="185"/>
                </a:lnTo>
                <a:lnTo>
                  <a:pt x="164" y="195"/>
                </a:lnTo>
                <a:lnTo>
                  <a:pt x="169" y="240"/>
                </a:lnTo>
                <a:lnTo>
                  <a:pt x="144" y="279"/>
                </a:lnTo>
                <a:lnTo>
                  <a:pt x="133" y="296"/>
                </a:lnTo>
                <a:lnTo>
                  <a:pt x="128" y="332"/>
                </a:lnTo>
                <a:lnTo>
                  <a:pt x="122" y="350"/>
                </a:lnTo>
                <a:lnTo>
                  <a:pt x="122" y="375"/>
                </a:lnTo>
                <a:lnTo>
                  <a:pt x="133" y="411"/>
                </a:lnTo>
                <a:lnTo>
                  <a:pt x="131" y="437"/>
                </a:lnTo>
                <a:lnTo>
                  <a:pt x="125" y="453"/>
                </a:lnTo>
                <a:lnTo>
                  <a:pt x="122" y="483"/>
                </a:lnTo>
                <a:lnTo>
                  <a:pt x="108" y="497"/>
                </a:lnTo>
                <a:lnTo>
                  <a:pt x="110" y="530"/>
                </a:lnTo>
                <a:lnTo>
                  <a:pt x="110" y="555"/>
                </a:lnTo>
                <a:lnTo>
                  <a:pt x="92" y="593"/>
                </a:lnTo>
                <a:lnTo>
                  <a:pt x="89" y="638"/>
                </a:lnTo>
                <a:lnTo>
                  <a:pt x="86" y="655"/>
                </a:lnTo>
                <a:lnTo>
                  <a:pt x="83" y="680"/>
                </a:lnTo>
                <a:lnTo>
                  <a:pt x="89" y="685"/>
                </a:lnTo>
                <a:lnTo>
                  <a:pt x="89" y="716"/>
                </a:lnTo>
                <a:lnTo>
                  <a:pt x="95" y="734"/>
                </a:lnTo>
                <a:lnTo>
                  <a:pt x="92" y="752"/>
                </a:lnTo>
                <a:lnTo>
                  <a:pt x="92" y="790"/>
                </a:lnTo>
                <a:lnTo>
                  <a:pt x="80" y="809"/>
                </a:lnTo>
                <a:lnTo>
                  <a:pt x="77" y="835"/>
                </a:lnTo>
                <a:lnTo>
                  <a:pt x="64" y="854"/>
                </a:lnTo>
                <a:lnTo>
                  <a:pt x="53" y="865"/>
                </a:lnTo>
                <a:lnTo>
                  <a:pt x="50" y="881"/>
                </a:lnTo>
                <a:lnTo>
                  <a:pt x="53" y="892"/>
                </a:lnTo>
                <a:lnTo>
                  <a:pt x="59" y="904"/>
                </a:lnTo>
                <a:lnTo>
                  <a:pt x="77" y="907"/>
                </a:lnTo>
                <a:lnTo>
                  <a:pt x="77" y="931"/>
                </a:lnTo>
                <a:lnTo>
                  <a:pt x="86" y="950"/>
                </a:lnTo>
                <a:lnTo>
                  <a:pt x="100" y="953"/>
                </a:lnTo>
                <a:lnTo>
                  <a:pt x="139" y="953"/>
                </a:lnTo>
                <a:lnTo>
                  <a:pt x="144" y="964"/>
                </a:lnTo>
                <a:lnTo>
                  <a:pt x="131" y="970"/>
                </a:lnTo>
                <a:lnTo>
                  <a:pt x="119" y="973"/>
                </a:lnTo>
                <a:lnTo>
                  <a:pt x="110" y="983"/>
                </a:lnTo>
                <a:lnTo>
                  <a:pt x="110" y="997"/>
                </a:lnTo>
                <a:lnTo>
                  <a:pt x="108" y="1006"/>
                </a:lnTo>
                <a:lnTo>
                  <a:pt x="95" y="1006"/>
                </a:lnTo>
                <a:lnTo>
                  <a:pt x="86" y="1000"/>
                </a:lnTo>
                <a:lnTo>
                  <a:pt x="89" y="995"/>
                </a:lnTo>
                <a:lnTo>
                  <a:pt x="98" y="989"/>
                </a:lnTo>
                <a:lnTo>
                  <a:pt x="103" y="976"/>
                </a:lnTo>
                <a:lnTo>
                  <a:pt x="95" y="970"/>
                </a:lnTo>
                <a:lnTo>
                  <a:pt x="83" y="979"/>
                </a:lnTo>
                <a:lnTo>
                  <a:pt x="77" y="992"/>
                </a:lnTo>
                <a:lnTo>
                  <a:pt x="64" y="989"/>
                </a:lnTo>
                <a:lnTo>
                  <a:pt x="56" y="979"/>
                </a:lnTo>
                <a:lnTo>
                  <a:pt x="67" y="970"/>
                </a:lnTo>
                <a:lnTo>
                  <a:pt x="72" y="964"/>
                </a:lnTo>
                <a:lnTo>
                  <a:pt x="67" y="959"/>
                </a:lnTo>
                <a:lnTo>
                  <a:pt x="56" y="967"/>
                </a:lnTo>
                <a:lnTo>
                  <a:pt x="41" y="967"/>
                </a:lnTo>
                <a:lnTo>
                  <a:pt x="44" y="956"/>
                </a:lnTo>
                <a:lnTo>
                  <a:pt x="62" y="947"/>
                </a:lnTo>
                <a:lnTo>
                  <a:pt x="62" y="940"/>
                </a:lnTo>
                <a:lnTo>
                  <a:pt x="50" y="943"/>
                </a:lnTo>
                <a:lnTo>
                  <a:pt x="39" y="943"/>
                </a:lnTo>
                <a:lnTo>
                  <a:pt x="41" y="931"/>
                </a:lnTo>
                <a:lnTo>
                  <a:pt x="31" y="926"/>
                </a:lnTo>
                <a:lnTo>
                  <a:pt x="28" y="907"/>
                </a:lnTo>
                <a:lnTo>
                  <a:pt x="28" y="901"/>
                </a:lnTo>
                <a:lnTo>
                  <a:pt x="28" y="890"/>
                </a:lnTo>
                <a:lnTo>
                  <a:pt x="23" y="884"/>
                </a:lnTo>
                <a:lnTo>
                  <a:pt x="14" y="871"/>
                </a:lnTo>
                <a:lnTo>
                  <a:pt x="8" y="859"/>
                </a:lnTo>
                <a:lnTo>
                  <a:pt x="11" y="835"/>
                </a:lnTo>
                <a:lnTo>
                  <a:pt x="20" y="835"/>
                </a:lnTo>
                <a:lnTo>
                  <a:pt x="23" y="839"/>
                </a:lnTo>
                <a:lnTo>
                  <a:pt x="26" y="851"/>
                </a:lnTo>
                <a:lnTo>
                  <a:pt x="36" y="848"/>
                </a:lnTo>
                <a:lnTo>
                  <a:pt x="36" y="832"/>
                </a:lnTo>
                <a:lnTo>
                  <a:pt x="41" y="832"/>
                </a:lnTo>
                <a:lnTo>
                  <a:pt x="47" y="829"/>
                </a:lnTo>
                <a:lnTo>
                  <a:pt x="47" y="818"/>
                </a:lnTo>
                <a:lnTo>
                  <a:pt x="41" y="821"/>
                </a:lnTo>
                <a:lnTo>
                  <a:pt x="28" y="823"/>
                </a:lnTo>
                <a:lnTo>
                  <a:pt x="26" y="815"/>
                </a:lnTo>
                <a:lnTo>
                  <a:pt x="26" y="803"/>
                </a:lnTo>
                <a:lnTo>
                  <a:pt x="36" y="799"/>
                </a:lnTo>
                <a:lnTo>
                  <a:pt x="36" y="793"/>
                </a:lnTo>
                <a:lnTo>
                  <a:pt x="23" y="793"/>
                </a:lnTo>
                <a:lnTo>
                  <a:pt x="0" y="793"/>
                </a:lnTo>
                <a:lnTo>
                  <a:pt x="8" y="782"/>
                </a:lnTo>
                <a:lnTo>
                  <a:pt x="14" y="770"/>
                </a:lnTo>
                <a:lnTo>
                  <a:pt x="23" y="757"/>
                </a:lnTo>
                <a:lnTo>
                  <a:pt x="31" y="752"/>
                </a:lnTo>
                <a:lnTo>
                  <a:pt x="36" y="757"/>
                </a:lnTo>
                <a:lnTo>
                  <a:pt x="41" y="776"/>
                </a:lnTo>
                <a:lnTo>
                  <a:pt x="53" y="760"/>
                </a:lnTo>
                <a:lnTo>
                  <a:pt x="62" y="740"/>
                </a:lnTo>
                <a:lnTo>
                  <a:pt x="59" y="724"/>
                </a:lnTo>
                <a:lnTo>
                  <a:pt x="56" y="707"/>
                </a:lnTo>
                <a:lnTo>
                  <a:pt x="64" y="691"/>
                </a:lnTo>
                <a:lnTo>
                  <a:pt x="62" y="677"/>
                </a:lnTo>
                <a:lnTo>
                  <a:pt x="64" y="668"/>
                </a:lnTo>
                <a:lnTo>
                  <a:pt x="67" y="660"/>
                </a:lnTo>
                <a:lnTo>
                  <a:pt x="67" y="641"/>
                </a:lnTo>
                <a:lnTo>
                  <a:pt x="59" y="638"/>
                </a:lnTo>
                <a:lnTo>
                  <a:pt x="53" y="641"/>
                </a:lnTo>
                <a:lnTo>
                  <a:pt x="50" y="655"/>
                </a:lnTo>
                <a:lnTo>
                  <a:pt x="47" y="665"/>
                </a:lnTo>
                <a:lnTo>
                  <a:pt x="47" y="683"/>
                </a:lnTo>
                <a:lnTo>
                  <a:pt x="41" y="691"/>
                </a:lnTo>
                <a:lnTo>
                  <a:pt x="31" y="685"/>
                </a:lnTo>
                <a:lnTo>
                  <a:pt x="31" y="674"/>
                </a:lnTo>
                <a:lnTo>
                  <a:pt x="31" y="655"/>
                </a:lnTo>
                <a:lnTo>
                  <a:pt x="39" y="644"/>
                </a:lnTo>
                <a:lnTo>
                  <a:pt x="41" y="638"/>
                </a:lnTo>
                <a:lnTo>
                  <a:pt x="41" y="624"/>
                </a:lnTo>
                <a:lnTo>
                  <a:pt x="44" y="602"/>
                </a:lnTo>
                <a:lnTo>
                  <a:pt x="47" y="591"/>
                </a:lnTo>
                <a:lnTo>
                  <a:pt x="59" y="578"/>
                </a:lnTo>
                <a:lnTo>
                  <a:pt x="53" y="563"/>
                </a:lnTo>
                <a:lnTo>
                  <a:pt x="50" y="547"/>
                </a:lnTo>
                <a:lnTo>
                  <a:pt x="50" y="536"/>
                </a:lnTo>
                <a:lnTo>
                  <a:pt x="47" y="519"/>
                </a:lnTo>
                <a:lnTo>
                  <a:pt x="56" y="519"/>
                </a:lnTo>
                <a:lnTo>
                  <a:pt x="62" y="497"/>
                </a:lnTo>
                <a:lnTo>
                  <a:pt x="72" y="480"/>
                </a:lnTo>
                <a:lnTo>
                  <a:pt x="77" y="461"/>
                </a:lnTo>
                <a:lnTo>
                  <a:pt x="86" y="437"/>
                </a:lnTo>
                <a:lnTo>
                  <a:pt x="89" y="417"/>
                </a:lnTo>
                <a:lnTo>
                  <a:pt x="95" y="404"/>
                </a:lnTo>
                <a:lnTo>
                  <a:pt x="92" y="348"/>
                </a:lnTo>
                <a:lnTo>
                  <a:pt x="92" y="329"/>
                </a:lnTo>
                <a:lnTo>
                  <a:pt x="103" y="320"/>
                </a:lnTo>
                <a:lnTo>
                  <a:pt x="103" y="309"/>
                </a:lnTo>
                <a:lnTo>
                  <a:pt x="98" y="300"/>
                </a:lnTo>
                <a:lnTo>
                  <a:pt x="103" y="290"/>
                </a:lnTo>
                <a:lnTo>
                  <a:pt x="110" y="260"/>
                </a:lnTo>
                <a:lnTo>
                  <a:pt x="119" y="215"/>
                </a:lnTo>
                <a:lnTo>
                  <a:pt x="122" y="146"/>
                </a:lnTo>
                <a:lnTo>
                  <a:pt x="131" y="77"/>
                </a:lnTo>
                <a:lnTo>
                  <a:pt x="128" y="41"/>
                </a:lnTo>
                <a:lnTo>
                  <a:pt x="125" y="27"/>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35" name="Freeform 213"/>
          <p:cNvSpPr>
            <a:spLocks/>
          </p:cNvSpPr>
          <p:nvPr/>
        </p:nvSpPr>
        <p:spPr bwMode="auto">
          <a:xfrm>
            <a:off x="1918471" y="5703863"/>
            <a:ext cx="123495" cy="99869"/>
          </a:xfrm>
          <a:custGeom>
            <a:avLst/>
            <a:gdLst>
              <a:gd name="T0" fmla="*/ 0 w 84"/>
              <a:gd name="T1" fmla="*/ 0 h 69"/>
              <a:gd name="T2" fmla="*/ 0 w 84"/>
              <a:gd name="T3" fmla="*/ 4 h 69"/>
              <a:gd name="T4" fmla="*/ 2 w 84"/>
              <a:gd name="T5" fmla="*/ 4 h 69"/>
              <a:gd name="T6" fmla="*/ 3 w 84"/>
              <a:gd name="T7" fmla="*/ 4 h 69"/>
              <a:gd name="T8" fmla="*/ 4 w 84"/>
              <a:gd name="T9" fmla="*/ 5 h 69"/>
              <a:gd name="T10" fmla="*/ 5 w 84"/>
              <a:gd name="T11" fmla="*/ 5 h 69"/>
              <a:gd name="T12" fmla="*/ 6 w 84"/>
              <a:gd name="T13" fmla="*/ 4 h 69"/>
              <a:gd name="T14" fmla="*/ 5 w 84"/>
              <a:gd name="T15" fmla="*/ 4 h 69"/>
              <a:gd name="T16" fmla="*/ 4 w 84"/>
              <a:gd name="T17" fmla="*/ 4 h 69"/>
              <a:gd name="T18" fmla="*/ 2 w 84"/>
              <a:gd name="T19" fmla="*/ 3 h 69"/>
              <a:gd name="T20" fmla="*/ 1 w 84"/>
              <a:gd name="T21" fmla="*/ 2 h 69"/>
              <a:gd name="T22" fmla="*/ 1 w 84"/>
              <a:gd name="T23" fmla="*/ 1 h 69"/>
              <a:gd name="T24" fmla="*/ 1 w 84"/>
              <a:gd name="T25" fmla="*/ 1 h 69"/>
              <a:gd name="T26" fmla="*/ 0 w 84"/>
              <a:gd name="T27" fmla="*/ 0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4"/>
              <a:gd name="T43" fmla="*/ 0 h 69"/>
              <a:gd name="T44" fmla="*/ 84 w 84"/>
              <a:gd name="T45" fmla="*/ 69 h 6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4" h="69">
                <a:moveTo>
                  <a:pt x="0" y="0"/>
                </a:moveTo>
                <a:lnTo>
                  <a:pt x="0" y="63"/>
                </a:lnTo>
                <a:lnTo>
                  <a:pt x="18" y="63"/>
                </a:lnTo>
                <a:lnTo>
                  <a:pt x="33" y="63"/>
                </a:lnTo>
                <a:lnTo>
                  <a:pt x="54" y="69"/>
                </a:lnTo>
                <a:lnTo>
                  <a:pt x="74" y="66"/>
                </a:lnTo>
                <a:lnTo>
                  <a:pt x="84" y="63"/>
                </a:lnTo>
                <a:lnTo>
                  <a:pt x="71" y="60"/>
                </a:lnTo>
                <a:lnTo>
                  <a:pt x="48" y="54"/>
                </a:lnTo>
                <a:lnTo>
                  <a:pt x="30" y="43"/>
                </a:lnTo>
                <a:lnTo>
                  <a:pt x="12" y="24"/>
                </a:lnTo>
                <a:lnTo>
                  <a:pt x="8" y="13"/>
                </a:lnTo>
                <a:lnTo>
                  <a:pt x="5" y="4"/>
                </a:lnTo>
                <a:lnTo>
                  <a:pt x="0" y="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36" name="Freeform 214"/>
          <p:cNvSpPr>
            <a:spLocks/>
          </p:cNvSpPr>
          <p:nvPr/>
        </p:nvSpPr>
        <p:spPr bwMode="auto">
          <a:xfrm>
            <a:off x="1829440" y="5692450"/>
            <a:ext cx="146471" cy="136963"/>
          </a:xfrm>
          <a:custGeom>
            <a:avLst/>
            <a:gdLst>
              <a:gd name="T0" fmla="*/ 1 w 102"/>
              <a:gd name="T1" fmla="*/ 5 h 96"/>
              <a:gd name="T2" fmla="*/ 0 w 102"/>
              <a:gd name="T3" fmla="*/ 3 h 96"/>
              <a:gd name="T4" fmla="*/ 1 w 102"/>
              <a:gd name="T5" fmla="*/ 3 h 96"/>
              <a:gd name="T6" fmla="*/ 1 w 102"/>
              <a:gd name="T7" fmla="*/ 3 h 96"/>
              <a:gd name="T8" fmla="*/ 2 w 102"/>
              <a:gd name="T9" fmla="*/ 3 h 96"/>
              <a:gd name="T10" fmla="*/ 3 w 102"/>
              <a:gd name="T11" fmla="*/ 3 h 96"/>
              <a:gd name="T12" fmla="*/ 3 w 102"/>
              <a:gd name="T13" fmla="*/ 3 h 96"/>
              <a:gd name="T14" fmla="*/ 3 w 102"/>
              <a:gd name="T15" fmla="*/ 3 h 96"/>
              <a:gd name="T16" fmla="*/ 2 w 102"/>
              <a:gd name="T17" fmla="*/ 3 h 96"/>
              <a:gd name="T18" fmla="*/ 2 w 102"/>
              <a:gd name="T19" fmla="*/ 3 h 96"/>
              <a:gd name="T20" fmla="*/ 3 w 102"/>
              <a:gd name="T21" fmla="*/ 3 h 96"/>
              <a:gd name="T22" fmla="*/ 3 w 102"/>
              <a:gd name="T23" fmla="*/ 2 h 96"/>
              <a:gd name="T24" fmla="*/ 3 w 102"/>
              <a:gd name="T25" fmla="*/ 2 h 96"/>
              <a:gd name="T26" fmla="*/ 2 w 102"/>
              <a:gd name="T27" fmla="*/ 2 h 96"/>
              <a:gd name="T28" fmla="*/ 2 w 102"/>
              <a:gd name="T29" fmla="*/ 2 h 96"/>
              <a:gd name="T30" fmla="*/ 2 w 102"/>
              <a:gd name="T31" fmla="*/ 2 h 96"/>
              <a:gd name="T32" fmla="*/ 2 w 102"/>
              <a:gd name="T33" fmla="*/ 1 h 96"/>
              <a:gd name="T34" fmla="*/ 2 w 102"/>
              <a:gd name="T35" fmla="*/ 1 h 96"/>
              <a:gd name="T36" fmla="*/ 3 w 102"/>
              <a:gd name="T37" fmla="*/ 1 h 96"/>
              <a:gd name="T38" fmla="*/ 3 w 102"/>
              <a:gd name="T39" fmla="*/ 0 h 96"/>
              <a:gd name="T40" fmla="*/ 3 w 102"/>
              <a:gd name="T41" fmla="*/ 0 h 96"/>
              <a:gd name="T42" fmla="*/ 4 w 102"/>
              <a:gd name="T43" fmla="*/ 1 h 96"/>
              <a:gd name="T44" fmla="*/ 4 w 102"/>
              <a:gd name="T45" fmla="*/ 5 h 96"/>
              <a:gd name="T46" fmla="*/ 6 w 102"/>
              <a:gd name="T47" fmla="*/ 5 h 96"/>
              <a:gd name="T48" fmla="*/ 6 w 102"/>
              <a:gd name="T49" fmla="*/ 5 h 96"/>
              <a:gd name="T50" fmla="*/ 6 w 102"/>
              <a:gd name="T51" fmla="*/ 6 h 96"/>
              <a:gd name="T52" fmla="*/ 6 w 102"/>
              <a:gd name="T53" fmla="*/ 6 h 96"/>
              <a:gd name="T54" fmla="*/ 5 w 102"/>
              <a:gd name="T55" fmla="*/ 6 h 96"/>
              <a:gd name="T56" fmla="*/ 5 w 102"/>
              <a:gd name="T57" fmla="*/ 6 h 96"/>
              <a:gd name="T58" fmla="*/ 4 w 102"/>
              <a:gd name="T59" fmla="*/ 6 h 96"/>
              <a:gd name="T60" fmla="*/ 3 w 102"/>
              <a:gd name="T61" fmla="*/ 6 h 96"/>
              <a:gd name="T62" fmla="*/ 3 w 102"/>
              <a:gd name="T63" fmla="*/ 6 h 96"/>
              <a:gd name="T64" fmla="*/ 2 w 102"/>
              <a:gd name="T65" fmla="*/ 6 h 96"/>
              <a:gd name="T66" fmla="*/ 2 w 102"/>
              <a:gd name="T67" fmla="*/ 5 h 96"/>
              <a:gd name="T68" fmla="*/ 2 w 102"/>
              <a:gd name="T69" fmla="*/ 5 h 96"/>
              <a:gd name="T70" fmla="*/ 2 w 102"/>
              <a:gd name="T71" fmla="*/ 5 h 96"/>
              <a:gd name="T72" fmla="*/ 2 w 102"/>
              <a:gd name="T73" fmla="*/ 6 h 96"/>
              <a:gd name="T74" fmla="*/ 1 w 102"/>
              <a:gd name="T75" fmla="*/ 5 h 96"/>
              <a:gd name="T76" fmla="*/ 1 w 102"/>
              <a:gd name="T77" fmla="*/ 5 h 9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02"/>
              <a:gd name="T118" fmla="*/ 0 h 96"/>
              <a:gd name="T119" fmla="*/ 102 w 102"/>
              <a:gd name="T120" fmla="*/ 96 h 9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02" h="96">
                <a:moveTo>
                  <a:pt x="5" y="69"/>
                </a:moveTo>
                <a:lnTo>
                  <a:pt x="0" y="60"/>
                </a:lnTo>
                <a:lnTo>
                  <a:pt x="10" y="58"/>
                </a:lnTo>
                <a:lnTo>
                  <a:pt x="16" y="58"/>
                </a:lnTo>
                <a:lnTo>
                  <a:pt x="30" y="58"/>
                </a:lnTo>
                <a:lnTo>
                  <a:pt x="41" y="60"/>
                </a:lnTo>
                <a:lnTo>
                  <a:pt x="46" y="58"/>
                </a:lnTo>
                <a:lnTo>
                  <a:pt x="33" y="49"/>
                </a:lnTo>
                <a:lnTo>
                  <a:pt x="25" y="42"/>
                </a:lnTo>
                <a:lnTo>
                  <a:pt x="28" y="33"/>
                </a:lnTo>
                <a:lnTo>
                  <a:pt x="33" y="33"/>
                </a:lnTo>
                <a:lnTo>
                  <a:pt x="43" y="30"/>
                </a:lnTo>
                <a:lnTo>
                  <a:pt x="41" y="22"/>
                </a:lnTo>
                <a:lnTo>
                  <a:pt x="30" y="25"/>
                </a:lnTo>
                <a:lnTo>
                  <a:pt x="22" y="27"/>
                </a:lnTo>
                <a:lnTo>
                  <a:pt x="19" y="19"/>
                </a:lnTo>
                <a:lnTo>
                  <a:pt x="22" y="13"/>
                </a:lnTo>
                <a:lnTo>
                  <a:pt x="30" y="9"/>
                </a:lnTo>
                <a:lnTo>
                  <a:pt x="36" y="3"/>
                </a:lnTo>
                <a:lnTo>
                  <a:pt x="49" y="0"/>
                </a:lnTo>
                <a:lnTo>
                  <a:pt x="58" y="0"/>
                </a:lnTo>
                <a:lnTo>
                  <a:pt x="64" y="9"/>
                </a:lnTo>
                <a:lnTo>
                  <a:pt x="64" y="72"/>
                </a:lnTo>
                <a:lnTo>
                  <a:pt x="97" y="72"/>
                </a:lnTo>
                <a:lnTo>
                  <a:pt x="102" y="78"/>
                </a:lnTo>
                <a:lnTo>
                  <a:pt x="102" y="85"/>
                </a:lnTo>
                <a:lnTo>
                  <a:pt x="91" y="88"/>
                </a:lnTo>
                <a:lnTo>
                  <a:pt x="79" y="88"/>
                </a:lnTo>
                <a:lnTo>
                  <a:pt x="66" y="91"/>
                </a:lnTo>
                <a:lnTo>
                  <a:pt x="64" y="96"/>
                </a:lnTo>
                <a:lnTo>
                  <a:pt x="52" y="94"/>
                </a:lnTo>
                <a:lnTo>
                  <a:pt x="36" y="91"/>
                </a:lnTo>
                <a:lnTo>
                  <a:pt x="30" y="85"/>
                </a:lnTo>
                <a:lnTo>
                  <a:pt x="30" y="75"/>
                </a:lnTo>
                <a:lnTo>
                  <a:pt x="25" y="75"/>
                </a:lnTo>
                <a:lnTo>
                  <a:pt x="19" y="75"/>
                </a:lnTo>
                <a:lnTo>
                  <a:pt x="19" y="85"/>
                </a:lnTo>
                <a:lnTo>
                  <a:pt x="5" y="78"/>
                </a:lnTo>
                <a:lnTo>
                  <a:pt x="5" y="69"/>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37" name="Freeform 215"/>
          <p:cNvSpPr>
            <a:spLocks/>
          </p:cNvSpPr>
          <p:nvPr/>
        </p:nvSpPr>
        <p:spPr bwMode="auto">
          <a:xfrm>
            <a:off x="2188438" y="5632528"/>
            <a:ext cx="40207" cy="39948"/>
          </a:xfrm>
          <a:custGeom>
            <a:avLst/>
            <a:gdLst>
              <a:gd name="T0" fmla="*/ 1 w 27"/>
              <a:gd name="T1" fmla="*/ 1 h 28"/>
              <a:gd name="T2" fmla="*/ 2 w 27"/>
              <a:gd name="T3" fmla="*/ 0 h 28"/>
              <a:gd name="T4" fmla="*/ 2 w 27"/>
              <a:gd name="T5" fmla="*/ 1 h 28"/>
              <a:gd name="T6" fmla="*/ 2 w 27"/>
              <a:gd name="T7" fmla="*/ 1 h 28"/>
              <a:gd name="T8" fmla="*/ 2 w 27"/>
              <a:gd name="T9" fmla="*/ 1 h 28"/>
              <a:gd name="T10" fmla="*/ 1 w 27"/>
              <a:gd name="T11" fmla="*/ 2 h 28"/>
              <a:gd name="T12" fmla="*/ 1 w 27"/>
              <a:gd name="T13" fmla="*/ 2 h 28"/>
              <a:gd name="T14" fmla="*/ 0 w 27"/>
              <a:gd name="T15" fmla="*/ 2 h 28"/>
              <a:gd name="T16" fmla="*/ 0 w 27"/>
              <a:gd name="T17" fmla="*/ 2 h 28"/>
              <a:gd name="T18" fmla="*/ 1 w 27"/>
              <a:gd name="T19" fmla="*/ 1 h 28"/>
              <a:gd name="T20" fmla="*/ 1 w 27"/>
              <a:gd name="T21" fmla="*/ 1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
              <a:gd name="T34" fmla="*/ 0 h 28"/>
              <a:gd name="T35" fmla="*/ 27 w 27"/>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 h="28">
                <a:moveTo>
                  <a:pt x="10" y="6"/>
                </a:moveTo>
                <a:lnTo>
                  <a:pt x="19" y="0"/>
                </a:lnTo>
                <a:lnTo>
                  <a:pt x="27" y="3"/>
                </a:lnTo>
                <a:lnTo>
                  <a:pt x="27" y="9"/>
                </a:lnTo>
                <a:lnTo>
                  <a:pt x="21" y="15"/>
                </a:lnTo>
                <a:lnTo>
                  <a:pt x="13" y="25"/>
                </a:lnTo>
                <a:lnTo>
                  <a:pt x="7" y="28"/>
                </a:lnTo>
                <a:lnTo>
                  <a:pt x="0" y="25"/>
                </a:lnTo>
                <a:lnTo>
                  <a:pt x="0" y="19"/>
                </a:lnTo>
                <a:lnTo>
                  <a:pt x="7" y="12"/>
                </a:lnTo>
                <a:lnTo>
                  <a:pt x="10" y="6"/>
                </a:lnTo>
                <a:close/>
              </a:path>
            </a:pathLst>
          </a:custGeom>
          <a:solidFill>
            <a:srgbClr val="002060"/>
          </a:solidFill>
          <a:ln w="9525">
            <a:solidFill>
              <a:schemeClr val="tx2"/>
            </a:solidFill>
            <a:round/>
            <a:headEnd/>
            <a:tailEnd/>
          </a:ln>
          <a:effectLst/>
        </p:spPr>
        <p:txBody>
          <a:bodyPr/>
          <a:lstStyle/>
          <a:p>
            <a:endParaRPr lang="en-US">
              <a:latin typeface="Arial"/>
            </a:endParaRPr>
          </a:p>
        </p:txBody>
      </p:sp>
      <p:sp>
        <p:nvSpPr>
          <p:cNvPr id="38" name="Freeform 216"/>
          <p:cNvSpPr>
            <a:spLocks/>
          </p:cNvSpPr>
          <p:nvPr/>
        </p:nvSpPr>
        <p:spPr bwMode="auto">
          <a:xfrm>
            <a:off x="2225775" y="5638235"/>
            <a:ext cx="60311" cy="42800"/>
          </a:xfrm>
          <a:custGeom>
            <a:avLst/>
            <a:gdLst>
              <a:gd name="T0" fmla="*/ 1 w 42"/>
              <a:gd name="T1" fmla="*/ 1 h 30"/>
              <a:gd name="T2" fmla="*/ 1 w 42"/>
              <a:gd name="T3" fmla="*/ 0 h 30"/>
              <a:gd name="T4" fmla="*/ 1 w 42"/>
              <a:gd name="T5" fmla="*/ 0 h 30"/>
              <a:gd name="T6" fmla="*/ 3 w 42"/>
              <a:gd name="T7" fmla="*/ 0 h 30"/>
              <a:gd name="T8" fmla="*/ 3 w 42"/>
              <a:gd name="T9" fmla="*/ 1 h 30"/>
              <a:gd name="T10" fmla="*/ 3 w 42"/>
              <a:gd name="T11" fmla="*/ 1 h 30"/>
              <a:gd name="T12" fmla="*/ 3 w 42"/>
              <a:gd name="T13" fmla="*/ 1 h 30"/>
              <a:gd name="T14" fmla="*/ 1 w 42"/>
              <a:gd name="T15" fmla="*/ 1 h 30"/>
              <a:gd name="T16" fmla="*/ 1 w 42"/>
              <a:gd name="T17" fmla="*/ 1 h 30"/>
              <a:gd name="T18" fmla="*/ 1 w 42"/>
              <a:gd name="T19" fmla="*/ 2 h 30"/>
              <a:gd name="T20" fmla="*/ 1 w 42"/>
              <a:gd name="T21" fmla="*/ 2 h 30"/>
              <a:gd name="T22" fmla="*/ 1 w 42"/>
              <a:gd name="T23" fmla="*/ 2 h 30"/>
              <a:gd name="T24" fmla="*/ 0 w 42"/>
              <a:gd name="T25" fmla="*/ 2 h 30"/>
              <a:gd name="T26" fmla="*/ 0 w 42"/>
              <a:gd name="T27" fmla="*/ 2 h 30"/>
              <a:gd name="T28" fmla="*/ 1 w 42"/>
              <a:gd name="T29" fmla="*/ 1 h 30"/>
              <a:gd name="T30" fmla="*/ 1 w 42"/>
              <a:gd name="T31" fmla="*/ 1 h 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30"/>
              <a:gd name="T50" fmla="*/ 42 w 42"/>
              <a:gd name="T51" fmla="*/ 30 h 3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30">
                <a:moveTo>
                  <a:pt x="9" y="12"/>
                </a:moveTo>
                <a:lnTo>
                  <a:pt x="16" y="0"/>
                </a:lnTo>
                <a:lnTo>
                  <a:pt x="25" y="0"/>
                </a:lnTo>
                <a:lnTo>
                  <a:pt x="33" y="0"/>
                </a:lnTo>
                <a:lnTo>
                  <a:pt x="42" y="3"/>
                </a:lnTo>
                <a:lnTo>
                  <a:pt x="42" y="9"/>
                </a:lnTo>
                <a:lnTo>
                  <a:pt x="33" y="12"/>
                </a:lnTo>
                <a:lnTo>
                  <a:pt x="28" y="16"/>
                </a:lnTo>
                <a:lnTo>
                  <a:pt x="25" y="16"/>
                </a:lnTo>
                <a:lnTo>
                  <a:pt x="19" y="22"/>
                </a:lnTo>
                <a:lnTo>
                  <a:pt x="12" y="25"/>
                </a:lnTo>
                <a:lnTo>
                  <a:pt x="9" y="30"/>
                </a:lnTo>
                <a:lnTo>
                  <a:pt x="0" y="28"/>
                </a:lnTo>
                <a:lnTo>
                  <a:pt x="0" y="19"/>
                </a:lnTo>
                <a:lnTo>
                  <a:pt x="3" y="16"/>
                </a:lnTo>
                <a:lnTo>
                  <a:pt x="9" y="12"/>
                </a:lnTo>
                <a:close/>
              </a:path>
            </a:pathLst>
          </a:custGeom>
          <a:solidFill>
            <a:srgbClr val="002060"/>
          </a:solidFill>
          <a:ln w="9525">
            <a:solidFill>
              <a:schemeClr val="tx2"/>
            </a:solidFill>
            <a:round/>
            <a:headEnd/>
            <a:tailEnd/>
          </a:ln>
          <a:effectLst/>
        </p:spPr>
        <p:txBody>
          <a:bodyPr/>
          <a:lstStyle/>
          <a:p>
            <a:endParaRPr lang="en-US">
              <a:latin typeface="Arial"/>
            </a:endParaRPr>
          </a:p>
        </p:txBody>
      </p:sp>
      <p:sp>
        <p:nvSpPr>
          <p:cNvPr id="39" name="Freeform 217"/>
          <p:cNvSpPr>
            <a:spLocks/>
          </p:cNvSpPr>
          <p:nvPr/>
        </p:nvSpPr>
        <p:spPr bwMode="auto">
          <a:xfrm>
            <a:off x="1734664" y="3543845"/>
            <a:ext cx="1332604" cy="1363923"/>
          </a:xfrm>
          <a:custGeom>
            <a:avLst/>
            <a:gdLst>
              <a:gd name="T0" fmla="*/ 35 w 927"/>
              <a:gd name="T1" fmla="*/ 4 h 956"/>
              <a:gd name="T2" fmla="*/ 36 w 927"/>
              <a:gd name="T3" fmla="*/ 7 h 956"/>
              <a:gd name="T4" fmla="*/ 34 w 927"/>
              <a:gd name="T5" fmla="*/ 10 h 956"/>
              <a:gd name="T6" fmla="*/ 37 w 927"/>
              <a:gd name="T7" fmla="*/ 7 h 956"/>
              <a:gd name="T8" fmla="*/ 38 w 927"/>
              <a:gd name="T9" fmla="*/ 10 h 956"/>
              <a:gd name="T10" fmla="*/ 38 w 927"/>
              <a:gd name="T11" fmla="*/ 11 h 956"/>
              <a:gd name="T12" fmla="*/ 40 w 927"/>
              <a:gd name="T13" fmla="*/ 9 h 956"/>
              <a:gd name="T14" fmla="*/ 45 w 927"/>
              <a:gd name="T15" fmla="*/ 11 h 956"/>
              <a:gd name="T16" fmla="*/ 45 w 927"/>
              <a:gd name="T17" fmla="*/ 12 h 956"/>
              <a:gd name="T18" fmla="*/ 49 w 927"/>
              <a:gd name="T19" fmla="*/ 13 h 956"/>
              <a:gd name="T20" fmla="*/ 54 w 927"/>
              <a:gd name="T21" fmla="*/ 15 h 956"/>
              <a:gd name="T22" fmla="*/ 58 w 927"/>
              <a:gd name="T23" fmla="*/ 17 h 956"/>
              <a:gd name="T24" fmla="*/ 57 w 927"/>
              <a:gd name="T25" fmla="*/ 24 h 956"/>
              <a:gd name="T26" fmla="*/ 54 w 927"/>
              <a:gd name="T27" fmla="*/ 27 h 956"/>
              <a:gd name="T28" fmla="*/ 52 w 927"/>
              <a:gd name="T29" fmla="*/ 30 h 956"/>
              <a:gd name="T30" fmla="*/ 51 w 927"/>
              <a:gd name="T31" fmla="*/ 37 h 956"/>
              <a:gd name="T32" fmla="*/ 48 w 927"/>
              <a:gd name="T33" fmla="*/ 42 h 956"/>
              <a:gd name="T34" fmla="*/ 43 w 927"/>
              <a:gd name="T35" fmla="*/ 44 h 956"/>
              <a:gd name="T36" fmla="*/ 39 w 927"/>
              <a:gd name="T37" fmla="*/ 47 h 956"/>
              <a:gd name="T38" fmla="*/ 38 w 927"/>
              <a:gd name="T39" fmla="*/ 52 h 956"/>
              <a:gd name="T40" fmla="*/ 35 w 927"/>
              <a:gd name="T41" fmla="*/ 56 h 956"/>
              <a:gd name="T42" fmla="*/ 33 w 927"/>
              <a:gd name="T43" fmla="*/ 57 h 956"/>
              <a:gd name="T44" fmla="*/ 35 w 927"/>
              <a:gd name="T45" fmla="*/ 55 h 956"/>
              <a:gd name="T46" fmla="*/ 33 w 927"/>
              <a:gd name="T47" fmla="*/ 56 h 956"/>
              <a:gd name="T48" fmla="*/ 32 w 927"/>
              <a:gd name="T49" fmla="*/ 59 h 956"/>
              <a:gd name="T50" fmla="*/ 31 w 927"/>
              <a:gd name="T51" fmla="*/ 59 h 956"/>
              <a:gd name="T52" fmla="*/ 27 w 927"/>
              <a:gd name="T53" fmla="*/ 56 h 956"/>
              <a:gd name="T54" fmla="*/ 28 w 927"/>
              <a:gd name="T55" fmla="*/ 51 h 956"/>
              <a:gd name="T56" fmla="*/ 31 w 927"/>
              <a:gd name="T57" fmla="*/ 47 h 956"/>
              <a:gd name="T58" fmla="*/ 30 w 927"/>
              <a:gd name="T59" fmla="*/ 45 h 956"/>
              <a:gd name="T60" fmla="*/ 28 w 927"/>
              <a:gd name="T61" fmla="*/ 42 h 956"/>
              <a:gd name="T62" fmla="*/ 24 w 927"/>
              <a:gd name="T63" fmla="*/ 39 h 956"/>
              <a:gd name="T64" fmla="*/ 25 w 927"/>
              <a:gd name="T65" fmla="*/ 36 h 956"/>
              <a:gd name="T66" fmla="*/ 21 w 927"/>
              <a:gd name="T67" fmla="*/ 33 h 956"/>
              <a:gd name="T68" fmla="*/ 20 w 927"/>
              <a:gd name="T69" fmla="*/ 29 h 956"/>
              <a:gd name="T70" fmla="*/ 16 w 927"/>
              <a:gd name="T71" fmla="*/ 27 h 956"/>
              <a:gd name="T72" fmla="*/ 11 w 927"/>
              <a:gd name="T73" fmla="*/ 23 h 956"/>
              <a:gd name="T74" fmla="*/ 6 w 927"/>
              <a:gd name="T75" fmla="*/ 24 h 956"/>
              <a:gd name="T76" fmla="*/ 5 w 927"/>
              <a:gd name="T77" fmla="*/ 23 h 956"/>
              <a:gd name="T78" fmla="*/ 1 w 927"/>
              <a:gd name="T79" fmla="*/ 21 h 956"/>
              <a:gd name="T80" fmla="*/ 3 w 927"/>
              <a:gd name="T81" fmla="*/ 15 h 956"/>
              <a:gd name="T82" fmla="*/ 7 w 927"/>
              <a:gd name="T83" fmla="*/ 12 h 956"/>
              <a:gd name="T84" fmla="*/ 7 w 927"/>
              <a:gd name="T85" fmla="*/ 7 h 956"/>
              <a:gd name="T86" fmla="*/ 9 w 927"/>
              <a:gd name="T87" fmla="*/ 6 h 956"/>
              <a:gd name="T88" fmla="*/ 13 w 927"/>
              <a:gd name="T89" fmla="*/ 7 h 956"/>
              <a:gd name="T90" fmla="*/ 16 w 927"/>
              <a:gd name="T91" fmla="*/ 5 h 956"/>
              <a:gd name="T92" fmla="*/ 15 w 927"/>
              <a:gd name="T93" fmla="*/ 2 h 956"/>
              <a:gd name="T94" fmla="*/ 19 w 927"/>
              <a:gd name="T95" fmla="*/ 2 h 956"/>
              <a:gd name="T96" fmla="*/ 22 w 927"/>
              <a:gd name="T97" fmla="*/ 3 h 956"/>
              <a:gd name="T98" fmla="*/ 23 w 927"/>
              <a:gd name="T99" fmla="*/ 7 h 956"/>
              <a:gd name="T100" fmla="*/ 26 w 927"/>
              <a:gd name="T101" fmla="*/ 6 h 956"/>
              <a:gd name="T102" fmla="*/ 28 w 927"/>
              <a:gd name="T103" fmla="*/ 5 h 956"/>
              <a:gd name="T104" fmla="*/ 31 w 927"/>
              <a:gd name="T105" fmla="*/ 5 h 95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27"/>
              <a:gd name="T160" fmla="*/ 0 h 956"/>
              <a:gd name="T161" fmla="*/ 927 w 927"/>
              <a:gd name="T162" fmla="*/ 956 h 95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27" h="956">
                <a:moveTo>
                  <a:pt x="532" y="28"/>
                </a:moveTo>
                <a:lnTo>
                  <a:pt x="542" y="31"/>
                </a:lnTo>
                <a:lnTo>
                  <a:pt x="547" y="36"/>
                </a:lnTo>
                <a:lnTo>
                  <a:pt x="544" y="42"/>
                </a:lnTo>
                <a:lnTo>
                  <a:pt x="547" y="55"/>
                </a:lnTo>
                <a:lnTo>
                  <a:pt x="550" y="67"/>
                </a:lnTo>
                <a:lnTo>
                  <a:pt x="562" y="82"/>
                </a:lnTo>
                <a:lnTo>
                  <a:pt x="572" y="91"/>
                </a:lnTo>
                <a:lnTo>
                  <a:pt x="572" y="103"/>
                </a:lnTo>
                <a:lnTo>
                  <a:pt x="565" y="105"/>
                </a:lnTo>
                <a:lnTo>
                  <a:pt x="553" y="114"/>
                </a:lnTo>
                <a:lnTo>
                  <a:pt x="542" y="127"/>
                </a:lnTo>
                <a:lnTo>
                  <a:pt x="539" y="133"/>
                </a:lnTo>
                <a:lnTo>
                  <a:pt x="539" y="144"/>
                </a:lnTo>
                <a:lnTo>
                  <a:pt x="542" y="150"/>
                </a:lnTo>
                <a:lnTo>
                  <a:pt x="550" y="147"/>
                </a:lnTo>
                <a:lnTo>
                  <a:pt x="556" y="138"/>
                </a:lnTo>
                <a:lnTo>
                  <a:pt x="556" y="124"/>
                </a:lnTo>
                <a:lnTo>
                  <a:pt x="567" y="118"/>
                </a:lnTo>
                <a:lnTo>
                  <a:pt x="580" y="118"/>
                </a:lnTo>
                <a:lnTo>
                  <a:pt x="586" y="124"/>
                </a:lnTo>
                <a:lnTo>
                  <a:pt x="598" y="127"/>
                </a:lnTo>
                <a:lnTo>
                  <a:pt x="603" y="133"/>
                </a:lnTo>
                <a:lnTo>
                  <a:pt x="603" y="138"/>
                </a:lnTo>
                <a:lnTo>
                  <a:pt x="601" y="147"/>
                </a:lnTo>
                <a:lnTo>
                  <a:pt x="595" y="154"/>
                </a:lnTo>
                <a:lnTo>
                  <a:pt x="586" y="163"/>
                </a:lnTo>
                <a:lnTo>
                  <a:pt x="586" y="174"/>
                </a:lnTo>
                <a:lnTo>
                  <a:pt x="592" y="174"/>
                </a:lnTo>
                <a:lnTo>
                  <a:pt x="603" y="163"/>
                </a:lnTo>
                <a:lnTo>
                  <a:pt x="608" y="163"/>
                </a:lnTo>
                <a:lnTo>
                  <a:pt x="611" y="157"/>
                </a:lnTo>
                <a:lnTo>
                  <a:pt x="614" y="147"/>
                </a:lnTo>
                <a:lnTo>
                  <a:pt x="619" y="141"/>
                </a:lnTo>
                <a:lnTo>
                  <a:pt x="628" y="138"/>
                </a:lnTo>
                <a:lnTo>
                  <a:pt x="637" y="141"/>
                </a:lnTo>
                <a:lnTo>
                  <a:pt x="658" y="147"/>
                </a:lnTo>
                <a:lnTo>
                  <a:pt x="670" y="157"/>
                </a:lnTo>
                <a:lnTo>
                  <a:pt x="691" y="166"/>
                </a:lnTo>
                <a:lnTo>
                  <a:pt x="706" y="172"/>
                </a:lnTo>
                <a:lnTo>
                  <a:pt x="706" y="180"/>
                </a:lnTo>
                <a:lnTo>
                  <a:pt x="700" y="190"/>
                </a:lnTo>
                <a:lnTo>
                  <a:pt x="697" y="202"/>
                </a:lnTo>
                <a:lnTo>
                  <a:pt x="700" y="202"/>
                </a:lnTo>
                <a:lnTo>
                  <a:pt x="711" y="190"/>
                </a:lnTo>
                <a:lnTo>
                  <a:pt x="721" y="186"/>
                </a:lnTo>
                <a:lnTo>
                  <a:pt x="730" y="183"/>
                </a:lnTo>
                <a:lnTo>
                  <a:pt x="741" y="186"/>
                </a:lnTo>
                <a:lnTo>
                  <a:pt x="757" y="193"/>
                </a:lnTo>
                <a:lnTo>
                  <a:pt x="772" y="196"/>
                </a:lnTo>
                <a:lnTo>
                  <a:pt x="790" y="196"/>
                </a:lnTo>
                <a:lnTo>
                  <a:pt x="805" y="199"/>
                </a:lnTo>
                <a:lnTo>
                  <a:pt x="819" y="202"/>
                </a:lnTo>
                <a:lnTo>
                  <a:pt x="838" y="213"/>
                </a:lnTo>
                <a:lnTo>
                  <a:pt x="855" y="229"/>
                </a:lnTo>
                <a:lnTo>
                  <a:pt x="871" y="241"/>
                </a:lnTo>
                <a:lnTo>
                  <a:pt x="885" y="249"/>
                </a:lnTo>
                <a:lnTo>
                  <a:pt x="901" y="246"/>
                </a:lnTo>
                <a:lnTo>
                  <a:pt x="913" y="246"/>
                </a:lnTo>
                <a:lnTo>
                  <a:pt x="918" y="262"/>
                </a:lnTo>
                <a:lnTo>
                  <a:pt x="927" y="285"/>
                </a:lnTo>
                <a:lnTo>
                  <a:pt x="927" y="310"/>
                </a:lnTo>
                <a:lnTo>
                  <a:pt x="924" y="337"/>
                </a:lnTo>
                <a:lnTo>
                  <a:pt x="910" y="354"/>
                </a:lnTo>
                <a:lnTo>
                  <a:pt x="898" y="370"/>
                </a:lnTo>
                <a:lnTo>
                  <a:pt x="868" y="396"/>
                </a:lnTo>
                <a:lnTo>
                  <a:pt x="868" y="409"/>
                </a:lnTo>
                <a:lnTo>
                  <a:pt x="865" y="417"/>
                </a:lnTo>
                <a:lnTo>
                  <a:pt x="859" y="423"/>
                </a:lnTo>
                <a:lnTo>
                  <a:pt x="852" y="429"/>
                </a:lnTo>
                <a:lnTo>
                  <a:pt x="841" y="435"/>
                </a:lnTo>
                <a:lnTo>
                  <a:pt x="832" y="442"/>
                </a:lnTo>
                <a:lnTo>
                  <a:pt x="829" y="453"/>
                </a:lnTo>
                <a:lnTo>
                  <a:pt x="829" y="465"/>
                </a:lnTo>
                <a:lnTo>
                  <a:pt x="832" y="484"/>
                </a:lnTo>
                <a:lnTo>
                  <a:pt x="832" y="507"/>
                </a:lnTo>
                <a:lnTo>
                  <a:pt x="829" y="525"/>
                </a:lnTo>
                <a:lnTo>
                  <a:pt x="826" y="550"/>
                </a:lnTo>
                <a:lnTo>
                  <a:pt x="819" y="564"/>
                </a:lnTo>
                <a:lnTo>
                  <a:pt x="813" y="588"/>
                </a:lnTo>
                <a:lnTo>
                  <a:pt x="802" y="611"/>
                </a:lnTo>
                <a:lnTo>
                  <a:pt x="790" y="630"/>
                </a:lnTo>
                <a:lnTo>
                  <a:pt x="783" y="650"/>
                </a:lnTo>
                <a:lnTo>
                  <a:pt x="775" y="660"/>
                </a:lnTo>
                <a:lnTo>
                  <a:pt x="766" y="669"/>
                </a:lnTo>
                <a:lnTo>
                  <a:pt x="760" y="678"/>
                </a:lnTo>
                <a:lnTo>
                  <a:pt x="739" y="683"/>
                </a:lnTo>
                <a:lnTo>
                  <a:pt x="721" y="683"/>
                </a:lnTo>
                <a:lnTo>
                  <a:pt x="694" y="686"/>
                </a:lnTo>
                <a:lnTo>
                  <a:pt x="680" y="702"/>
                </a:lnTo>
                <a:lnTo>
                  <a:pt x="667" y="708"/>
                </a:lnTo>
                <a:lnTo>
                  <a:pt x="655" y="708"/>
                </a:lnTo>
                <a:lnTo>
                  <a:pt x="644" y="719"/>
                </a:lnTo>
                <a:lnTo>
                  <a:pt x="625" y="725"/>
                </a:lnTo>
                <a:lnTo>
                  <a:pt x="611" y="741"/>
                </a:lnTo>
                <a:lnTo>
                  <a:pt x="603" y="752"/>
                </a:lnTo>
                <a:lnTo>
                  <a:pt x="601" y="774"/>
                </a:lnTo>
                <a:lnTo>
                  <a:pt x="601" y="788"/>
                </a:lnTo>
                <a:lnTo>
                  <a:pt x="603" y="813"/>
                </a:lnTo>
                <a:lnTo>
                  <a:pt x="595" y="824"/>
                </a:lnTo>
                <a:lnTo>
                  <a:pt x="583" y="840"/>
                </a:lnTo>
                <a:lnTo>
                  <a:pt x="575" y="849"/>
                </a:lnTo>
                <a:lnTo>
                  <a:pt x="567" y="860"/>
                </a:lnTo>
                <a:lnTo>
                  <a:pt x="562" y="876"/>
                </a:lnTo>
                <a:lnTo>
                  <a:pt x="559" y="882"/>
                </a:lnTo>
                <a:lnTo>
                  <a:pt x="553" y="887"/>
                </a:lnTo>
                <a:lnTo>
                  <a:pt x="547" y="899"/>
                </a:lnTo>
                <a:lnTo>
                  <a:pt x="539" y="905"/>
                </a:lnTo>
                <a:lnTo>
                  <a:pt x="526" y="915"/>
                </a:lnTo>
                <a:lnTo>
                  <a:pt x="526" y="909"/>
                </a:lnTo>
                <a:lnTo>
                  <a:pt x="526" y="905"/>
                </a:lnTo>
                <a:lnTo>
                  <a:pt x="532" y="899"/>
                </a:lnTo>
                <a:lnTo>
                  <a:pt x="539" y="893"/>
                </a:lnTo>
                <a:lnTo>
                  <a:pt x="547" y="885"/>
                </a:lnTo>
                <a:lnTo>
                  <a:pt x="553" y="876"/>
                </a:lnTo>
                <a:lnTo>
                  <a:pt x="550" y="869"/>
                </a:lnTo>
                <a:lnTo>
                  <a:pt x="544" y="873"/>
                </a:lnTo>
                <a:lnTo>
                  <a:pt x="539" y="879"/>
                </a:lnTo>
                <a:lnTo>
                  <a:pt x="532" y="887"/>
                </a:lnTo>
                <a:lnTo>
                  <a:pt x="526" y="893"/>
                </a:lnTo>
                <a:lnTo>
                  <a:pt x="520" y="899"/>
                </a:lnTo>
                <a:lnTo>
                  <a:pt x="520" y="909"/>
                </a:lnTo>
                <a:lnTo>
                  <a:pt x="517" y="918"/>
                </a:lnTo>
                <a:lnTo>
                  <a:pt x="514" y="926"/>
                </a:lnTo>
                <a:lnTo>
                  <a:pt x="511" y="932"/>
                </a:lnTo>
                <a:lnTo>
                  <a:pt x="503" y="945"/>
                </a:lnTo>
                <a:lnTo>
                  <a:pt x="496" y="956"/>
                </a:lnTo>
                <a:lnTo>
                  <a:pt x="490" y="951"/>
                </a:lnTo>
                <a:lnTo>
                  <a:pt x="490" y="941"/>
                </a:lnTo>
                <a:lnTo>
                  <a:pt x="493" y="932"/>
                </a:lnTo>
                <a:lnTo>
                  <a:pt x="487" y="921"/>
                </a:lnTo>
                <a:lnTo>
                  <a:pt x="478" y="915"/>
                </a:lnTo>
                <a:lnTo>
                  <a:pt x="460" y="899"/>
                </a:lnTo>
                <a:lnTo>
                  <a:pt x="440" y="887"/>
                </a:lnTo>
                <a:lnTo>
                  <a:pt x="428" y="885"/>
                </a:lnTo>
                <a:lnTo>
                  <a:pt x="415" y="869"/>
                </a:lnTo>
                <a:lnTo>
                  <a:pt x="401" y="857"/>
                </a:lnTo>
                <a:lnTo>
                  <a:pt x="404" y="852"/>
                </a:lnTo>
                <a:lnTo>
                  <a:pt x="412" y="846"/>
                </a:lnTo>
                <a:lnTo>
                  <a:pt x="448" y="810"/>
                </a:lnTo>
                <a:lnTo>
                  <a:pt x="460" y="801"/>
                </a:lnTo>
                <a:lnTo>
                  <a:pt x="473" y="794"/>
                </a:lnTo>
                <a:lnTo>
                  <a:pt x="478" y="785"/>
                </a:lnTo>
                <a:lnTo>
                  <a:pt x="484" y="768"/>
                </a:lnTo>
                <a:lnTo>
                  <a:pt x="481" y="752"/>
                </a:lnTo>
                <a:lnTo>
                  <a:pt x="475" y="747"/>
                </a:lnTo>
                <a:lnTo>
                  <a:pt x="460" y="744"/>
                </a:lnTo>
                <a:lnTo>
                  <a:pt x="460" y="735"/>
                </a:lnTo>
                <a:lnTo>
                  <a:pt x="467" y="722"/>
                </a:lnTo>
                <a:lnTo>
                  <a:pt x="470" y="711"/>
                </a:lnTo>
                <a:lnTo>
                  <a:pt x="460" y="708"/>
                </a:lnTo>
                <a:lnTo>
                  <a:pt x="448" y="711"/>
                </a:lnTo>
                <a:lnTo>
                  <a:pt x="437" y="699"/>
                </a:lnTo>
                <a:lnTo>
                  <a:pt x="431" y="683"/>
                </a:lnTo>
                <a:lnTo>
                  <a:pt x="434" y="669"/>
                </a:lnTo>
                <a:lnTo>
                  <a:pt x="424" y="663"/>
                </a:lnTo>
                <a:lnTo>
                  <a:pt x="409" y="660"/>
                </a:lnTo>
                <a:lnTo>
                  <a:pt x="398" y="663"/>
                </a:lnTo>
                <a:lnTo>
                  <a:pt x="382" y="663"/>
                </a:lnTo>
                <a:lnTo>
                  <a:pt x="382" y="622"/>
                </a:lnTo>
                <a:lnTo>
                  <a:pt x="376" y="609"/>
                </a:lnTo>
                <a:lnTo>
                  <a:pt x="382" y="603"/>
                </a:lnTo>
                <a:lnTo>
                  <a:pt x="376" y="594"/>
                </a:lnTo>
                <a:lnTo>
                  <a:pt x="388" y="573"/>
                </a:lnTo>
                <a:lnTo>
                  <a:pt x="388" y="564"/>
                </a:lnTo>
                <a:lnTo>
                  <a:pt x="385" y="550"/>
                </a:lnTo>
                <a:lnTo>
                  <a:pt x="371" y="542"/>
                </a:lnTo>
                <a:lnTo>
                  <a:pt x="368" y="525"/>
                </a:lnTo>
                <a:lnTo>
                  <a:pt x="371" y="514"/>
                </a:lnTo>
                <a:lnTo>
                  <a:pt x="329" y="514"/>
                </a:lnTo>
                <a:lnTo>
                  <a:pt x="326" y="495"/>
                </a:lnTo>
                <a:lnTo>
                  <a:pt x="326" y="489"/>
                </a:lnTo>
                <a:lnTo>
                  <a:pt x="329" y="484"/>
                </a:lnTo>
                <a:lnTo>
                  <a:pt x="326" y="471"/>
                </a:lnTo>
                <a:lnTo>
                  <a:pt x="320" y="453"/>
                </a:lnTo>
                <a:lnTo>
                  <a:pt x="293" y="448"/>
                </a:lnTo>
                <a:lnTo>
                  <a:pt x="274" y="438"/>
                </a:lnTo>
                <a:lnTo>
                  <a:pt x="263" y="435"/>
                </a:lnTo>
                <a:lnTo>
                  <a:pt x="257" y="426"/>
                </a:lnTo>
                <a:lnTo>
                  <a:pt x="241" y="423"/>
                </a:lnTo>
                <a:lnTo>
                  <a:pt x="227" y="420"/>
                </a:lnTo>
                <a:lnTo>
                  <a:pt x="208" y="402"/>
                </a:lnTo>
                <a:lnTo>
                  <a:pt x="205" y="360"/>
                </a:lnTo>
                <a:lnTo>
                  <a:pt x="188" y="360"/>
                </a:lnTo>
                <a:lnTo>
                  <a:pt x="172" y="366"/>
                </a:lnTo>
                <a:lnTo>
                  <a:pt x="169" y="366"/>
                </a:lnTo>
                <a:lnTo>
                  <a:pt x="158" y="376"/>
                </a:lnTo>
                <a:lnTo>
                  <a:pt x="136" y="384"/>
                </a:lnTo>
                <a:lnTo>
                  <a:pt x="107" y="387"/>
                </a:lnTo>
                <a:lnTo>
                  <a:pt x="89" y="384"/>
                </a:lnTo>
                <a:lnTo>
                  <a:pt x="80" y="384"/>
                </a:lnTo>
                <a:lnTo>
                  <a:pt x="77" y="376"/>
                </a:lnTo>
                <a:lnTo>
                  <a:pt x="83" y="357"/>
                </a:lnTo>
                <a:lnTo>
                  <a:pt x="80" y="348"/>
                </a:lnTo>
                <a:lnTo>
                  <a:pt x="71" y="357"/>
                </a:lnTo>
                <a:lnTo>
                  <a:pt x="56" y="363"/>
                </a:lnTo>
                <a:lnTo>
                  <a:pt x="53" y="366"/>
                </a:lnTo>
                <a:lnTo>
                  <a:pt x="41" y="363"/>
                </a:lnTo>
                <a:lnTo>
                  <a:pt x="25" y="348"/>
                </a:lnTo>
                <a:lnTo>
                  <a:pt x="11" y="334"/>
                </a:lnTo>
                <a:lnTo>
                  <a:pt x="0" y="301"/>
                </a:lnTo>
                <a:lnTo>
                  <a:pt x="11" y="282"/>
                </a:lnTo>
                <a:lnTo>
                  <a:pt x="20" y="274"/>
                </a:lnTo>
                <a:lnTo>
                  <a:pt x="23" y="258"/>
                </a:lnTo>
                <a:lnTo>
                  <a:pt x="38" y="241"/>
                </a:lnTo>
                <a:lnTo>
                  <a:pt x="59" y="232"/>
                </a:lnTo>
                <a:lnTo>
                  <a:pt x="92" y="229"/>
                </a:lnTo>
                <a:lnTo>
                  <a:pt x="100" y="207"/>
                </a:lnTo>
                <a:lnTo>
                  <a:pt x="100" y="190"/>
                </a:lnTo>
                <a:lnTo>
                  <a:pt x="105" y="180"/>
                </a:lnTo>
                <a:lnTo>
                  <a:pt x="107" y="160"/>
                </a:lnTo>
                <a:lnTo>
                  <a:pt x="105" y="141"/>
                </a:lnTo>
                <a:lnTo>
                  <a:pt x="94" y="130"/>
                </a:lnTo>
                <a:lnTo>
                  <a:pt x="94" y="111"/>
                </a:lnTo>
                <a:lnTo>
                  <a:pt x="97" y="108"/>
                </a:lnTo>
                <a:lnTo>
                  <a:pt x="113" y="111"/>
                </a:lnTo>
                <a:lnTo>
                  <a:pt x="113" y="103"/>
                </a:lnTo>
                <a:lnTo>
                  <a:pt x="94" y="97"/>
                </a:lnTo>
                <a:lnTo>
                  <a:pt x="94" y="88"/>
                </a:lnTo>
                <a:lnTo>
                  <a:pt x="136" y="85"/>
                </a:lnTo>
                <a:lnTo>
                  <a:pt x="152" y="82"/>
                </a:lnTo>
                <a:lnTo>
                  <a:pt x="161" y="85"/>
                </a:lnTo>
                <a:lnTo>
                  <a:pt x="166" y="94"/>
                </a:lnTo>
                <a:lnTo>
                  <a:pt x="179" y="105"/>
                </a:lnTo>
                <a:lnTo>
                  <a:pt x="194" y="108"/>
                </a:lnTo>
                <a:lnTo>
                  <a:pt x="215" y="103"/>
                </a:lnTo>
                <a:lnTo>
                  <a:pt x="224" y="94"/>
                </a:lnTo>
                <a:lnTo>
                  <a:pt x="232" y="85"/>
                </a:lnTo>
                <a:lnTo>
                  <a:pt x="251" y="78"/>
                </a:lnTo>
                <a:lnTo>
                  <a:pt x="251" y="67"/>
                </a:lnTo>
                <a:lnTo>
                  <a:pt x="241" y="67"/>
                </a:lnTo>
                <a:lnTo>
                  <a:pt x="232" y="55"/>
                </a:lnTo>
                <a:lnTo>
                  <a:pt x="230" y="39"/>
                </a:lnTo>
                <a:lnTo>
                  <a:pt x="221" y="31"/>
                </a:lnTo>
                <a:lnTo>
                  <a:pt x="230" y="28"/>
                </a:lnTo>
                <a:lnTo>
                  <a:pt x="241" y="34"/>
                </a:lnTo>
                <a:lnTo>
                  <a:pt x="260" y="34"/>
                </a:lnTo>
                <a:lnTo>
                  <a:pt x="266" y="36"/>
                </a:lnTo>
                <a:lnTo>
                  <a:pt x="274" y="31"/>
                </a:lnTo>
                <a:lnTo>
                  <a:pt x="290" y="28"/>
                </a:lnTo>
                <a:lnTo>
                  <a:pt x="307" y="22"/>
                </a:lnTo>
                <a:lnTo>
                  <a:pt x="313" y="6"/>
                </a:lnTo>
                <a:lnTo>
                  <a:pt x="310" y="0"/>
                </a:lnTo>
                <a:lnTo>
                  <a:pt x="329" y="0"/>
                </a:lnTo>
                <a:lnTo>
                  <a:pt x="340" y="34"/>
                </a:lnTo>
                <a:lnTo>
                  <a:pt x="332" y="42"/>
                </a:lnTo>
                <a:lnTo>
                  <a:pt x="332" y="72"/>
                </a:lnTo>
                <a:lnTo>
                  <a:pt x="340" y="85"/>
                </a:lnTo>
                <a:lnTo>
                  <a:pt x="352" y="97"/>
                </a:lnTo>
                <a:lnTo>
                  <a:pt x="365" y="97"/>
                </a:lnTo>
                <a:lnTo>
                  <a:pt x="379" y="94"/>
                </a:lnTo>
                <a:lnTo>
                  <a:pt x="388" y="88"/>
                </a:lnTo>
                <a:lnTo>
                  <a:pt x="401" y="82"/>
                </a:lnTo>
                <a:lnTo>
                  <a:pt x="406" y="75"/>
                </a:lnTo>
                <a:lnTo>
                  <a:pt x="412" y="82"/>
                </a:lnTo>
                <a:lnTo>
                  <a:pt x="421" y="82"/>
                </a:lnTo>
                <a:lnTo>
                  <a:pt x="424" y="82"/>
                </a:lnTo>
                <a:lnTo>
                  <a:pt x="428" y="72"/>
                </a:lnTo>
                <a:lnTo>
                  <a:pt x="428" y="67"/>
                </a:lnTo>
                <a:lnTo>
                  <a:pt x="434" y="67"/>
                </a:lnTo>
                <a:lnTo>
                  <a:pt x="448" y="69"/>
                </a:lnTo>
                <a:lnTo>
                  <a:pt x="464" y="75"/>
                </a:lnTo>
                <a:lnTo>
                  <a:pt x="473" y="75"/>
                </a:lnTo>
                <a:lnTo>
                  <a:pt x="481" y="69"/>
                </a:lnTo>
                <a:lnTo>
                  <a:pt x="496" y="72"/>
                </a:lnTo>
                <a:lnTo>
                  <a:pt x="506" y="78"/>
                </a:lnTo>
                <a:lnTo>
                  <a:pt x="523" y="36"/>
                </a:lnTo>
                <a:lnTo>
                  <a:pt x="532" y="28"/>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40" name="Freeform 218"/>
          <p:cNvSpPr>
            <a:spLocks/>
          </p:cNvSpPr>
          <p:nvPr/>
        </p:nvSpPr>
        <p:spPr bwMode="auto">
          <a:xfrm>
            <a:off x="1570960" y="3301306"/>
            <a:ext cx="399207" cy="567826"/>
          </a:xfrm>
          <a:custGeom>
            <a:avLst/>
            <a:gdLst>
              <a:gd name="T0" fmla="*/ 2 w 278"/>
              <a:gd name="T1" fmla="*/ 6 h 398"/>
              <a:gd name="T2" fmla="*/ 3 w 278"/>
              <a:gd name="T3" fmla="*/ 6 h 398"/>
              <a:gd name="T4" fmla="*/ 4 w 278"/>
              <a:gd name="T5" fmla="*/ 3 h 398"/>
              <a:gd name="T6" fmla="*/ 5 w 278"/>
              <a:gd name="T7" fmla="*/ 3 h 398"/>
              <a:gd name="T8" fmla="*/ 7 w 278"/>
              <a:gd name="T9" fmla="*/ 2 h 398"/>
              <a:gd name="T10" fmla="*/ 9 w 278"/>
              <a:gd name="T11" fmla="*/ 2 h 398"/>
              <a:gd name="T12" fmla="*/ 9 w 278"/>
              <a:gd name="T13" fmla="*/ 1 h 398"/>
              <a:gd name="T14" fmla="*/ 10 w 278"/>
              <a:gd name="T15" fmla="*/ 0 h 398"/>
              <a:gd name="T16" fmla="*/ 11 w 278"/>
              <a:gd name="T17" fmla="*/ 1 h 398"/>
              <a:gd name="T18" fmla="*/ 9 w 278"/>
              <a:gd name="T19" fmla="*/ 2 h 398"/>
              <a:gd name="T20" fmla="*/ 9 w 278"/>
              <a:gd name="T21" fmla="*/ 3 h 398"/>
              <a:gd name="T22" fmla="*/ 9 w 278"/>
              <a:gd name="T23" fmla="*/ 5 h 398"/>
              <a:gd name="T24" fmla="*/ 9 w 278"/>
              <a:gd name="T25" fmla="*/ 6 h 398"/>
              <a:gd name="T26" fmla="*/ 9 w 278"/>
              <a:gd name="T27" fmla="*/ 7 h 398"/>
              <a:gd name="T28" fmla="*/ 12 w 278"/>
              <a:gd name="T29" fmla="*/ 7 h 398"/>
              <a:gd name="T30" fmla="*/ 17 w 278"/>
              <a:gd name="T31" fmla="*/ 9 h 398"/>
              <a:gd name="T32" fmla="*/ 17 w 278"/>
              <a:gd name="T33" fmla="*/ 11 h 398"/>
              <a:gd name="T34" fmla="*/ 17 w 278"/>
              <a:gd name="T35" fmla="*/ 12 h 398"/>
              <a:gd name="T36" fmla="*/ 17 w 278"/>
              <a:gd name="T37" fmla="*/ 12 h 398"/>
              <a:gd name="T38" fmla="*/ 17 w 278"/>
              <a:gd name="T39" fmla="*/ 14 h 398"/>
              <a:gd name="T40" fmla="*/ 17 w 278"/>
              <a:gd name="T41" fmla="*/ 15 h 398"/>
              <a:gd name="T42" fmla="*/ 17 w 278"/>
              <a:gd name="T43" fmla="*/ 15 h 398"/>
              <a:gd name="T44" fmla="*/ 15 w 278"/>
              <a:gd name="T45" fmla="*/ 15 h 398"/>
              <a:gd name="T46" fmla="*/ 13 w 278"/>
              <a:gd name="T47" fmla="*/ 17 h 398"/>
              <a:gd name="T48" fmla="*/ 12 w 278"/>
              <a:gd name="T49" fmla="*/ 17 h 398"/>
              <a:gd name="T50" fmla="*/ 13 w 278"/>
              <a:gd name="T51" fmla="*/ 17 h 398"/>
              <a:gd name="T52" fmla="*/ 14 w 278"/>
              <a:gd name="T53" fmla="*/ 18 h 398"/>
              <a:gd name="T54" fmla="*/ 13 w 278"/>
              <a:gd name="T55" fmla="*/ 18 h 398"/>
              <a:gd name="T56" fmla="*/ 13 w 278"/>
              <a:gd name="T57" fmla="*/ 19 h 398"/>
              <a:gd name="T58" fmla="*/ 13 w 278"/>
              <a:gd name="T59" fmla="*/ 21 h 398"/>
              <a:gd name="T60" fmla="*/ 13 w 278"/>
              <a:gd name="T61" fmla="*/ 24 h 398"/>
              <a:gd name="T62" fmla="*/ 12 w 278"/>
              <a:gd name="T63" fmla="*/ 25 h 398"/>
              <a:gd name="T64" fmla="*/ 12 w 278"/>
              <a:gd name="T65" fmla="*/ 23 h 398"/>
              <a:gd name="T66" fmla="*/ 12 w 278"/>
              <a:gd name="T67" fmla="*/ 22 h 398"/>
              <a:gd name="T68" fmla="*/ 9 w 278"/>
              <a:gd name="T69" fmla="*/ 21 h 398"/>
              <a:gd name="T70" fmla="*/ 6 w 278"/>
              <a:gd name="T71" fmla="*/ 19 h 398"/>
              <a:gd name="T72" fmla="*/ 3 w 278"/>
              <a:gd name="T73" fmla="*/ 18 h 398"/>
              <a:gd name="T74" fmla="*/ 1 w 278"/>
              <a:gd name="T75" fmla="*/ 18 h 398"/>
              <a:gd name="T76" fmla="*/ 1 w 278"/>
              <a:gd name="T77" fmla="*/ 15 h 398"/>
              <a:gd name="T78" fmla="*/ 1 w 278"/>
              <a:gd name="T79" fmla="*/ 14 h 398"/>
              <a:gd name="T80" fmla="*/ 2 w 278"/>
              <a:gd name="T81" fmla="*/ 12 h 398"/>
              <a:gd name="T82" fmla="*/ 2 w 278"/>
              <a:gd name="T83" fmla="*/ 11 h 398"/>
              <a:gd name="T84" fmla="*/ 1 w 278"/>
              <a:gd name="T85" fmla="*/ 9 h 398"/>
              <a:gd name="T86" fmla="*/ 2 w 278"/>
              <a:gd name="T87" fmla="*/ 6 h 39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78"/>
              <a:gd name="T133" fmla="*/ 0 h 398"/>
              <a:gd name="T134" fmla="*/ 278 w 278"/>
              <a:gd name="T135" fmla="*/ 398 h 39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78" h="398">
                <a:moveTo>
                  <a:pt x="43" y="98"/>
                </a:moveTo>
                <a:lnTo>
                  <a:pt x="46" y="108"/>
                </a:lnTo>
                <a:lnTo>
                  <a:pt x="51" y="100"/>
                </a:lnTo>
                <a:lnTo>
                  <a:pt x="51" y="86"/>
                </a:lnTo>
                <a:lnTo>
                  <a:pt x="66" y="75"/>
                </a:lnTo>
                <a:lnTo>
                  <a:pt x="76" y="62"/>
                </a:lnTo>
                <a:lnTo>
                  <a:pt x="79" y="53"/>
                </a:lnTo>
                <a:lnTo>
                  <a:pt x="81" y="42"/>
                </a:lnTo>
                <a:lnTo>
                  <a:pt x="102" y="29"/>
                </a:lnTo>
                <a:lnTo>
                  <a:pt x="112" y="29"/>
                </a:lnTo>
                <a:lnTo>
                  <a:pt x="117" y="23"/>
                </a:lnTo>
                <a:lnTo>
                  <a:pt x="132" y="23"/>
                </a:lnTo>
                <a:lnTo>
                  <a:pt x="143" y="17"/>
                </a:lnTo>
                <a:lnTo>
                  <a:pt x="156" y="8"/>
                </a:lnTo>
                <a:lnTo>
                  <a:pt x="165" y="0"/>
                </a:lnTo>
                <a:lnTo>
                  <a:pt x="174" y="0"/>
                </a:lnTo>
                <a:lnTo>
                  <a:pt x="179" y="3"/>
                </a:lnTo>
                <a:lnTo>
                  <a:pt x="176" y="14"/>
                </a:lnTo>
                <a:lnTo>
                  <a:pt x="168" y="20"/>
                </a:lnTo>
                <a:lnTo>
                  <a:pt x="159" y="26"/>
                </a:lnTo>
                <a:lnTo>
                  <a:pt x="143" y="39"/>
                </a:lnTo>
                <a:lnTo>
                  <a:pt x="138" y="50"/>
                </a:lnTo>
                <a:lnTo>
                  <a:pt x="135" y="72"/>
                </a:lnTo>
                <a:lnTo>
                  <a:pt x="138" y="80"/>
                </a:lnTo>
                <a:lnTo>
                  <a:pt x="143" y="89"/>
                </a:lnTo>
                <a:lnTo>
                  <a:pt x="150" y="95"/>
                </a:lnTo>
                <a:lnTo>
                  <a:pt x="153" y="100"/>
                </a:lnTo>
                <a:lnTo>
                  <a:pt x="153" y="122"/>
                </a:lnTo>
                <a:lnTo>
                  <a:pt x="162" y="128"/>
                </a:lnTo>
                <a:lnTo>
                  <a:pt x="204" y="125"/>
                </a:lnTo>
                <a:lnTo>
                  <a:pt x="222" y="146"/>
                </a:lnTo>
                <a:lnTo>
                  <a:pt x="264" y="144"/>
                </a:lnTo>
                <a:lnTo>
                  <a:pt x="273" y="152"/>
                </a:lnTo>
                <a:lnTo>
                  <a:pt x="264" y="164"/>
                </a:lnTo>
                <a:lnTo>
                  <a:pt x="264" y="180"/>
                </a:lnTo>
                <a:lnTo>
                  <a:pt x="264" y="191"/>
                </a:lnTo>
                <a:lnTo>
                  <a:pt x="264" y="203"/>
                </a:lnTo>
                <a:lnTo>
                  <a:pt x="267" y="203"/>
                </a:lnTo>
                <a:lnTo>
                  <a:pt x="270" y="205"/>
                </a:lnTo>
                <a:lnTo>
                  <a:pt x="270" y="224"/>
                </a:lnTo>
                <a:lnTo>
                  <a:pt x="270" y="238"/>
                </a:lnTo>
                <a:lnTo>
                  <a:pt x="276" y="241"/>
                </a:lnTo>
                <a:lnTo>
                  <a:pt x="278" y="257"/>
                </a:lnTo>
                <a:lnTo>
                  <a:pt x="267" y="251"/>
                </a:lnTo>
                <a:lnTo>
                  <a:pt x="261" y="251"/>
                </a:lnTo>
                <a:lnTo>
                  <a:pt x="251" y="254"/>
                </a:lnTo>
                <a:lnTo>
                  <a:pt x="225" y="254"/>
                </a:lnTo>
                <a:lnTo>
                  <a:pt x="209" y="257"/>
                </a:lnTo>
                <a:lnTo>
                  <a:pt x="209" y="260"/>
                </a:lnTo>
                <a:lnTo>
                  <a:pt x="207" y="263"/>
                </a:lnTo>
                <a:lnTo>
                  <a:pt x="209" y="266"/>
                </a:lnTo>
                <a:lnTo>
                  <a:pt x="220" y="269"/>
                </a:lnTo>
                <a:lnTo>
                  <a:pt x="228" y="272"/>
                </a:lnTo>
                <a:lnTo>
                  <a:pt x="228" y="280"/>
                </a:lnTo>
                <a:lnTo>
                  <a:pt x="220" y="277"/>
                </a:lnTo>
                <a:lnTo>
                  <a:pt x="212" y="277"/>
                </a:lnTo>
                <a:lnTo>
                  <a:pt x="209" y="280"/>
                </a:lnTo>
                <a:lnTo>
                  <a:pt x="209" y="299"/>
                </a:lnTo>
                <a:lnTo>
                  <a:pt x="220" y="310"/>
                </a:lnTo>
                <a:lnTo>
                  <a:pt x="222" y="329"/>
                </a:lnTo>
                <a:lnTo>
                  <a:pt x="220" y="349"/>
                </a:lnTo>
                <a:lnTo>
                  <a:pt x="215" y="376"/>
                </a:lnTo>
                <a:lnTo>
                  <a:pt x="207" y="398"/>
                </a:lnTo>
                <a:lnTo>
                  <a:pt x="198" y="391"/>
                </a:lnTo>
                <a:lnTo>
                  <a:pt x="198" y="376"/>
                </a:lnTo>
                <a:lnTo>
                  <a:pt x="204" y="368"/>
                </a:lnTo>
                <a:lnTo>
                  <a:pt x="201" y="359"/>
                </a:lnTo>
                <a:lnTo>
                  <a:pt x="198" y="349"/>
                </a:lnTo>
                <a:lnTo>
                  <a:pt x="135" y="346"/>
                </a:lnTo>
                <a:lnTo>
                  <a:pt x="129" y="335"/>
                </a:lnTo>
                <a:lnTo>
                  <a:pt x="112" y="316"/>
                </a:lnTo>
                <a:lnTo>
                  <a:pt x="96" y="299"/>
                </a:lnTo>
                <a:lnTo>
                  <a:pt x="76" y="293"/>
                </a:lnTo>
                <a:lnTo>
                  <a:pt x="57" y="287"/>
                </a:lnTo>
                <a:lnTo>
                  <a:pt x="40" y="287"/>
                </a:lnTo>
                <a:lnTo>
                  <a:pt x="24" y="277"/>
                </a:lnTo>
                <a:lnTo>
                  <a:pt x="0" y="263"/>
                </a:lnTo>
                <a:lnTo>
                  <a:pt x="7" y="251"/>
                </a:lnTo>
                <a:lnTo>
                  <a:pt x="7" y="236"/>
                </a:lnTo>
                <a:lnTo>
                  <a:pt x="18" y="236"/>
                </a:lnTo>
                <a:lnTo>
                  <a:pt x="30" y="227"/>
                </a:lnTo>
                <a:lnTo>
                  <a:pt x="35" y="205"/>
                </a:lnTo>
                <a:lnTo>
                  <a:pt x="35" y="185"/>
                </a:lnTo>
                <a:lnTo>
                  <a:pt x="35" y="164"/>
                </a:lnTo>
                <a:lnTo>
                  <a:pt x="33" y="144"/>
                </a:lnTo>
                <a:lnTo>
                  <a:pt x="30" y="134"/>
                </a:lnTo>
                <a:lnTo>
                  <a:pt x="21" y="119"/>
                </a:lnTo>
                <a:lnTo>
                  <a:pt x="40" y="108"/>
                </a:lnTo>
                <a:lnTo>
                  <a:pt x="43" y="98"/>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41" name="Freeform 219"/>
          <p:cNvSpPr>
            <a:spLocks/>
          </p:cNvSpPr>
          <p:nvPr/>
        </p:nvSpPr>
        <p:spPr bwMode="auto">
          <a:xfrm>
            <a:off x="1502033" y="3675101"/>
            <a:ext cx="189552" cy="214004"/>
          </a:xfrm>
          <a:custGeom>
            <a:avLst/>
            <a:gdLst>
              <a:gd name="T0" fmla="*/ 2 w 132"/>
              <a:gd name="T1" fmla="*/ 10 h 149"/>
              <a:gd name="T2" fmla="*/ 1 w 132"/>
              <a:gd name="T3" fmla="*/ 9 h 149"/>
              <a:gd name="T4" fmla="*/ 1 w 132"/>
              <a:gd name="T5" fmla="*/ 9 h 149"/>
              <a:gd name="T6" fmla="*/ 1 w 132"/>
              <a:gd name="T7" fmla="*/ 8 h 149"/>
              <a:gd name="T8" fmla="*/ 1 w 132"/>
              <a:gd name="T9" fmla="*/ 7 h 149"/>
              <a:gd name="T10" fmla="*/ 1 w 132"/>
              <a:gd name="T11" fmla="*/ 6 h 149"/>
              <a:gd name="T12" fmla="*/ 1 w 132"/>
              <a:gd name="T13" fmla="*/ 6 h 149"/>
              <a:gd name="T14" fmla="*/ 1 w 132"/>
              <a:gd name="T15" fmla="*/ 6 h 149"/>
              <a:gd name="T16" fmla="*/ 1 w 132"/>
              <a:gd name="T17" fmla="*/ 6 h 149"/>
              <a:gd name="T18" fmla="*/ 1 w 132"/>
              <a:gd name="T19" fmla="*/ 6 h 149"/>
              <a:gd name="T20" fmla="*/ 0 w 132"/>
              <a:gd name="T21" fmla="*/ 6 h 149"/>
              <a:gd name="T22" fmla="*/ 0 w 132"/>
              <a:gd name="T23" fmla="*/ 5 h 149"/>
              <a:gd name="T24" fmla="*/ 1 w 132"/>
              <a:gd name="T25" fmla="*/ 4 h 149"/>
              <a:gd name="T26" fmla="*/ 1 w 132"/>
              <a:gd name="T27" fmla="*/ 3 h 149"/>
              <a:gd name="T28" fmla="*/ 1 w 132"/>
              <a:gd name="T29" fmla="*/ 2 h 149"/>
              <a:gd name="T30" fmla="*/ 1 w 132"/>
              <a:gd name="T31" fmla="*/ 2 h 149"/>
              <a:gd name="T32" fmla="*/ 2 w 132"/>
              <a:gd name="T33" fmla="*/ 1 h 149"/>
              <a:gd name="T34" fmla="*/ 3 w 132"/>
              <a:gd name="T35" fmla="*/ 0 h 149"/>
              <a:gd name="T36" fmla="*/ 5 w 132"/>
              <a:gd name="T37" fmla="*/ 2 h 149"/>
              <a:gd name="T38" fmla="*/ 6 w 132"/>
              <a:gd name="T39" fmla="*/ 2 h 149"/>
              <a:gd name="T40" fmla="*/ 8 w 132"/>
              <a:gd name="T41" fmla="*/ 3 h 149"/>
              <a:gd name="T42" fmla="*/ 8 w 132"/>
              <a:gd name="T43" fmla="*/ 3 h 149"/>
              <a:gd name="T44" fmla="*/ 8 w 132"/>
              <a:gd name="T45" fmla="*/ 4 h 149"/>
              <a:gd name="T46" fmla="*/ 7 w 132"/>
              <a:gd name="T47" fmla="*/ 5 h 149"/>
              <a:gd name="T48" fmla="*/ 7 w 132"/>
              <a:gd name="T49" fmla="*/ 6 h 149"/>
              <a:gd name="T50" fmla="*/ 6 w 132"/>
              <a:gd name="T51" fmla="*/ 6 h 149"/>
              <a:gd name="T52" fmla="*/ 4 w 132"/>
              <a:gd name="T53" fmla="*/ 7 h 149"/>
              <a:gd name="T54" fmla="*/ 4 w 132"/>
              <a:gd name="T55" fmla="*/ 7 h 149"/>
              <a:gd name="T56" fmla="*/ 3 w 132"/>
              <a:gd name="T57" fmla="*/ 8 h 149"/>
              <a:gd name="T58" fmla="*/ 3 w 132"/>
              <a:gd name="T59" fmla="*/ 9 h 149"/>
              <a:gd name="T60" fmla="*/ 2 w 132"/>
              <a:gd name="T61" fmla="*/ 10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32"/>
              <a:gd name="T94" fmla="*/ 0 h 149"/>
              <a:gd name="T95" fmla="*/ 132 w 132"/>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32" h="149">
                <a:moveTo>
                  <a:pt x="39" y="149"/>
                </a:moveTo>
                <a:lnTo>
                  <a:pt x="30" y="141"/>
                </a:lnTo>
                <a:lnTo>
                  <a:pt x="12" y="132"/>
                </a:lnTo>
                <a:lnTo>
                  <a:pt x="12" y="113"/>
                </a:lnTo>
                <a:lnTo>
                  <a:pt x="22" y="108"/>
                </a:lnTo>
                <a:lnTo>
                  <a:pt x="27" y="96"/>
                </a:lnTo>
                <a:lnTo>
                  <a:pt x="27" y="86"/>
                </a:lnTo>
                <a:lnTo>
                  <a:pt x="22" y="86"/>
                </a:lnTo>
                <a:lnTo>
                  <a:pt x="16" y="92"/>
                </a:lnTo>
                <a:lnTo>
                  <a:pt x="9" y="92"/>
                </a:lnTo>
                <a:lnTo>
                  <a:pt x="0" y="86"/>
                </a:lnTo>
                <a:lnTo>
                  <a:pt x="0" y="72"/>
                </a:lnTo>
                <a:lnTo>
                  <a:pt x="3" y="56"/>
                </a:lnTo>
                <a:lnTo>
                  <a:pt x="9" y="39"/>
                </a:lnTo>
                <a:lnTo>
                  <a:pt x="16" y="27"/>
                </a:lnTo>
                <a:lnTo>
                  <a:pt x="22" y="17"/>
                </a:lnTo>
                <a:lnTo>
                  <a:pt x="33" y="9"/>
                </a:lnTo>
                <a:lnTo>
                  <a:pt x="48" y="0"/>
                </a:lnTo>
                <a:lnTo>
                  <a:pt x="88" y="24"/>
                </a:lnTo>
                <a:lnTo>
                  <a:pt x="105" y="24"/>
                </a:lnTo>
                <a:lnTo>
                  <a:pt x="132" y="33"/>
                </a:lnTo>
                <a:lnTo>
                  <a:pt x="129" y="44"/>
                </a:lnTo>
                <a:lnTo>
                  <a:pt x="129" y="60"/>
                </a:lnTo>
                <a:lnTo>
                  <a:pt x="124" y="72"/>
                </a:lnTo>
                <a:lnTo>
                  <a:pt x="114" y="83"/>
                </a:lnTo>
                <a:lnTo>
                  <a:pt x="102" y="92"/>
                </a:lnTo>
                <a:lnTo>
                  <a:pt x="78" y="102"/>
                </a:lnTo>
                <a:lnTo>
                  <a:pt x="69" y="111"/>
                </a:lnTo>
                <a:lnTo>
                  <a:pt x="60" y="122"/>
                </a:lnTo>
                <a:lnTo>
                  <a:pt x="55" y="138"/>
                </a:lnTo>
                <a:lnTo>
                  <a:pt x="39" y="149"/>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42" name="Freeform 220"/>
          <p:cNvSpPr>
            <a:spLocks/>
          </p:cNvSpPr>
          <p:nvPr/>
        </p:nvSpPr>
        <p:spPr bwMode="auto">
          <a:xfrm>
            <a:off x="2145359" y="3352668"/>
            <a:ext cx="40207" cy="31387"/>
          </a:xfrm>
          <a:custGeom>
            <a:avLst/>
            <a:gdLst>
              <a:gd name="T0" fmla="*/ 1 w 29"/>
              <a:gd name="T1" fmla="*/ 0 h 23"/>
              <a:gd name="T2" fmla="*/ 1 w 29"/>
              <a:gd name="T3" fmla="*/ 0 h 23"/>
              <a:gd name="T4" fmla="*/ 1 w 29"/>
              <a:gd name="T5" fmla="*/ 0 h 23"/>
              <a:gd name="T6" fmla="*/ 1 w 29"/>
              <a:gd name="T7" fmla="*/ 1 h 23"/>
              <a:gd name="T8" fmla="*/ 0 w 29"/>
              <a:gd name="T9" fmla="*/ 1 h 23"/>
              <a:gd name="T10" fmla="*/ 0 w 29"/>
              <a:gd name="T11" fmla="*/ 0 h 23"/>
              <a:gd name="T12" fmla="*/ 0 w 29"/>
              <a:gd name="T13" fmla="*/ 0 h 23"/>
              <a:gd name="T14" fmla="*/ 1 w 29"/>
              <a:gd name="T15" fmla="*/ 0 h 23"/>
              <a:gd name="T16" fmla="*/ 0 60000 65536"/>
              <a:gd name="T17" fmla="*/ 0 60000 65536"/>
              <a:gd name="T18" fmla="*/ 0 60000 65536"/>
              <a:gd name="T19" fmla="*/ 0 60000 65536"/>
              <a:gd name="T20" fmla="*/ 0 60000 65536"/>
              <a:gd name="T21" fmla="*/ 0 60000 65536"/>
              <a:gd name="T22" fmla="*/ 0 60000 65536"/>
              <a:gd name="T23" fmla="*/ 0 60000 65536"/>
              <a:gd name="T24" fmla="*/ 0 w 29"/>
              <a:gd name="T25" fmla="*/ 0 h 23"/>
              <a:gd name="T26" fmla="*/ 29 w 29"/>
              <a:gd name="T27" fmla="*/ 23 h 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 h="23">
                <a:moveTo>
                  <a:pt x="17" y="0"/>
                </a:moveTo>
                <a:lnTo>
                  <a:pt x="29" y="0"/>
                </a:lnTo>
                <a:lnTo>
                  <a:pt x="26" y="14"/>
                </a:lnTo>
                <a:lnTo>
                  <a:pt x="20" y="23"/>
                </a:lnTo>
                <a:lnTo>
                  <a:pt x="0" y="20"/>
                </a:lnTo>
                <a:lnTo>
                  <a:pt x="9" y="8"/>
                </a:lnTo>
                <a:lnTo>
                  <a:pt x="15" y="8"/>
                </a:lnTo>
                <a:lnTo>
                  <a:pt x="17" y="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43" name="Freeform 221"/>
          <p:cNvSpPr>
            <a:spLocks/>
          </p:cNvSpPr>
          <p:nvPr/>
        </p:nvSpPr>
        <p:spPr bwMode="auto">
          <a:xfrm>
            <a:off x="1763384" y="3304159"/>
            <a:ext cx="453774" cy="393768"/>
          </a:xfrm>
          <a:custGeom>
            <a:avLst/>
            <a:gdLst>
              <a:gd name="T0" fmla="*/ 5 w 315"/>
              <a:gd name="T1" fmla="*/ 1 h 274"/>
              <a:gd name="T2" fmla="*/ 5 w 315"/>
              <a:gd name="T3" fmla="*/ 0 h 274"/>
              <a:gd name="T4" fmla="*/ 5 w 315"/>
              <a:gd name="T5" fmla="*/ 2 h 274"/>
              <a:gd name="T6" fmla="*/ 7 w 315"/>
              <a:gd name="T7" fmla="*/ 2 h 274"/>
              <a:gd name="T8" fmla="*/ 8 w 315"/>
              <a:gd name="T9" fmla="*/ 3 h 274"/>
              <a:gd name="T10" fmla="*/ 11 w 315"/>
              <a:gd name="T11" fmla="*/ 3 h 274"/>
              <a:gd name="T12" fmla="*/ 13 w 315"/>
              <a:gd name="T13" fmla="*/ 3 h 274"/>
              <a:gd name="T14" fmla="*/ 15 w 315"/>
              <a:gd name="T15" fmla="*/ 3 h 274"/>
              <a:gd name="T16" fmla="*/ 17 w 315"/>
              <a:gd name="T17" fmla="*/ 3 h 274"/>
              <a:gd name="T18" fmla="*/ 16 w 315"/>
              <a:gd name="T19" fmla="*/ 3 h 274"/>
              <a:gd name="T20" fmla="*/ 17 w 315"/>
              <a:gd name="T21" fmla="*/ 4 h 274"/>
              <a:gd name="T22" fmla="*/ 18 w 315"/>
              <a:gd name="T23" fmla="*/ 5 h 274"/>
              <a:gd name="T24" fmla="*/ 18 w 315"/>
              <a:gd name="T25" fmla="*/ 6 h 274"/>
              <a:gd name="T26" fmla="*/ 19 w 315"/>
              <a:gd name="T27" fmla="*/ 6 h 274"/>
              <a:gd name="T28" fmla="*/ 20 w 315"/>
              <a:gd name="T29" fmla="*/ 6 h 274"/>
              <a:gd name="T30" fmla="*/ 19 w 315"/>
              <a:gd name="T31" fmla="*/ 8 h 274"/>
              <a:gd name="T32" fmla="*/ 18 w 315"/>
              <a:gd name="T33" fmla="*/ 9 h 274"/>
              <a:gd name="T34" fmla="*/ 18 w 315"/>
              <a:gd name="T35" fmla="*/ 10 h 274"/>
              <a:gd name="T36" fmla="*/ 19 w 315"/>
              <a:gd name="T37" fmla="*/ 11 h 274"/>
              <a:gd name="T38" fmla="*/ 17 w 315"/>
              <a:gd name="T39" fmla="*/ 13 h 274"/>
              <a:gd name="T40" fmla="*/ 16 w 315"/>
              <a:gd name="T41" fmla="*/ 13 h 274"/>
              <a:gd name="T42" fmla="*/ 14 w 315"/>
              <a:gd name="T43" fmla="*/ 13 h 274"/>
              <a:gd name="T44" fmla="*/ 13 w 315"/>
              <a:gd name="T45" fmla="*/ 13 h 274"/>
              <a:gd name="T46" fmla="*/ 14 w 315"/>
              <a:gd name="T47" fmla="*/ 14 h 274"/>
              <a:gd name="T48" fmla="*/ 15 w 315"/>
              <a:gd name="T49" fmla="*/ 15 h 274"/>
              <a:gd name="T50" fmla="*/ 15 w 315"/>
              <a:gd name="T51" fmla="*/ 16 h 274"/>
              <a:gd name="T52" fmla="*/ 14 w 315"/>
              <a:gd name="T53" fmla="*/ 16 h 274"/>
              <a:gd name="T54" fmla="*/ 11 w 315"/>
              <a:gd name="T55" fmla="*/ 18 h 274"/>
              <a:gd name="T56" fmla="*/ 10 w 315"/>
              <a:gd name="T57" fmla="*/ 17 h 274"/>
              <a:gd name="T58" fmla="*/ 9 w 315"/>
              <a:gd name="T59" fmla="*/ 15 h 274"/>
              <a:gd name="T60" fmla="*/ 9 w 315"/>
              <a:gd name="T61" fmla="*/ 13 h 274"/>
              <a:gd name="T62" fmla="*/ 9 w 315"/>
              <a:gd name="T63" fmla="*/ 11 h 274"/>
              <a:gd name="T64" fmla="*/ 9 w 315"/>
              <a:gd name="T65" fmla="*/ 9 h 274"/>
              <a:gd name="T66" fmla="*/ 5 w 315"/>
              <a:gd name="T67" fmla="*/ 8 h 274"/>
              <a:gd name="T68" fmla="*/ 2 w 315"/>
              <a:gd name="T69" fmla="*/ 8 h 274"/>
              <a:gd name="T70" fmla="*/ 0 w 315"/>
              <a:gd name="T71" fmla="*/ 5 h 274"/>
              <a:gd name="T72" fmla="*/ 1 w 315"/>
              <a:gd name="T73" fmla="*/ 3 h 274"/>
              <a:gd name="T74" fmla="*/ 3 w 315"/>
              <a:gd name="T75" fmla="*/ 2 h 274"/>
              <a:gd name="T76" fmla="*/ 3 w 315"/>
              <a:gd name="T77" fmla="*/ 3 h 274"/>
              <a:gd name="T78" fmla="*/ 2 w 315"/>
              <a:gd name="T79" fmla="*/ 5 h 274"/>
              <a:gd name="T80" fmla="*/ 3 w 315"/>
              <a:gd name="T81" fmla="*/ 5 h 274"/>
              <a:gd name="T82" fmla="*/ 3 w 315"/>
              <a:gd name="T83" fmla="*/ 3 h 274"/>
              <a:gd name="T84" fmla="*/ 4 w 315"/>
              <a:gd name="T85" fmla="*/ 2 h 274"/>
              <a:gd name="T86" fmla="*/ 5 w 315"/>
              <a:gd name="T87" fmla="*/ 2 h 27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15"/>
              <a:gd name="T133" fmla="*/ 0 h 274"/>
              <a:gd name="T134" fmla="*/ 315 w 315"/>
              <a:gd name="T135" fmla="*/ 274 h 27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15" h="274">
                <a:moveTo>
                  <a:pt x="66" y="20"/>
                </a:moveTo>
                <a:lnTo>
                  <a:pt x="69" y="11"/>
                </a:lnTo>
                <a:lnTo>
                  <a:pt x="69" y="3"/>
                </a:lnTo>
                <a:lnTo>
                  <a:pt x="74" y="0"/>
                </a:lnTo>
                <a:lnTo>
                  <a:pt x="77" y="5"/>
                </a:lnTo>
                <a:lnTo>
                  <a:pt x="77" y="17"/>
                </a:lnTo>
                <a:lnTo>
                  <a:pt x="90" y="20"/>
                </a:lnTo>
                <a:lnTo>
                  <a:pt x="105" y="23"/>
                </a:lnTo>
                <a:lnTo>
                  <a:pt x="113" y="33"/>
                </a:lnTo>
                <a:lnTo>
                  <a:pt x="120" y="36"/>
                </a:lnTo>
                <a:lnTo>
                  <a:pt x="146" y="41"/>
                </a:lnTo>
                <a:lnTo>
                  <a:pt x="162" y="41"/>
                </a:lnTo>
                <a:lnTo>
                  <a:pt x="188" y="53"/>
                </a:lnTo>
                <a:lnTo>
                  <a:pt x="207" y="47"/>
                </a:lnTo>
                <a:lnTo>
                  <a:pt x="218" y="41"/>
                </a:lnTo>
                <a:lnTo>
                  <a:pt x="234" y="39"/>
                </a:lnTo>
                <a:lnTo>
                  <a:pt x="246" y="41"/>
                </a:lnTo>
                <a:lnTo>
                  <a:pt x="260" y="41"/>
                </a:lnTo>
                <a:lnTo>
                  <a:pt x="254" y="44"/>
                </a:lnTo>
                <a:lnTo>
                  <a:pt x="243" y="47"/>
                </a:lnTo>
                <a:lnTo>
                  <a:pt x="246" y="59"/>
                </a:lnTo>
                <a:lnTo>
                  <a:pt x="264" y="59"/>
                </a:lnTo>
                <a:lnTo>
                  <a:pt x="281" y="62"/>
                </a:lnTo>
                <a:lnTo>
                  <a:pt x="287" y="69"/>
                </a:lnTo>
                <a:lnTo>
                  <a:pt x="287" y="77"/>
                </a:lnTo>
                <a:lnTo>
                  <a:pt x="281" y="83"/>
                </a:lnTo>
                <a:lnTo>
                  <a:pt x="281" y="92"/>
                </a:lnTo>
                <a:lnTo>
                  <a:pt x="293" y="89"/>
                </a:lnTo>
                <a:lnTo>
                  <a:pt x="303" y="86"/>
                </a:lnTo>
                <a:lnTo>
                  <a:pt x="315" y="92"/>
                </a:lnTo>
                <a:lnTo>
                  <a:pt x="306" y="105"/>
                </a:lnTo>
                <a:lnTo>
                  <a:pt x="300" y="113"/>
                </a:lnTo>
                <a:lnTo>
                  <a:pt x="303" y="125"/>
                </a:lnTo>
                <a:lnTo>
                  <a:pt x="287" y="133"/>
                </a:lnTo>
                <a:lnTo>
                  <a:pt x="281" y="143"/>
                </a:lnTo>
                <a:lnTo>
                  <a:pt x="284" y="155"/>
                </a:lnTo>
                <a:lnTo>
                  <a:pt x="290" y="164"/>
                </a:lnTo>
                <a:lnTo>
                  <a:pt x="293" y="172"/>
                </a:lnTo>
                <a:lnTo>
                  <a:pt x="287" y="188"/>
                </a:lnTo>
                <a:lnTo>
                  <a:pt x="270" y="194"/>
                </a:lnTo>
                <a:lnTo>
                  <a:pt x="254" y="197"/>
                </a:lnTo>
                <a:lnTo>
                  <a:pt x="246" y="202"/>
                </a:lnTo>
                <a:lnTo>
                  <a:pt x="237" y="202"/>
                </a:lnTo>
                <a:lnTo>
                  <a:pt x="221" y="200"/>
                </a:lnTo>
                <a:lnTo>
                  <a:pt x="210" y="194"/>
                </a:lnTo>
                <a:lnTo>
                  <a:pt x="201" y="197"/>
                </a:lnTo>
                <a:lnTo>
                  <a:pt x="210" y="205"/>
                </a:lnTo>
                <a:lnTo>
                  <a:pt x="212" y="221"/>
                </a:lnTo>
                <a:lnTo>
                  <a:pt x="221" y="233"/>
                </a:lnTo>
                <a:lnTo>
                  <a:pt x="231" y="233"/>
                </a:lnTo>
                <a:lnTo>
                  <a:pt x="231" y="238"/>
                </a:lnTo>
                <a:lnTo>
                  <a:pt x="228" y="248"/>
                </a:lnTo>
                <a:lnTo>
                  <a:pt x="218" y="248"/>
                </a:lnTo>
                <a:lnTo>
                  <a:pt x="210" y="251"/>
                </a:lnTo>
                <a:lnTo>
                  <a:pt x="195" y="269"/>
                </a:lnTo>
                <a:lnTo>
                  <a:pt x="174" y="274"/>
                </a:lnTo>
                <a:lnTo>
                  <a:pt x="159" y="271"/>
                </a:lnTo>
                <a:lnTo>
                  <a:pt x="146" y="260"/>
                </a:lnTo>
                <a:lnTo>
                  <a:pt x="143" y="254"/>
                </a:lnTo>
                <a:lnTo>
                  <a:pt x="141" y="238"/>
                </a:lnTo>
                <a:lnTo>
                  <a:pt x="135" y="235"/>
                </a:lnTo>
                <a:lnTo>
                  <a:pt x="135" y="202"/>
                </a:lnTo>
                <a:lnTo>
                  <a:pt x="129" y="200"/>
                </a:lnTo>
                <a:lnTo>
                  <a:pt x="129" y="161"/>
                </a:lnTo>
                <a:lnTo>
                  <a:pt x="138" y="149"/>
                </a:lnTo>
                <a:lnTo>
                  <a:pt x="129" y="141"/>
                </a:lnTo>
                <a:lnTo>
                  <a:pt x="87" y="143"/>
                </a:lnTo>
                <a:lnTo>
                  <a:pt x="69" y="122"/>
                </a:lnTo>
                <a:lnTo>
                  <a:pt x="27" y="125"/>
                </a:lnTo>
                <a:lnTo>
                  <a:pt x="18" y="119"/>
                </a:lnTo>
                <a:lnTo>
                  <a:pt x="18" y="97"/>
                </a:lnTo>
                <a:lnTo>
                  <a:pt x="0" y="69"/>
                </a:lnTo>
                <a:lnTo>
                  <a:pt x="3" y="47"/>
                </a:lnTo>
                <a:lnTo>
                  <a:pt x="13" y="33"/>
                </a:lnTo>
                <a:lnTo>
                  <a:pt x="27" y="20"/>
                </a:lnTo>
                <a:lnTo>
                  <a:pt x="33" y="23"/>
                </a:lnTo>
                <a:lnTo>
                  <a:pt x="33" y="28"/>
                </a:lnTo>
                <a:lnTo>
                  <a:pt x="33" y="44"/>
                </a:lnTo>
                <a:lnTo>
                  <a:pt x="24" y="50"/>
                </a:lnTo>
                <a:lnTo>
                  <a:pt x="27" y="69"/>
                </a:lnTo>
                <a:lnTo>
                  <a:pt x="33" y="77"/>
                </a:lnTo>
                <a:lnTo>
                  <a:pt x="44" y="72"/>
                </a:lnTo>
                <a:lnTo>
                  <a:pt x="51" y="59"/>
                </a:lnTo>
                <a:lnTo>
                  <a:pt x="44" y="47"/>
                </a:lnTo>
                <a:lnTo>
                  <a:pt x="41" y="39"/>
                </a:lnTo>
                <a:lnTo>
                  <a:pt x="49" y="28"/>
                </a:lnTo>
                <a:lnTo>
                  <a:pt x="57" y="26"/>
                </a:lnTo>
                <a:lnTo>
                  <a:pt x="66" y="20"/>
                </a:lnTo>
                <a:close/>
              </a:path>
            </a:pathLst>
          </a:custGeom>
          <a:solidFill>
            <a:srgbClr val="002060"/>
          </a:solidFill>
          <a:ln w="9525">
            <a:solidFill>
              <a:schemeClr val="tx2"/>
            </a:solidFill>
            <a:round/>
            <a:headEnd/>
            <a:tailEnd/>
          </a:ln>
          <a:effectLst/>
        </p:spPr>
        <p:txBody>
          <a:bodyPr/>
          <a:lstStyle/>
          <a:p>
            <a:endParaRPr lang="en-US">
              <a:latin typeface="Arial"/>
            </a:endParaRPr>
          </a:p>
        </p:txBody>
      </p:sp>
      <p:sp>
        <p:nvSpPr>
          <p:cNvPr id="44" name="Freeform 222"/>
          <p:cNvSpPr>
            <a:spLocks/>
          </p:cNvSpPr>
          <p:nvPr/>
        </p:nvSpPr>
        <p:spPr bwMode="auto">
          <a:xfrm>
            <a:off x="2168334" y="3435415"/>
            <a:ext cx="152215" cy="245392"/>
          </a:xfrm>
          <a:custGeom>
            <a:avLst/>
            <a:gdLst>
              <a:gd name="T0" fmla="*/ 4 w 105"/>
              <a:gd name="T1" fmla="*/ 3 h 171"/>
              <a:gd name="T2" fmla="*/ 5 w 105"/>
              <a:gd name="T3" fmla="*/ 3 h 171"/>
              <a:gd name="T4" fmla="*/ 6 w 105"/>
              <a:gd name="T5" fmla="*/ 3 h 171"/>
              <a:gd name="T6" fmla="*/ 7 w 105"/>
              <a:gd name="T7" fmla="*/ 4 h 171"/>
              <a:gd name="T8" fmla="*/ 7 w 105"/>
              <a:gd name="T9" fmla="*/ 5 h 171"/>
              <a:gd name="T10" fmla="*/ 6 w 105"/>
              <a:gd name="T11" fmla="*/ 5 h 171"/>
              <a:gd name="T12" fmla="*/ 6 w 105"/>
              <a:gd name="T13" fmla="*/ 6 h 171"/>
              <a:gd name="T14" fmla="*/ 5 w 105"/>
              <a:gd name="T15" fmla="*/ 7 h 171"/>
              <a:gd name="T16" fmla="*/ 6 w 105"/>
              <a:gd name="T17" fmla="*/ 8 h 171"/>
              <a:gd name="T18" fmla="*/ 6 w 105"/>
              <a:gd name="T19" fmla="*/ 8 h 171"/>
              <a:gd name="T20" fmla="*/ 7 w 105"/>
              <a:gd name="T21" fmla="*/ 9 h 171"/>
              <a:gd name="T22" fmla="*/ 7 w 105"/>
              <a:gd name="T23" fmla="*/ 9 h 171"/>
              <a:gd name="T24" fmla="*/ 7 w 105"/>
              <a:gd name="T25" fmla="*/ 10 h 171"/>
              <a:gd name="T26" fmla="*/ 7 w 105"/>
              <a:gd name="T27" fmla="*/ 10 h 171"/>
              <a:gd name="T28" fmla="*/ 6 w 105"/>
              <a:gd name="T29" fmla="*/ 11 h 171"/>
              <a:gd name="T30" fmla="*/ 5 w 105"/>
              <a:gd name="T31" fmla="*/ 11 h 171"/>
              <a:gd name="T32" fmla="*/ 4 w 105"/>
              <a:gd name="T33" fmla="*/ 11 h 171"/>
              <a:gd name="T34" fmla="*/ 4 w 105"/>
              <a:gd name="T35" fmla="*/ 11 h 171"/>
              <a:gd name="T36" fmla="*/ 3 w 105"/>
              <a:gd name="T37" fmla="*/ 10 h 171"/>
              <a:gd name="T38" fmla="*/ 2 w 105"/>
              <a:gd name="T39" fmla="*/ 10 h 171"/>
              <a:gd name="T40" fmla="*/ 2 w 105"/>
              <a:gd name="T41" fmla="*/ 9 h 171"/>
              <a:gd name="T42" fmla="*/ 2 w 105"/>
              <a:gd name="T43" fmla="*/ 8 h 171"/>
              <a:gd name="T44" fmla="*/ 3 w 105"/>
              <a:gd name="T45" fmla="*/ 7 h 171"/>
              <a:gd name="T46" fmla="*/ 3 w 105"/>
              <a:gd name="T47" fmla="*/ 6 h 171"/>
              <a:gd name="T48" fmla="*/ 2 w 105"/>
              <a:gd name="T49" fmla="*/ 5 h 171"/>
              <a:gd name="T50" fmla="*/ 1 w 105"/>
              <a:gd name="T51" fmla="*/ 5 h 171"/>
              <a:gd name="T52" fmla="*/ 1 w 105"/>
              <a:gd name="T53" fmla="*/ 4 h 171"/>
              <a:gd name="T54" fmla="*/ 0 w 105"/>
              <a:gd name="T55" fmla="*/ 4 h 171"/>
              <a:gd name="T56" fmla="*/ 1 w 105"/>
              <a:gd name="T57" fmla="*/ 3 h 171"/>
              <a:gd name="T58" fmla="*/ 2 w 105"/>
              <a:gd name="T59" fmla="*/ 3 h 171"/>
              <a:gd name="T60" fmla="*/ 2 w 105"/>
              <a:gd name="T61" fmla="*/ 2 h 171"/>
              <a:gd name="T62" fmla="*/ 2 w 105"/>
              <a:gd name="T63" fmla="*/ 1 h 171"/>
              <a:gd name="T64" fmla="*/ 3 w 105"/>
              <a:gd name="T65" fmla="*/ 0 h 171"/>
              <a:gd name="T66" fmla="*/ 3 w 105"/>
              <a:gd name="T67" fmla="*/ 1 h 171"/>
              <a:gd name="T68" fmla="*/ 4 w 105"/>
              <a:gd name="T69" fmla="*/ 1 h 171"/>
              <a:gd name="T70" fmla="*/ 4 w 105"/>
              <a:gd name="T71" fmla="*/ 2 h 171"/>
              <a:gd name="T72" fmla="*/ 5 w 105"/>
              <a:gd name="T73" fmla="*/ 2 h 171"/>
              <a:gd name="T74" fmla="*/ 5 w 105"/>
              <a:gd name="T75" fmla="*/ 3 h 171"/>
              <a:gd name="T76" fmla="*/ 4 w 105"/>
              <a:gd name="T77" fmla="*/ 3 h 17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05"/>
              <a:gd name="T118" fmla="*/ 0 h 171"/>
              <a:gd name="T119" fmla="*/ 105 w 105"/>
              <a:gd name="T120" fmla="*/ 171 h 17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05" h="171">
                <a:moveTo>
                  <a:pt x="64" y="44"/>
                </a:moveTo>
                <a:lnTo>
                  <a:pt x="75" y="36"/>
                </a:lnTo>
                <a:lnTo>
                  <a:pt x="87" y="44"/>
                </a:lnTo>
                <a:lnTo>
                  <a:pt x="100" y="60"/>
                </a:lnTo>
                <a:lnTo>
                  <a:pt x="97" y="72"/>
                </a:lnTo>
                <a:lnTo>
                  <a:pt x="91" y="80"/>
                </a:lnTo>
                <a:lnTo>
                  <a:pt x="81" y="93"/>
                </a:lnTo>
                <a:lnTo>
                  <a:pt x="78" y="108"/>
                </a:lnTo>
                <a:lnTo>
                  <a:pt x="84" y="113"/>
                </a:lnTo>
                <a:lnTo>
                  <a:pt x="91" y="123"/>
                </a:lnTo>
                <a:lnTo>
                  <a:pt x="97" y="129"/>
                </a:lnTo>
                <a:lnTo>
                  <a:pt x="100" y="135"/>
                </a:lnTo>
                <a:lnTo>
                  <a:pt x="105" y="149"/>
                </a:lnTo>
                <a:lnTo>
                  <a:pt x="100" y="156"/>
                </a:lnTo>
                <a:lnTo>
                  <a:pt x="87" y="162"/>
                </a:lnTo>
                <a:lnTo>
                  <a:pt x="78" y="168"/>
                </a:lnTo>
                <a:lnTo>
                  <a:pt x="64" y="171"/>
                </a:lnTo>
                <a:lnTo>
                  <a:pt x="51" y="171"/>
                </a:lnTo>
                <a:lnTo>
                  <a:pt x="39" y="159"/>
                </a:lnTo>
                <a:lnTo>
                  <a:pt x="31" y="146"/>
                </a:lnTo>
                <a:lnTo>
                  <a:pt x="31" y="135"/>
                </a:lnTo>
                <a:lnTo>
                  <a:pt x="31" y="116"/>
                </a:lnTo>
                <a:lnTo>
                  <a:pt x="39" y="108"/>
                </a:lnTo>
                <a:lnTo>
                  <a:pt x="34" y="93"/>
                </a:lnTo>
                <a:lnTo>
                  <a:pt x="28" y="74"/>
                </a:lnTo>
                <a:lnTo>
                  <a:pt x="9" y="74"/>
                </a:lnTo>
                <a:lnTo>
                  <a:pt x="3" y="63"/>
                </a:lnTo>
                <a:lnTo>
                  <a:pt x="0" y="51"/>
                </a:lnTo>
                <a:lnTo>
                  <a:pt x="6" y="41"/>
                </a:lnTo>
                <a:lnTo>
                  <a:pt x="22" y="33"/>
                </a:lnTo>
                <a:lnTo>
                  <a:pt x="19" y="21"/>
                </a:lnTo>
                <a:lnTo>
                  <a:pt x="25" y="13"/>
                </a:lnTo>
                <a:lnTo>
                  <a:pt x="34" y="0"/>
                </a:lnTo>
                <a:lnTo>
                  <a:pt x="42" y="3"/>
                </a:lnTo>
                <a:lnTo>
                  <a:pt x="51" y="8"/>
                </a:lnTo>
                <a:lnTo>
                  <a:pt x="64" y="18"/>
                </a:lnTo>
                <a:lnTo>
                  <a:pt x="67" y="24"/>
                </a:lnTo>
                <a:lnTo>
                  <a:pt x="67" y="33"/>
                </a:lnTo>
                <a:lnTo>
                  <a:pt x="64" y="44"/>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45" name="Freeform 223"/>
          <p:cNvSpPr>
            <a:spLocks/>
          </p:cNvSpPr>
          <p:nvPr/>
        </p:nvSpPr>
        <p:spPr bwMode="auto">
          <a:xfrm>
            <a:off x="2395221" y="3526724"/>
            <a:ext cx="103391" cy="128402"/>
          </a:xfrm>
          <a:custGeom>
            <a:avLst/>
            <a:gdLst>
              <a:gd name="T0" fmla="*/ 1 w 72"/>
              <a:gd name="T1" fmla="*/ 0 h 89"/>
              <a:gd name="T2" fmla="*/ 1 w 72"/>
              <a:gd name="T3" fmla="*/ 1 h 89"/>
              <a:gd name="T4" fmla="*/ 2 w 72"/>
              <a:gd name="T5" fmla="*/ 1 h 89"/>
              <a:gd name="T6" fmla="*/ 3 w 72"/>
              <a:gd name="T7" fmla="*/ 2 h 89"/>
              <a:gd name="T8" fmla="*/ 5 w 72"/>
              <a:gd name="T9" fmla="*/ 2 h 89"/>
              <a:gd name="T10" fmla="*/ 5 w 72"/>
              <a:gd name="T11" fmla="*/ 3 h 89"/>
              <a:gd name="T12" fmla="*/ 3 w 72"/>
              <a:gd name="T13" fmla="*/ 4 h 89"/>
              <a:gd name="T14" fmla="*/ 3 w 72"/>
              <a:gd name="T15" fmla="*/ 5 h 89"/>
              <a:gd name="T16" fmla="*/ 2 w 72"/>
              <a:gd name="T17" fmla="*/ 6 h 89"/>
              <a:gd name="T18" fmla="*/ 2 w 72"/>
              <a:gd name="T19" fmla="*/ 6 h 89"/>
              <a:gd name="T20" fmla="*/ 1 w 72"/>
              <a:gd name="T21" fmla="*/ 5 h 89"/>
              <a:gd name="T22" fmla="*/ 1 w 72"/>
              <a:gd name="T23" fmla="*/ 6 h 89"/>
              <a:gd name="T24" fmla="*/ 1 w 72"/>
              <a:gd name="T25" fmla="*/ 6 h 89"/>
              <a:gd name="T26" fmla="*/ 1 w 72"/>
              <a:gd name="T27" fmla="*/ 5 h 89"/>
              <a:gd name="T28" fmla="*/ 1 w 72"/>
              <a:gd name="T29" fmla="*/ 4 h 89"/>
              <a:gd name="T30" fmla="*/ 1 w 72"/>
              <a:gd name="T31" fmla="*/ 3 h 89"/>
              <a:gd name="T32" fmla="*/ 1 w 72"/>
              <a:gd name="T33" fmla="*/ 3 h 89"/>
              <a:gd name="T34" fmla="*/ 0 w 72"/>
              <a:gd name="T35" fmla="*/ 2 h 89"/>
              <a:gd name="T36" fmla="*/ 0 w 72"/>
              <a:gd name="T37" fmla="*/ 2 h 89"/>
              <a:gd name="T38" fmla="*/ 1 w 72"/>
              <a:gd name="T39" fmla="*/ 1 h 89"/>
              <a:gd name="T40" fmla="*/ 1 w 72"/>
              <a:gd name="T41" fmla="*/ 0 h 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2"/>
              <a:gd name="T64" fmla="*/ 0 h 89"/>
              <a:gd name="T65" fmla="*/ 72 w 72"/>
              <a:gd name="T66" fmla="*/ 89 h 8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2" h="89">
                <a:moveTo>
                  <a:pt x="10" y="0"/>
                </a:moveTo>
                <a:lnTo>
                  <a:pt x="24" y="3"/>
                </a:lnTo>
                <a:lnTo>
                  <a:pt x="43" y="9"/>
                </a:lnTo>
                <a:lnTo>
                  <a:pt x="57" y="17"/>
                </a:lnTo>
                <a:lnTo>
                  <a:pt x="66" y="30"/>
                </a:lnTo>
                <a:lnTo>
                  <a:pt x="72" y="39"/>
                </a:lnTo>
                <a:lnTo>
                  <a:pt x="63" y="50"/>
                </a:lnTo>
                <a:lnTo>
                  <a:pt x="54" y="69"/>
                </a:lnTo>
                <a:lnTo>
                  <a:pt x="46" y="89"/>
                </a:lnTo>
                <a:lnTo>
                  <a:pt x="36" y="83"/>
                </a:lnTo>
                <a:lnTo>
                  <a:pt x="21" y="80"/>
                </a:lnTo>
                <a:lnTo>
                  <a:pt x="13" y="86"/>
                </a:lnTo>
                <a:lnTo>
                  <a:pt x="4" y="86"/>
                </a:lnTo>
                <a:lnTo>
                  <a:pt x="4" y="75"/>
                </a:lnTo>
                <a:lnTo>
                  <a:pt x="10" y="53"/>
                </a:lnTo>
                <a:lnTo>
                  <a:pt x="15" y="42"/>
                </a:lnTo>
                <a:lnTo>
                  <a:pt x="7" y="36"/>
                </a:lnTo>
                <a:lnTo>
                  <a:pt x="0" y="27"/>
                </a:lnTo>
                <a:lnTo>
                  <a:pt x="0" y="17"/>
                </a:lnTo>
                <a:lnTo>
                  <a:pt x="4" y="9"/>
                </a:lnTo>
                <a:lnTo>
                  <a:pt x="10" y="0"/>
                </a:lnTo>
                <a:close/>
              </a:path>
            </a:pathLst>
          </a:custGeom>
          <a:solidFill>
            <a:srgbClr val="002060"/>
          </a:solidFill>
          <a:ln w="9525">
            <a:solidFill>
              <a:schemeClr val="tx2"/>
            </a:solidFill>
            <a:round/>
            <a:headEnd/>
            <a:tailEnd/>
          </a:ln>
          <a:effectLst/>
        </p:spPr>
        <p:txBody>
          <a:bodyPr/>
          <a:lstStyle/>
          <a:p>
            <a:endParaRPr lang="en-US">
              <a:latin typeface="Arial"/>
            </a:endParaRPr>
          </a:p>
        </p:txBody>
      </p:sp>
      <p:sp>
        <p:nvSpPr>
          <p:cNvPr id="46" name="Freeform 224"/>
          <p:cNvSpPr>
            <a:spLocks/>
          </p:cNvSpPr>
          <p:nvPr/>
        </p:nvSpPr>
        <p:spPr bwMode="auto">
          <a:xfrm>
            <a:off x="2280343" y="3523871"/>
            <a:ext cx="137855" cy="136963"/>
          </a:xfrm>
          <a:custGeom>
            <a:avLst/>
            <a:gdLst>
              <a:gd name="T0" fmla="*/ 2 w 96"/>
              <a:gd name="T1" fmla="*/ 0 h 96"/>
              <a:gd name="T2" fmla="*/ 3 w 96"/>
              <a:gd name="T3" fmla="*/ 0 h 96"/>
              <a:gd name="T4" fmla="*/ 3 w 96"/>
              <a:gd name="T5" fmla="*/ 1 h 96"/>
              <a:gd name="T6" fmla="*/ 3 w 96"/>
              <a:gd name="T7" fmla="*/ 1 h 96"/>
              <a:gd name="T8" fmla="*/ 3 w 96"/>
              <a:gd name="T9" fmla="*/ 1 h 96"/>
              <a:gd name="T10" fmla="*/ 5 w 96"/>
              <a:gd name="T11" fmla="*/ 1 h 96"/>
              <a:gd name="T12" fmla="*/ 6 w 96"/>
              <a:gd name="T13" fmla="*/ 1 h 96"/>
              <a:gd name="T14" fmla="*/ 6 w 96"/>
              <a:gd name="T15" fmla="*/ 1 h 96"/>
              <a:gd name="T16" fmla="*/ 6 w 96"/>
              <a:gd name="T17" fmla="*/ 2 h 96"/>
              <a:gd name="T18" fmla="*/ 6 w 96"/>
              <a:gd name="T19" fmla="*/ 2 h 96"/>
              <a:gd name="T20" fmla="*/ 6 w 96"/>
              <a:gd name="T21" fmla="*/ 3 h 96"/>
              <a:gd name="T22" fmla="*/ 6 w 96"/>
              <a:gd name="T23" fmla="*/ 3 h 96"/>
              <a:gd name="T24" fmla="*/ 6 w 96"/>
              <a:gd name="T25" fmla="*/ 5 h 96"/>
              <a:gd name="T26" fmla="*/ 6 w 96"/>
              <a:gd name="T27" fmla="*/ 6 h 96"/>
              <a:gd name="T28" fmla="*/ 5 w 96"/>
              <a:gd name="T29" fmla="*/ 6 h 96"/>
              <a:gd name="T30" fmla="*/ 3 w 96"/>
              <a:gd name="T31" fmla="*/ 6 h 96"/>
              <a:gd name="T32" fmla="*/ 3 w 96"/>
              <a:gd name="T33" fmla="*/ 6 h 96"/>
              <a:gd name="T34" fmla="*/ 3 w 96"/>
              <a:gd name="T35" fmla="*/ 6 h 96"/>
              <a:gd name="T36" fmla="*/ 3 w 96"/>
              <a:gd name="T37" fmla="*/ 6 h 96"/>
              <a:gd name="T38" fmla="*/ 3 w 96"/>
              <a:gd name="T39" fmla="*/ 6 h 96"/>
              <a:gd name="T40" fmla="*/ 3 w 96"/>
              <a:gd name="T41" fmla="*/ 6 h 96"/>
              <a:gd name="T42" fmla="*/ 3 w 96"/>
              <a:gd name="T43" fmla="*/ 6 h 96"/>
              <a:gd name="T44" fmla="*/ 2 w 96"/>
              <a:gd name="T45" fmla="*/ 6 h 96"/>
              <a:gd name="T46" fmla="*/ 2 w 96"/>
              <a:gd name="T47" fmla="*/ 5 h 96"/>
              <a:gd name="T48" fmla="*/ 0 w 96"/>
              <a:gd name="T49" fmla="*/ 3 h 96"/>
              <a:gd name="T50" fmla="*/ 1 w 96"/>
              <a:gd name="T51" fmla="*/ 3 h 96"/>
              <a:gd name="T52" fmla="*/ 1 w 96"/>
              <a:gd name="T53" fmla="*/ 2 h 96"/>
              <a:gd name="T54" fmla="*/ 2 w 96"/>
              <a:gd name="T55" fmla="*/ 1 h 96"/>
              <a:gd name="T56" fmla="*/ 2 w 96"/>
              <a:gd name="T57" fmla="*/ 0 h 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6"/>
              <a:gd name="T88" fmla="*/ 0 h 96"/>
              <a:gd name="T89" fmla="*/ 96 w 96"/>
              <a:gd name="T90" fmla="*/ 96 h 9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6" h="96">
                <a:moveTo>
                  <a:pt x="22" y="0"/>
                </a:moveTo>
                <a:lnTo>
                  <a:pt x="33" y="0"/>
                </a:lnTo>
                <a:lnTo>
                  <a:pt x="49" y="3"/>
                </a:lnTo>
                <a:lnTo>
                  <a:pt x="55" y="3"/>
                </a:lnTo>
                <a:lnTo>
                  <a:pt x="63" y="3"/>
                </a:lnTo>
                <a:lnTo>
                  <a:pt x="72" y="3"/>
                </a:lnTo>
                <a:lnTo>
                  <a:pt x="81" y="3"/>
                </a:lnTo>
                <a:lnTo>
                  <a:pt x="91" y="3"/>
                </a:lnTo>
                <a:lnTo>
                  <a:pt x="81" y="20"/>
                </a:lnTo>
                <a:lnTo>
                  <a:pt x="81" y="30"/>
                </a:lnTo>
                <a:lnTo>
                  <a:pt x="88" y="39"/>
                </a:lnTo>
                <a:lnTo>
                  <a:pt x="96" y="45"/>
                </a:lnTo>
                <a:lnTo>
                  <a:pt x="85" y="78"/>
                </a:lnTo>
                <a:lnTo>
                  <a:pt x="85" y="89"/>
                </a:lnTo>
                <a:lnTo>
                  <a:pt x="75" y="86"/>
                </a:lnTo>
                <a:lnTo>
                  <a:pt x="63" y="83"/>
                </a:lnTo>
                <a:lnTo>
                  <a:pt x="55" y="81"/>
                </a:lnTo>
                <a:lnTo>
                  <a:pt x="49" y="81"/>
                </a:lnTo>
                <a:lnTo>
                  <a:pt x="49" y="89"/>
                </a:lnTo>
                <a:lnTo>
                  <a:pt x="45" y="96"/>
                </a:lnTo>
                <a:lnTo>
                  <a:pt x="42" y="96"/>
                </a:lnTo>
                <a:lnTo>
                  <a:pt x="33" y="96"/>
                </a:lnTo>
                <a:lnTo>
                  <a:pt x="27" y="89"/>
                </a:lnTo>
                <a:lnTo>
                  <a:pt x="19" y="69"/>
                </a:lnTo>
                <a:lnTo>
                  <a:pt x="0" y="48"/>
                </a:lnTo>
                <a:lnTo>
                  <a:pt x="3" y="33"/>
                </a:lnTo>
                <a:lnTo>
                  <a:pt x="13" y="20"/>
                </a:lnTo>
                <a:lnTo>
                  <a:pt x="19" y="12"/>
                </a:lnTo>
                <a:lnTo>
                  <a:pt x="22" y="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47" name="Freeform 225"/>
          <p:cNvSpPr>
            <a:spLocks/>
          </p:cNvSpPr>
          <p:nvPr/>
        </p:nvSpPr>
        <p:spPr bwMode="auto">
          <a:xfrm>
            <a:off x="1484801" y="3723608"/>
            <a:ext cx="425054" cy="624894"/>
          </a:xfrm>
          <a:custGeom>
            <a:avLst/>
            <a:gdLst>
              <a:gd name="T0" fmla="*/ 1 w 296"/>
              <a:gd name="T1" fmla="*/ 6 h 437"/>
              <a:gd name="T2" fmla="*/ 1 w 296"/>
              <a:gd name="T3" fmla="*/ 5 h 437"/>
              <a:gd name="T4" fmla="*/ 2 w 296"/>
              <a:gd name="T5" fmla="*/ 7 h 437"/>
              <a:gd name="T6" fmla="*/ 5 w 296"/>
              <a:gd name="T7" fmla="*/ 7 h 437"/>
              <a:gd name="T8" fmla="*/ 5 w 296"/>
              <a:gd name="T9" fmla="*/ 5 h 437"/>
              <a:gd name="T10" fmla="*/ 6 w 296"/>
              <a:gd name="T11" fmla="*/ 4 h 437"/>
              <a:gd name="T12" fmla="*/ 7 w 296"/>
              <a:gd name="T13" fmla="*/ 4 h 437"/>
              <a:gd name="T14" fmla="*/ 9 w 296"/>
              <a:gd name="T15" fmla="*/ 2 h 437"/>
              <a:gd name="T16" fmla="*/ 9 w 296"/>
              <a:gd name="T17" fmla="*/ 1 h 437"/>
              <a:gd name="T18" fmla="*/ 10 w 296"/>
              <a:gd name="T19" fmla="*/ 2 h 437"/>
              <a:gd name="T20" fmla="*/ 11 w 296"/>
              <a:gd name="T21" fmla="*/ 3 h 437"/>
              <a:gd name="T22" fmla="*/ 17 w 296"/>
              <a:gd name="T23" fmla="*/ 4 h 437"/>
              <a:gd name="T24" fmla="*/ 17 w 296"/>
              <a:gd name="T25" fmla="*/ 5 h 437"/>
              <a:gd name="T26" fmla="*/ 17 w 296"/>
              <a:gd name="T27" fmla="*/ 6 h 437"/>
              <a:gd name="T28" fmla="*/ 17 w 296"/>
              <a:gd name="T29" fmla="*/ 7 h 437"/>
              <a:gd name="T30" fmla="*/ 13 w 296"/>
              <a:gd name="T31" fmla="*/ 8 h 437"/>
              <a:gd name="T32" fmla="*/ 12 w 296"/>
              <a:gd name="T33" fmla="*/ 10 h 437"/>
              <a:gd name="T34" fmla="*/ 10 w 296"/>
              <a:gd name="T35" fmla="*/ 11 h 437"/>
              <a:gd name="T36" fmla="*/ 11 w 296"/>
              <a:gd name="T37" fmla="*/ 13 h 437"/>
              <a:gd name="T38" fmla="*/ 13 w 296"/>
              <a:gd name="T39" fmla="*/ 15 h 437"/>
              <a:gd name="T40" fmla="*/ 15 w 296"/>
              <a:gd name="T41" fmla="*/ 15 h 437"/>
              <a:gd name="T42" fmla="*/ 17 w 296"/>
              <a:gd name="T43" fmla="*/ 15 h 437"/>
              <a:gd name="T44" fmla="*/ 15 w 296"/>
              <a:gd name="T45" fmla="*/ 17 h 437"/>
              <a:gd name="T46" fmla="*/ 18 w 296"/>
              <a:gd name="T47" fmla="*/ 17 h 437"/>
              <a:gd name="T48" fmla="*/ 19 w 296"/>
              <a:gd name="T49" fmla="*/ 20 h 437"/>
              <a:gd name="T50" fmla="*/ 19 w 296"/>
              <a:gd name="T51" fmla="*/ 22 h 437"/>
              <a:gd name="T52" fmla="*/ 18 w 296"/>
              <a:gd name="T53" fmla="*/ 23 h 437"/>
              <a:gd name="T54" fmla="*/ 18 w 296"/>
              <a:gd name="T55" fmla="*/ 24 h 437"/>
              <a:gd name="T56" fmla="*/ 19 w 296"/>
              <a:gd name="T57" fmla="*/ 26 h 437"/>
              <a:gd name="T58" fmla="*/ 18 w 296"/>
              <a:gd name="T59" fmla="*/ 27 h 437"/>
              <a:gd name="T60" fmla="*/ 17 w 296"/>
              <a:gd name="T61" fmla="*/ 28 h 437"/>
              <a:gd name="T62" fmla="*/ 13 w 296"/>
              <a:gd name="T63" fmla="*/ 26 h 437"/>
              <a:gd name="T64" fmla="*/ 9 w 296"/>
              <a:gd name="T65" fmla="*/ 24 h 437"/>
              <a:gd name="T66" fmla="*/ 7 w 296"/>
              <a:gd name="T67" fmla="*/ 21 h 437"/>
              <a:gd name="T68" fmla="*/ 6 w 296"/>
              <a:gd name="T69" fmla="*/ 19 h 437"/>
              <a:gd name="T70" fmla="*/ 5 w 296"/>
              <a:gd name="T71" fmla="*/ 17 h 437"/>
              <a:gd name="T72" fmla="*/ 3 w 296"/>
              <a:gd name="T73" fmla="*/ 13 h 437"/>
              <a:gd name="T74" fmla="*/ 1 w 296"/>
              <a:gd name="T75" fmla="*/ 10 h 437"/>
              <a:gd name="T76" fmla="*/ 1 w 296"/>
              <a:gd name="T77" fmla="*/ 8 h 437"/>
              <a:gd name="T78" fmla="*/ 1 w 296"/>
              <a:gd name="T79" fmla="*/ 7 h 43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96"/>
              <a:gd name="T121" fmla="*/ 0 h 437"/>
              <a:gd name="T122" fmla="*/ 296 w 296"/>
              <a:gd name="T123" fmla="*/ 437 h 43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96" h="437">
                <a:moveTo>
                  <a:pt x="2" y="102"/>
                </a:moveTo>
                <a:lnTo>
                  <a:pt x="8" y="89"/>
                </a:lnTo>
                <a:lnTo>
                  <a:pt x="14" y="80"/>
                </a:lnTo>
                <a:lnTo>
                  <a:pt x="23" y="80"/>
                </a:lnTo>
                <a:lnTo>
                  <a:pt x="23" y="99"/>
                </a:lnTo>
                <a:lnTo>
                  <a:pt x="36" y="102"/>
                </a:lnTo>
                <a:lnTo>
                  <a:pt x="50" y="116"/>
                </a:lnTo>
                <a:lnTo>
                  <a:pt x="66" y="105"/>
                </a:lnTo>
                <a:lnTo>
                  <a:pt x="71" y="89"/>
                </a:lnTo>
                <a:lnTo>
                  <a:pt x="80" y="78"/>
                </a:lnTo>
                <a:lnTo>
                  <a:pt x="89" y="69"/>
                </a:lnTo>
                <a:lnTo>
                  <a:pt x="107" y="59"/>
                </a:lnTo>
                <a:lnTo>
                  <a:pt x="119" y="53"/>
                </a:lnTo>
                <a:lnTo>
                  <a:pt x="125" y="50"/>
                </a:lnTo>
                <a:lnTo>
                  <a:pt x="135" y="39"/>
                </a:lnTo>
                <a:lnTo>
                  <a:pt x="140" y="27"/>
                </a:lnTo>
                <a:lnTo>
                  <a:pt x="143" y="0"/>
                </a:lnTo>
                <a:lnTo>
                  <a:pt x="155" y="3"/>
                </a:lnTo>
                <a:lnTo>
                  <a:pt x="163" y="14"/>
                </a:lnTo>
                <a:lnTo>
                  <a:pt x="171" y="20"/>
                </a:lnTo>
                <a:lnTo>
                  <a:pt x="179" y="30"/>
                </a:lnTo>
                <a:lnTo>
                  <a:pt x="188" y="39"/>
                </a:lnTo>
                <a:lnTo>
                  <a:pt x="194" y="50"/>
                </a:lnTo>
                <a:lnTo>
                  <a:pt x="257" y="53"/>
                </a:lnTo>
                <a:lnTo>
                  <a:pt x="260" y="63"/>
                </a:lnTo>
                <a:lnTo>
                  <a:pt x="263" y="72"/>
                </a:lnTo>
                <a:lnTo>
                  <a:pt x="257" y="80"/>
                </a:lnTo>
                <a:lnTo>
                  <a:pt x="257" y="95"/>
                </a:lnTo>
                <a:lnTo>
                  <a:pt x="266" y="102"/>
                </a:lnTo>
                <a:lnTo>
                  <a:pt x="257" y="102"/>
                </a:lnTo>
                <a:lnTo>
                  <a:pt x="233" y="105"/>
                </a:lnTo>
                <a:lnTo>
                  <a:pt x="212" y="114"/>
                </a:lnTo>
                <a:lnTo>
                  <a:pt x="197" y="131"/>
                </a:lnTo>
                <a:lnTo>
                  <a:pt x="194" y="147"/>
                </a:lnTo>
                <a:lnTo>
                  <a:pt x="185" y="155"/>
                </a:lnTo>
                <a:lnTo>
                  <a:pt x="174" y="174"/>
                </a:lnTo>
                <a:lnTo>
                  <a:pt x="179" y="188"/>
                </a:lnTo>
                <a:lnTo>
                  <a:pt x="185" y="207"/>
                </a:lnTo>
                <a:lnTo>
                  <a:pt x="199" y="221"/>
                </a:lnTo>
                <a:lnTo>
                  <a:pt x="215" y="236"/>
                </a:lnTo>
                <a:lnTo>
                  <a:pt x="227" y="239"/>
                </a:lnTo>
                <a:lnTo>
                  <a:pt x="243" y="233"/>
                </a:lnTo>
                <a:lnTo>
                  <a:pt x="254" y="221"/>
                </a:lnTo>
                <a:lnTo>
                  <a:pt x="257" y="230"/>
                </a:lnTo>
                <a:lnTo>
                  <a:pt x="251" y="249"/>
                </a:lnTo>
                <a:lnTo>
                  <a:pt x="254" y="257"/>
                </a:lnTo>
                <a:lnTo>
                  <a:pt x="263" y="257"/>
                </a:lnTo>
                <a:lnTo>
                  <a:pt x="281" y="260"/>
                </a:lnTo>
                <a:lnTo>
                  <a:pt x="296" y="299"/>
                </a:lnTo>
                <a:lnTo>
                  <a:pt x="296" y="311"/>
                </a:lnTo>
                <a:lnTo>
                  <a:pt x="293" y="332"/>
                </a:lnTo>
                <a:lnTo>
                  <a:pt x="293" y="341"/>
                </a:lnTo>
                <a:lnTo>
                  <a:pt x="290" y="344"/>
                </a:lnTo>
                <a:lnTo>
                  <a:pt x="284" y="359"/>
                </a:lnTo>
                <a:lnTo>
                  <a:pt x="281" y="374"/>
                </a:lnTo>
                <a:lnTo>
                  <a:pt x="287" y="382"/>
                </a:lnTo>
                <a:lnTo>
                  <a:pt x="296" y="392"/>
                </a:lnTo>
                <a:lnTo>
                  <a:pt x="290" y="401"/>
                </a:lnTo>
                <a:lnTo>
                  <a:pt x="279" y="413"/>
                </a:lnTo>
                <a:lnTo>
                  <a:pt x="274" y="423"/>
                </a:lnTo>
                <a:lnTo>
                  <a:pt x="268" y="434"/>
                </a:lnTo>
                <a:lnTo>
                  <a:pt x="260" y="437"/>
                </a:lnTo>
                <a:lnTo>
                  <a:pt x="235" y="415"/>
                </a:lnTo>
                <a:lnTo>
                  <a:pt x="209" y="401"/>
                </a:lnTo>
                <a:lnTo>
                  <a:pt x="176" y="387"/>
                </a:lnTo>
                <a:lnTo>
                  <a:pt x="149" y="371"/>
                </a:lnTo>
                <a:lnTo>
                  <a:pt x="135" y="354"/>
                </a:lnTo>
                <a:lnTo>
                  <a:pt x="113" y="332"/>
                </a:lnTo>
                <a:lnTo>
                  <a:pt x="122" y="321"/>
                </a:lnTo>
                <a:lnTo>
                  <a:pt x="107" y="296"/>
                </a:lnTo>
                <a:lnTo>
                  <a:pt x="94" y="279"/>
                </a:lnTo>
                <a:lnTo>
                  <a:pt x="83" y="257"/>
                </a:lnTo>
                <a:lnTo>
                  <a:pt x="71" y="227"/>
                </a:lnTo>
                <a:lnTo>
                  <a:pt x="53" y="197"/>
                </a:lnTo>
                <a:lnTo>
                  <a:pt x="38" y="167"/>
                </a:lnTo>
                <a:lnTo>
                  <a:pt x="23" y="152"/>
                </a:lnTo>
                <a:lnTo>
                  <a:pt x="5" y="144"/>
                </a:lnTo>
                <a:lnTo>
                  <a:pt x="8" y="125"/>
                </a:lnTo>
                <a:lnTo>
                  <a:pt x="0" y="116"/>
                </a:lnTo>
                <a:lnTo>
                  <a:pt x="2" y="102"/>
                </a:lnTo>
                <a:close/>
              </a:path>
            </a:pathLst>
          </a:custGeom>
          <a:solidFill>
            <a:srgbClr val="002060"/>
          </a:solidFill>
          <a:ln w="9525">
            <a:solidFill>
              <a:schemeClr val="tx2"/>
            </a:solidFill>
            <a:round/>
            <a:headEnd/>
            <a:tailEnd/>
          </a:ln>
          <a:effectLst/>
        </p:spPr>
        <p:txBody>
          <a:bodyPr/>
          <a:lstStyle/>
          <a:p>
            <a:endParaRPr lang="en-US">
              <a:latin typeface="Arial"/>
            </a:endParaRPr>
          </a:p>
        </p:txBody>
      </p:sp>
      <p:sp>
        <p:nvSpPr>
          <p:cNvPr id="48" name="Freeform 226"/>
          <p:cNvSpPr>
            <a:spLocks/>
          </p:cNvSpPr>
          <p:nvPr/>
        </p:nvSpPr>
        <p:spPr bwMode="auto">
          <a:xfrm>
            <a:off x="1889751" y="4054602"/>
            <a:ext cx="402078" cy="459396"/>
          </a:xfrm>
          <a:custGeom>
            <a:avLst/>
            <a:gdLst>
              <a:gd name="T0" fmla="*/ 5 w 281"/>
              <a:gd name="T1" fmla="*/ 0 h 320"/>
              <a:gd name="T2" fmla="*/ 6 w 281"/>
              <a:gd name="T3" fmla="*/ 3 h 320"/>
              <a:gd name="T4" fmla="*/ 9 w 281"/>
              <a:gd name="T5" fmla="*/ 5 h 320"/>
              <a:gd name="T6" fmla="*/ 11 w 281"/>
              <a:gd name="T7" fmla="*/ 6 h 320"/>
              <a:gd name="T8" fmla="*/ 13 w 281"/>
              <a:gd name="T9" fmla="*/ 7 h 320"/>
              <a:gd name="T10" fmla="*/ 13 w 281"/>
              <a:gd name="T11" fmla="*/ 9 h 320"/>
              <a:gd name="T12" fmla="*/ 14 w 281"/>
              <a:gd name="T13" fmla="*/ 10 h 320"/>
              <a:gd name="T14" fmla="*/ 16 w 281"/>
              <a:gd name="T15" fmla="*/ 11 h 320"/>
              <a:gd name="T16" fmla="*/ 17 w 281"/>
              <a:gd name="T17" fmla="*/ 12 h 320"/>
              <a:gd name="T18" fmla="*/ 17 w 281"/>
              <a:gd name="T19" fmla="*/ 14 h 320"/>
              <a:gd name="T20" fmla="*/ 17 w 281"/>
              <a:gd name="T21" fmla="*/ 16 h 320"/>
              <a:gd name="T22" fmla="*/ 16 w 281"/>
              <a:gd name="T23" fmla="*/ 16 h 320"/>
              <a:gd name="T24" fmla="*/ 14 w 281"/>
              <a:gd name="T25" fmla="*/ 15 h 320"/>
              <a:gd name="T26" fmla="*/ 11 w 281"/>
              <a:gd name="T27" fmla="*/ 15 h 320"/>
              <a:gd name="T28" fmla="*/ 10 w 281"/>
              <a:gd name="T29" fmla="*/ 17 h 320"/>
              <a:gd name="T30" fmla="*/ 10 w 281"/>
              <a:gd name="T31" fmla="*/ 19 h 320"/>
              <a:gd name="T32" fmla="*/ 8 w 281"/>
              <a:gd name="T33" fmla="*/ 19 h 320"/>
              <a:gd name="T34" fmla="*/ 6 w 281"/>
              <a:gd name="T35" fmla="*/ 19 h 320"/>
              <a:gd name="T36" fmla="*/ 4 w 281"/>
              <a:gd name="T37" fmla="*/ 19 h 320"/>
              <a:gd name="T38" fmla="*/ 3 w 281"/>
              <a:gd name="T39" fmla="*/ 20 h 320"/>
              <a:gd name="T40" fmla="*/ 3 w 281"/>
              <a:gd name="T41" fmla="*/ 21 h 320"/>
              <a:gd name="T42" fmla="*/ 2 w 281"/>
              <a:gd name="T43" fmla="*/ 21 h 320"/>
              <a:gd name="T44" fmla="*/ 2 w 281"/>
              <a:gd name="T45" fmla="*/ 18 h 320"/>
              <a:gd name="T46" fmla="*/ 1 w 281"/>
              <a:gd name="T47" fmla="*/ 15 h 320"/>
              <a:gd name="T48" fmla="*/ 0 w 281"/>
              <a:gd name="T49" fmla="*/ 12 h 320"/>
              <a:gd name="T50" fmla="*/ 0 w 281"/>
              <a:gd name="T51" fmla="*/ 11 h 320"/>
              <a:gd name="T52" fmla="*/ 0 w 281"/>
              <a:gd name="T53" fmla="*/ 10 h 320"/>
              <a:gd name="T54" fmla="*/ 0 w 281"/>
              <a:gd name="T55" fmla="*/ 8 h 320"/>
              <a:gd name="T56" fmla="*/ 0 w 281"/>
              <a:gd name="T57" fmla="*/ 7 h 320"/>
              <a:gd name="T58" fmla="*/ 0 w 281"/>
              <a:gd name="T59" fmla="*/ 5 h 320"/>
              <a:gd name="T60" fmla="*/ 0 w 281"/>
              <a:gd name="T61" fmla="*/ 2 h 320"/>
              <a:gd name="T62" fmla="*/ 3 w 281"/>
              <a:gd name="T63" fmla="*/ 1 h 3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81"/>
              <a:gd name="T97" fmla="*/ 0 h 320"/>
              <a:gd name="T98" fmla="*/ 281 w 281"/>
              <a:gd name="T99" fmla="*/ 320 h 3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81" h="320">
                <a:moveTo>
                  <a:pt x="62" y="6"/>
                </a:moveTo>
                <a:lnTo>
                  <a:pt x="81" y="0"/>
                </a:lnTo>
                <a:lnTo>
                  <a:pt x="98" y="0"/>
                </a:lnTo>
                <a:lnTo>
                  <a:pt x="101" y="42"/>
                </a:lnTo>
                <a:lnTo>
                  <a:pt x="120" y="60"/>
                </a:lnTo>
                <a:lnTo>
                  <a:pt x="150" y="66"/>
                </a:lnTo>
                <a:lnTo>
                  <a:pt x="156" y="75"/>
                </a:lnTo>
                <a:lnTo>
                  <a:pt x="183" y="85"/>
                </a:lnTo>
                <a:lnTo>
                  <a:pt x="213" y="93"/>
                </a:lnTo>
                <a:lnTo>
                  <a:pt x="219" y="111"/>
                </a:lnTo>
                <a:lnTo>
                  <a:pt x="222" y="124"/>
                </a:lnTo>
                <a:lnTo>
                  <a:pt x="219" y="135"/>
                </a:lnTo>
                <a:lnTo>
                  <a:pt x="222" y="154"/>
                </a:lnTo>
                <a:lnTo>
                  <a:pt x="239" y="154"/>
                </a:lnTo>
                <a:lnTo>
                  <a:pt x="264" y="154"/>
                </a:lnTo>
                <a:lnTo>
                  <a:pt x="261" y="165"/>
                </a:lnTo>
                <a:lnTo>
                  <a:pt x="264" y="182"/>
                </a:lnTo>
                <a:lnTo>
                  <a:pt x="278" y="190"/>
                </a:lnTo>
                <a:lnTo>
                  <a:pt x="281" y="204"/>
                </a:lnTo>
                <a:lnTo>
                  <a:pt x="281" y="213"/>
                </a:lnTo>
                <a:lnTo>
                  <a:pt x="269" y="234"/>
                </a:lnTo>
                <a:lnTo>
                  <a:pt x="275" y="243"/>
                </a:lnTo>
                <a:lnTo>
                  <a:pt x="269" y="249"/>
                </a:lnTo>
                <a:lnTo>
                  <a:pt x="261" y="240"/>
                </a:lnTo>
                <a:lnTo>
                  <a:pt x="245" y="231"/>
                </a:lnTo>
                <a:lnTo>
                  <a:pt x="228" y="228"/>
                </a:lnTo>
                <a:lnTo>
                  <a:pt x="203" y="231"/>
                </a:lnTo>
                <a:lnTo>
                  <a:pt x="189" y="237"/>
                </a:lnTo>
                <a:lnTo>
                  <a:pt x="180" y="240"/>
                </a:lnTo>
                <a:lnTo>
                  <a:pt x="170" y="262"/>
                </a:lnTo>
                <a:lnTo>
                  <a:pt x="170" y="276"/>
                </a:lnTo>
                <a:lnTo>
                  <a:pt x="167" y="290"/>
                </a:lnTo>
                <a:lnTo>
                  <a:pt x="161" y="297"/>
                </a:lnTo>
                <a:lnTo>
                  <a:pt x="134" y="297"/>
                </a:lnTo>
                <a:lnTo>
                  <a:pt x="125" y="318"/>
                </a:lnTo>
                <a:lnTo>
                  <a:pt x="111" y="300"/>
                </a:lnTo>
                <a:lnTo>
                  <a:pt x="90" y="303"/>
                </a:lnTo>
                <a:lnTo>
                  <a:pt x="78" y="293"/>
                </a:lnTo>
                <a:lnTo>
                  <a:pt x="65" y="303"/>
                </a:lnTo>
                <a:lnTo>
                  <a:pt x="59" y="315"/>
                </a:lnTo>
                <a:lnTo>
                  <a:pt x="56" y="320"/>
                </a:lnTo>
                <a:lnTo>
                  <a:pt x="48" y="320"/>
                </a:lnTo>
                <a:lnTo>
                  <a:pt x="45" y="320"/>
                </a:lnTo>
                <a:lnTo>
                  <a:pt x="42" y="320"/>
                </a:lnTo>
                <a:lnTo>
                  <a:pt x="39" y="300"/>
                </a:lnTo>
                <a:lnTo>
                  <a:pt x="33" y="279"/>
                </a:lnTo>
                <a:lnTo>
                  <a:pt x="21" y="262"/>
                </a:lnTo>
                <a:lnTo>
                  <a:pt x="21" y="234"/>
                </a:lnTo>
                <a:lnTo>
                  <a:pt x="12" y="216"/>
                </a:lnTo>
                <a:lnTo>
                  <a:pt x="3" y="190"/>
                </a:lnTo>
                <a:lnTo>
                  <a:pt x="0" y="177"/>
                </a:lnTo>
                <a:lnTo>
                  <a:pt x="9" y="168"/>
                </a:lnTo>
                <a:lnTo>
                  <a:pt x="15" y="159"/>
                </a:lnTo>
                <a:lnTo>
                  <a:pt x="6" y="149"/>
                </a:lnTo>
                <a:lnTo>
                  <a:pt x="0" y="141"/>
                </a:lnTo>
                <a:lnTo>
                  <a:pt x="3" y="126"/>
                </a:lnTo>
                <a:lnTo>
                  <a:pt x="9" y="111"/>
                </a:lnTo>
                <a:lnTo>
                  <a:pt x="12" y="108"/>
                </a:lnTo>
                <a:lnTo>
                  <a:pt x="12" y="99"/>
                </a:lnTo>
                <a:lnTo>
                  <a:pt x="15" y="66"/>
                </a:lnTo>
                <a:lnTo>
                  <a:pt x="0" y="27"/>
                </a:lnTo>
                <a:lnTo>
                  <a:pt x="15" y="27"/>
                </a:lnTo>
                <a:lnTo>
                  <a:pt x="29" y="24"/>
                </a:lnTo>
                <a:lnTo>
                  <a:pt x="51" y="16"/>
                </a:lnTo>
                <a:lnTo>
                  <a:pt x="62" y="6"/>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49" name="Freeform 227"/>
          <p:cNvSpPr>
            <a:spLocks/>
          </p:cNvSpPr>
          <p:nvPr/>
        </p:nvSpPr>
        <p:spPr bwMode="auto">
          <a:xfrm>
            <a:off x="2122383" y="4382742"/>
            <a:ext cx="287199" cy="296753"/>
          </a:xfrm>
          <a:custGeom>
            <a:avLst/>
            <a:gdLst>
              <a:gd name="T0" fmla="*/ 10 w 202"/>
              <a:gd name="T1" fmla="*/ 12 h 209"/>
              <a:gd name="T2" fmla="*/ 8 w 202"/>
              <a:gd name="T3" fmla="*/ 13 h 209"/>
              <a:gd name="T4" fmla="*/ 6 w 202"/>
              <a:gd name="T5" fmla="*/ 13 h 209"/>
              <a:gd name="T6" fmla="*/ 6 w 202"/>
              <a:gd name="T7" fmla="*/ 12 h 209"/>
              <a:gd name="T8" fmla="*/ 6 w 202"/>
              <a:gd name="T9" fmla="*/ 11 h 209"/>
              <a:gd name="T10" fmla="*/ 7 w 202"/>
              <a:gd name="T11" fmla="*/ 9 h 209"/>
              <a:gd name="T12" fmla="*/ 6 w 202"/>
              <a:gd name="T13" fmla="*/ 9 h 209"/>
              <a:gd name="T14" fmla="*/ 5 w 202"/>
              <a:gd name="T15" fmla="*/ 8 h 209"/>
              <a:gd name="T16" fmla="*/ 3 w 202"/>
              <a:gd name="T17" fmla="*/ 7 h 209"/>
              <a:gd name="T18" fmla="*/ 2 w 202"/>
              <a:gd name="T19" fmla="*/ 7 h 209"/>
              <a:gd name="T20" fmla="*/ 1 w 202"/>
              <a:gd name="T21" fmla="*/ 6 h 209"/>
              <a:gd name="T22" fmla="*/ 0 w 202"/>
              <a:gd name="T23" fmla="*/ 5 h 209"/>
              <a:gd name="T24" fmla="*/ 0 w 202"/>
              <a:gd name="T25" fmla="*/ 4 h 209"/>
              <a:gd name="T26" fmla="*/ 0 w 202"/>
              <a:gd name="T27" fmla="*/ 4 h 209"/>
              <a:gd name="T28" fmla="*/ 0 w 202"/>
              <a:gd name="T29" fmla="*/ 3 h 209"/>
              <a:gd name="T30" fmla="*/ 0 w 202"/>
              <a:gd name="T31" fmla="*/ 3 h 209"/>
              <a:gd name="T32" fmla="*/ 0 w 202"/>
              <a:gd name="T33" fmla="*/ 2 h 209"/>
              <a:gd name="T34" fmla="*/ 1 w 202"/>
              <a:gd name="T35" fmla="*/ 0 h 209"/>
              <a:gd name="T36" fmla="*/ 2 w 202"/>
              <a:gd name="T37" fmla="*/ 0 h 209"/>
              <a:gd name="T38" fmla="*/ 4 w 202"/>
              <a:gd name="T39" fmla="*/ 0 h 209"/>
              <a:gd name="T40" fmla="*/ 5 w 202"/>
              <a:gd name="T41" fmla="*/ 0 h 209"/>
              <a:gd name="T42" fmla="*/ 6 w 202"/>
              <a:gd name="T43" fmla="*/ 0 h 209"/>
              <a:gd name="T44" fmla="*/ 6 w 202"/>
              <a:gd name="T45" fmla="*/ 1 h 209"/>
              <a:gd name="T46" fmla="*/ 7 w 202"/>
              <a:gd name="T47" fmla="*/ 2 h 209"/>
              <a:gd name="T48" fmla="*/ 7 w 202"/>
              <a:gd name="T49" fmla="*/ 3 h 209"/>
              <a:gd name="T50" fmla="*/ 7 w 202"/>
              <a:gd name="T51" fmla="*/ 4 h 209"/>
              <a:gd name="T52" fmla="*/ 8 w 202"/>
              <a:gd name="T53" fmla="*/ 4 h 209"/>
              <a:gd name="T54" fmla="*/ 8 w 202"/>
              <a:gd name="T55" fmla="*/ 4 h 209"/>
              <a:gd name="T56" fmla="*/ 9 w 202"/>
              <a:gd name="T57" fmla="*/ 4 h 209"/>
              <a:gd name="T58" fmla="*/ 10 w 202"/>
              <a:gd name="T59" fmla="*/ 5 h 209"/>
              <a:gd name="T60" fmla="*/ 10 w 202"/>
              <a:gd name="T61" fmla="*/ 5 h 209"/>
              <a:gd name="T62" fmla="*/ 10 w 202"/>
              <a:gd name="T63" fmla="*/ 6 h 209"/>
              <a:gd name="T64" fmla="*/ 11 w 202"/>
              <a:gd name="T65" fmla="*/ 7 h 209"/>
              <a:gd name="T66" fmla="*/ 11 w 202"/>
              <a:gd name="T67" fmla="*/ 7 h 209"/>
              <a:gd name="T68" fmla="*/ 12 w 202"/>
              <a:gd name="T69" fmla="*/ 7 h 209"/>
              <a:gd name="T70" fmla="*/ 12 w 202"/>
              <a:gd name="T71" fmla="*/ 8 h 209"/>
              <a:gd name="T72" fmla="*/ 11 w 202"/>
              <a:gd name="T73" fmla="*/ 9 h 209"/>
              <a:gd name="T74" fmla="*/ 11 w 202"/>
              <a:gd name="T75" fmla="*/ 10 h 209"/>
              <a:gd name="T76" fmla="*/ 11 w 202"/>
              <a:gd name="T77" fmla="*/ 11 h 209"/>
              <a:gd name="T78" fmla="*/ 11 w 202"/>
              <a:gd name="T79" fmla="*/ 12 h 209"/>
              <a:gd name="T80" fmla="*/ 10 w 202"/>
              <a:gd name="T81" fmla="*/ 12 h 209"/>
              <a:gd name="T82" fmla="*/ 10 w 202"/>
              <a:gd name="T83" fmla="*/ 12 h 2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02"/>
              <a:gd name="T127" fmla="*/ 0 h 209"/>
              <a:gd name="T128" fmla="*/ 202 w 202"/>
              <a:gd name="T129" fmla="*/ 209 h 20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02" h="209">
                <a:moveTo>
                  <a:pt x="163" y="203"/>
                </a:moveTo>
                <a:lnTo>
                  <a:pt x="141" y="209"/>
                </a:lnTo>
                <a:lnTo>
                  <a:pt x="108" y="209"/>
                </a:lnTo>
                <a:lnTo>
                  <a:pt x="100" y="197"/>
                </a:lnTo>
                <a:lnTo>
                  <a:pt x="108" y="177"/>
                </a:lnTo>
                <a:lnTo>
                  <a:pt x="120" y="159"/>
                </a:lnTo>
                <a:lnTo>
                  <a:pt x="111" y="147"/>
                </a:lnTo>
                <a:lnTo>
                  <a:pt x="81" y="134"/>
                </a:lnTo>
                <a:lnTo>
                  <a:pt x="58" y="117"/>
                </a:lnTo>
                <a:lnTo>
                  <a:pt x="45" y="117"/>
                </a:lnTo>
                <a:lnTo>
                  <a:pt x="31" y="108"/>
                </a:lnTo>
                <a:lnTo>
                  <a:pt x="12" y="90"/>
                </a:lnTo>
                <a:lnTo>
                  <a:pt x="3" y="78"/>
                </a:lnTo>
                <a:lnTo>
                  <a:pt x="0" y="69"/>
                </a:lnTo>
                <a:lnTo>
                  <a:pt x="6" y="62"/>
                </a:lnTo>
                <a:lnTo>
                  <a:pt x="9" y="48"/>
                </a:lnTo>
                <a:lnTo>
                  <a:pt x="9" y="34"/>
                </a:lnTo>
                <a:lnTo>
                  <a:pt x="19" y="12"/>
                </a:lnTo>
                <a:lnTo>
                  <a:pt x="42" y="3"/>
                </a:lnTo>
                <a:lnTo>
                  <a:pt x="67" y="0"/>
                </a:lnTo>
                <a:lnTo>
                  <a:pt x="84" y="3"/>
                </a:lnTo>
                <a:lnTo>
                  <a:pt x="100" y="12"/>
                </a:lnTo>
                <a:lnTo>
                  <a:pt x="108" y="21"/>
                </a:lnTo>
                <a:lnTo>
                  <a:pt x="114" y="34"/>
                </a:lnTo>
                <a:lnTo>
                  <a:pt x="114" y="51"/>
                </a:lnTo>
                <a:lnTo>
                  <a:pt x="114" y="75"/>
                </a:lnTo>
                <a:lnTo>
                  <a:pt x="130" y="75"/>
                </a:lnTo>
                <a:lnTo>
                  <a:pt x="141" y="72"/>
                </a:lnTo>
                <a:lnTo>
                  <a:pt x="156" y="75"/>
                </a:lnTo>
                <a:lnTo>
                  <a:pt x="166" y="81"/>
                </a:lnTo>
                <a:lnTo>
                  <a:pt x="163" y="95"/>
                </a:lnTo>
                <a:lnTo>
                  <a:pt x="169" y="111"/>
                </a:lnTo>
                <a:lnTo>
                  <a:pt x="180" y="123"/>
                </a:lnTo>
                <a:lnTo>
                  <a:pt x="192" y="120"/>
                </a:lnTo>
                <a:lnTo>
                  <a:pt x="202" y="123"/>
                </a:lnTo>
                <a:lnTo>
                  <a:pt x="199" y="134"/>
                </a:lnTo>
                <a:lnTo>
                  <a:pt x="192" y="150"/>
                </a:lnTo>
                <a:lnTo>
                  <a:pt x="192" y="170"/>
                </a:lnTo>
                <a:lnTo>
                  <a:pt x="189" y="180"/>
                </a:lnTo>
                <a:lnTo>
                  <a:pt x="183" y="192"/>
                </a:lnTo>
                <a:lnTo>
                  <a:pt x="169" y="200"/>
                </a:lnTo>
                <a:lnTo>
                  <a:pt x="163" y="203"/>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50" name="Freeform 228"/>
          <p:cNvSpPr>
            <a:spLocks/>
          </p:cNvSpPr>
          <p:nvPr/>
        </p:nvSpPr>
        <p:spPr bwMode="auto">
          <a:xfrm>
            <a:off x="2268854" y="4765097"/>
            <a:ext cx="178063" cy="194030"/>
          </a:xfrm>
          <a:custGeom>
            <a:avLst/>
            <a:gdLst>
              <a:gd name="T0" fmla="*/ 1 w 125"/>
              <a:gd name="T1" fmla="*/ 0 h 135"/>
              <a:gd name="T2" fmla="*/ 2 w 125"/>
              <a:gd name="T3" fmla="*/ 1 h 135"/>
              <a:gd name="T4" fmla="*/ 3 w 125"/>
              <a:gd name="T5" fmla="*/ 2 h 135"/>
              <a:gd name="T6" fmla="*/ 4 w 125"/>
              <a:gd name="T7" fmla="*/ 2 h 135"/>
              <a:gd name="T8" fmla="*/ 5 w 125"/>
              <a:gd name="T9" fmla="*/ 3 h 135"/>
              <a:gd name="T10" fmla="*/ 6 w 125"/>
              <a:gd name="T11" fmla="*/ 4 h 135"/>
              <a:gd name="T12" fmla="*/ 7 w 125"/>
              <a:gd name="T13" fmla="*/ 5 h 135"/>
              <a:gd name="T14" fmla="*/ 7 w 125"/>
              <a:gd name="T15" fmla="*/ 5 h 135"/>
              <a:gd name="T16" fmla="*/ 7 w 125"/>
              <a:gd name="T17" fmla="*/ 6 h 135"/>
              <a:gd name="T18" fmla="*/ 7 w 125"/>
              <a:gd name="T19" fmla="*/ 6 h 135"/>
              <a:gd name="T20" fmla="*/ 7 w 125"/>
              <a:gd name="T21" fmla="*/ 7 h 135"/>
              <a:gd name="T22" fmla="*/ 7 w 125"/>
              <a:gd name="T23" fmla="*/ 7 h 135"/>
              <a:gd name="T24" fmla="*/ 6 w 125"/>
              <a:gd name="T25" fmla="*/ 8 h 135"/>
              <a:gd name="T26" fmla="*/ 6 w 125"/>
              <a:gd name="T27" fmla="*/ 9 h 135"/>
              <a:gd name="T28" fmla="*/ 5 w 125"/>
              <a:gd name="T29" fmla="*/ 9 h 135"/>
              <a:gd name="T30" fmla="*/ 5 w 125"/>
              <a:gd name="T31" fmla="*/ 9 h 135"/>
              <a:gd name="T32" fmla="*/ 3 w 125"/>
              <a:gd name="T33" fmla="*/ 9 h 135"/>
              <a:gd name="T34" fmla="*/ 2 w 125"/>
              <a:gd name="T35" fmla="*/ 9 h 135"/>
              <a:gd name="T36" fmla="*/ 1 w 125"/>
              <a:gd name="T37" fmla="*/ 8 h 135"/>
              <a:gd name="T38" fmla="*/ 0 w 125"/>
              <a:gd name="T39" fmla="*/ 8 h 135"/>
              <a:gd name="T40" fmla="*/ 0 w 125"/>
              <a:gd name="T41" fmla="*/ 8 h 135"/>
              <a:gd name="T42" fmla="*/ 0 w 125"/>
              <a:gd name="T43" fmla="*/ 6 h 135"/>
              <a:gd name="T44" fmla="*/ 0 w 125"/>
              <a:gd name="T45" fmla="*/ 4 h 135"/>
              <a:gd name="T46" fmla="*/ 0 w 125"/>
              <a:gd name="T47" fmla="*/ 3 h 135"/>
              <a:gd name="T48" fmla="*/ 0 w 125"/>
              <a:gd name="T49" fmla="*/ 1 h 135"/>
              <a:gd name="T50" fmla="*/ 1 w 125"/>
              <a:gd name="T51" fmla="*/ 1 h 135"/>
              <a:gd name="T52" fmla="*/ 1 w 125"/>
              <a:gd name="T53" fmla="*/ 0 h 13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5"/>
              <a:gd name="T82" fmla="*/ 0 h 135"/>
              <a:gd name="T83" fmla="*/ 125 w 125"/>
              <a:gd name="T84" fmla="*/ 135 h 13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5" h="135">
                <a:moveTo>
                  <a:pt x="30" y="0"/>
                </a:moveTo>
                <a:lnTo>
                  <a:pt x="44" y="12"/>
                </a:lnTo>
                <a:lnTo>
                  <a:pt x="57" y="28"/>
                </a:lnTo>
                <a:lnTo>
                  <a:pt x="69" y="30"/>
                </a:lnTo>
                <a:lnTo>
                  <a:pt x="89" y="42"/>
                </a:lnTo>
                <a:lnTo>
                  <a:pt x="107" y="58"/>
                </a:lnTo>
                <a:lnTo>
                  <a:pt x="116" y="66"/>
                </a:lnTo>
                <a:lnTo>
                  <a:pt x="122" y="75"/>
                </a:lnTo>
                <a:lnTo>
                  <a:pt x="119" y="84"/>
                </a:lnTo>
                <a:lnTo>
                  <a:pt x="119" y="94"/>
                </a:lnTo>
                <a:lnTo>
                  <a:pt x="125" y="99"/>
                </a:lnTo>
                <a:lnTo>
                  <a:pt x="119" y="105"/>
                </a:lnTo>
                <a:lnTo>
                  <a:pt x="107" y="120"/>
                </a:lnTo>
                <a:lnTo>
                  <a:pt x="99" y="130"/>
                </a:lnTo>
                <a:lnTo>
                  <a:pt x="93" y="133"/>
                </a:lnTo>
                <a:lnTo>
                  <a:pt x="89" y="135"/>
                </a:lnTo>
                <a:lnTo>
                  <a:pt x="63" y="133"/>
                </a:lnTo>
                <a:lnTo>
                  <a:pt x="41" y="130"/>
                </a:lnTo>
                <a:lnTo>
                  <a:pt x="27" y="124"/>
                </a:lnTo>
                <a:lnTo>
                  <a:pt x="8" y="120"/>
                </a:lnTo>
                <a:lnTo>
                  <a:pt x="0" y="114"/>
                </a:lnTo>
                <a:lnTo>
                  <a:pt x="0" y="91"/>
                </a:lnTo>
                <a:lnTo>
                  <a:pt x="5" y="61"/>
                </a:lnTo>
                <a:lnTo>
                  <a:pt x="8" y="36"/>
                </a:lnTo>
                <a:lnTo>
                  <a:pt x="14" y="12"/>
                </a:lnTo>
                <a:lnTo>
                  <a:pt x="17" y="3"/>
                </a:lnTo>
                <a:lnTo>
                  <a:pt x="30" y="0"/>
                </a:lnTo>
                <a:close/>
              </a:path>
            </a:pathLst>
          </a:custGeom>
          <a:solidFill>
            <a:srgbClr val="002060"/>
          </a:solidFill>
          <a:ln w="9525">
            <a:solidFill>
              <a:schemeClr val="tx2"/>
            </a:solidFill>
            <a:round/>
            <a:headEnd/>
            <a:tailEnd/>
          </a:ln>
          <a:effectLst/>
        </p:spPr>
        <p:txBody>
          <a:bodyPr/>
          <a:lstStyle/>
          <a:p>
            <a:endParaRPr lang="en-US">
              <a:latin typeface="Arial"/>
            </a:endParaRPr>
          </a:p>
        </p:txBody>
      </p:sp>
      <p:sp>
        <p:nvSpPr>
          <p:cNvPr id="51" name="Freeform 229"/>
          <p:cNvSpPr>
            <a:spLocks/>
          </p:cNvSpPr>
          <p:nvPr/>
        </p:nvSpPr>
        <p:spPr bwMode="auto">
          <a:xfrm>
            <a:off x="1751895" y="4474051"/>
            <a:ext cx="680661" cy="1201279"/>
          </a:xfrm>
          <a:custGeom>
            <a:avLst/>
            <a:gdLst>
              <a:gd name="T0" fmla="*/ 11 w 473"/>
              <a:gd name="T1" fmla="*/ 0 h 843"/>
              <a:gd name="T2" fmla="*/ 13 w 473"/>
              <a:gd name="T3" fmla="*/ 0 h 843"/>
              <a:gd name="T4" fmla="*/ 17 w 473"/>
              <a:gd name="T5" fmla="*/ 0 h 843"/>
              <a:gd name="T6" fmla="*/ 18 w 473"/>
              <a:gd name="T7" fmla="*/ 2 h 843"/>
              <a:gd name="T8" fmla="*/ 20 w 473"/>
              <a:gd name="T9" fmla="*/ 3 h 843"/>
              <a:gd name="T10" fmla="*/ 23 w 473"/>
              <a:gd name="T11" fmla="*/ 4 h 843"/>
              <a:gd name="T12" fmla="*/ 23 w 473"/>
              <a:gd name="T13" fmla="*/ 6 h 843"/>
              <a:gd name="T14" fmla="*/ 25 w 473"/>
              <a:gd name="T15" fmla="*/ 9 h 843"/>
              <a:gd name="T16" fmla="*/ 28 w 473"/>
              <a:gd name="T17" fmla="*/ 7 h 843"/>
              <a:gd name="T18" fmla="*/ 29 w 473"/>
              <a:gd name="T19" fmla="*/ 5 h 843"/>
              <a:gd name="T20" fmla="*/ 30 w 473"/>
              <a:gd name="T21" fmla="*/ 8 h 843"/>
              <a:gd name="T22" fmla="*/ 28 w 473"/>
              <a:gd name="T23" fmla="*/ 9 h 843"/>
              <a:gd name="T24" fmla="*/ 26 w 473"/>
              <a:gd name="T25" fmla="*/ 12 h 843"/>
              <a:gd name="T26" fmla="*/ 24 w 473"/>
              <a:gd name="T27" fmla="*/ 12 h 843"/>
              <a:gd name="T28" fmla="*/ 23 w 473"/>
              <a:gd name="T29" fmla="*/ 18 h 843"/>
              <a:gd name="T30" fmla="*/ 22 w 473"/>
              <a:gd name="T31" fmla="*/ 20 h 843"/>
              <a:gd name="T32" fmla="*/ 25 w 473"/>
              <a:gd name="T33" fmla="*/ 22 h 843"/>
              <a:gd name="T34" fmla="*/ 25 w 473"/>
              <a:gd name="T35" fmla="*/ 23 h 843"/>
              <a:gd name="T36" fmla="*/ 23 w 473"/>
              <a:gd name="T37" fmla="*/ 27 h 843"/>
              <a:gd name="T38" fmla="*/ 18 w 473"/>
              <a:gd name="T39" fmla="*/ 28 h 843"/>
              <a:gd name="T40" fmla="*/ 17 w 473"/>
              <a:gd name="T41" fmla="*/ 29 h 843"/>
              <a:gd name="T42" fmla="*/ 16 w 473"/>
              <a:gd name="T43" fmla="*/ 32 h 843"/>
              <a:gd name="T44" fmla="*/ 13 w 473"/>
              <a:gd name="T45" fmla="*/ 31 h 843"/>
              <a:gd name="T46" fmla="*/ 13 w 473"/>
              <a:gd name="T47" fmla="*/ 34 h 843"/>
              <a:gd name="T48" fmla="*/ 14 w 473"/>
              <a:gd name="T49" fmla="*/ 34 h 843"/>
              <a:gd name="T50" fmla="*/ 15 w 473"/>
              <a:gd name="T51" fmla="*/ 34 h 843"/>
              <a:gd name="T52" fmla="*/ 14 w 473"/>
              <a:gd name="T53" fmla="*/ 34 h 843"/>
              <a:gd name="T54" fmla="*/ 14 w 473"/>
              <a:gd name="T55" fmla="*/ 35 h 843"/>
              <a:gd name="T56" fmla="*/ 13 w 473"/>
              <a:gd name="T57" fmla="*/ 37 h 843"/>
              <a:gd name="T58" fmla="*/ 12 w 473"/>
              <a:gd name="T59" fmla="*/ 38 h 843"/>
              <a:gd name="T60" fmla="*/ 9 w 473"/>
              <a:gd name="T61" fmla="*/ 41 h 843"/>
              <a:gd name="T62" fmla="*/ 11 w 473"/>
              <a:gd name="T63" fmla="*/ 42 h 843"/>
              <a:gd name="T64" fmla="*/ 12 w 473"/>
              <a:gd name="T65" fmla="*/ 44 h 843"/>
              <a:gd name="T66" fmla="*/ 9 w 473"/>
              <a:gd name="T67" fmla="*/ 47 h 843"/>
              <a:gd name="T68" fmla="*/ 7 w 473"/>
              <a:gd name="T69" fmla="*/ 49 h 843"/>
              <a:gd name="T70" fmla="*/ 7 w 473"/>
              <a:gd name="T71" fmla="*/ 51 h 843"/>
              <a:gd name="T72" fmla="*/ 6 w 473"/>
              <a:gd name="T73" fmla="*/ 52 h 843"/>
              <a:gd name="T74" fmla="*/ 2 w 473"/>
              <a:gd name="T75" fmla="*/ 50 h 843"/>
              <a:gd name="T76" fmla="*/ 1 w 473"/>
              <a:gd name="T77" fmla="*/ 48 h 843"/>
              <a:gd name="T78" fmla="*/ 1 w 473"/>
              <a:gd name="T79" fmla="*/ 46 h 843"/>
              <a:gd name="T80" fmla="*/ 3 w 473"/>
              <a:gd name="T81" fmla="*/ 42 h 843"/>
              <a:gd name="T82" fmla="*/ 3 w 473"/>
              <a:gd name="T83" fmla="*/ 37 h 843"/>
              <a:gd name="T84" fmla="*/ 3 w 473"/>
              <a:gd name="T85" fmla="*/ 33 h 843"/>
              <a:gd name="T86" fmla="*/ 4 w 473"/>
              <a:gd name="T87" fmla="*/ 28 h 843"/>
              <a:gd name="T88" fmla="*/ 4 w 473"/>
              <a:gd name="T89" fmla="*/ 26 h 843"/>
              <a:gd name="T90" fmla="*/ 5 w 473"/>
              <a:gd name="T91" fmla="*/ 22 h 843"/>
              <a:gd name="T92" fmla="*/ 6 w 473"/>
              <a:gd name="T93" fmla="*/ 18 h 843"/>
              <a:gd name="T94" fmla="*/ 5 w 473"/>
              <a:gd name="T95" fmla="*/ 14 h 843"/>
              <a:gd name="T96" fmla="*/ 6 w 473"/>
              <a:gd name="T97" fmla="*/ 10 h 843"/>
              <a:gd name="T98" fmla="*/ 8 w 473"/>
              <a:gd name="T99" fmla="*/ 4 h 843"/>
              <a:gd name="T100" fmla="*/ 10 w 473"/>
              <a:gd name="T101" fmla="*/ 2 h 84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73"/>
              <a:gd name="T154" fmla="*/ 0 h 843"/>
              <a:gd name="T155" fmla="*/ 473 w 473"/>
              <a:gd name="T156" fmla="*/ 843 h 84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73" h="843">
                <a:moveTo>
                  <a:pt x="152" y="27"/>
                </a:moveTo>
                <a:lnTo>
                  <a:pt x="155" y="16"/>
                </a:lnTo>
                <a:lnTo>
                  <a:pt x="161" y="10"/>
                </a:lnTo>
                <a:lnTo>
                  <a:pt x="174" y="0"/>
                </a:lnTo>
                <a:lnTo>
                  <a:pt x="186" y="10"/>
                </a:lnTo>
                <a:lnTo>
                  <a:pt x="207" y="7"/>
                </a:lnTo>
                <a:lnTo>
                  <a:pt x="221" y="25"/>
                </a:lnTo>
                <a:lnTo>
                  <a:pt x="230" y="4"/>
                </a:lnTo>
                <a:lnTo>
                  <a:pt x="257" y="4"/>
                </a:lnTo>
                <a:lnTo>
                  <a:pt x="260" y="13"/>
                </a:lnTo>
                <a:lnTo>
                  <a:pt x="269" y="25"/>
                </a:lnTo>
                <a:lnTo>
                  <a:pt x="285" y="40"/>
                </a:lnTo>
                <a:lnTo>
                  <a:pt x="288" y="43"/>
                </a:lnTo>
                <a:lnTo>
                  <a:pt x="302" y="52"/>
                </a:lnTo>
                <a:lnTo>
                  <a:pt x="315" y="52"/>
                </a:lnTo>
                <a:lnTo>
                  <a:pt x="329" y="61"/>
                </a:lnTo>
                <a:lnTo>
                  <a:pt x="338" y="69"/>
                </a:lnTo>
                <a:lnTo>
                  <a:pt x="354" y="76"/>
                </a:lnTo>
                <a:lnTo>
                  <a:pt x="368" y="82"/>
                </a:lnTo>
                <a:lnTo>
                  <a:pt x="377" y="94"/>
                </a:lnTo>
                <a:lnTo>
                  <a:pt x="368" y="108"/>
                </a:lnTo>
                <a:lnTo>
                  <a:pt x="357" y="132"/>
                </a:lnTo>
                <a:lnTo>
                  <a:pt x="365" y="144"/>
                </a:lnTo>
                <a:lnTo>
                  <a:pt x="398" y="144"/>
                </a:lnTo>
                <a:lnTo>
                  <a:pt x="420" y="138"/>
                </a:lnTo>
                <a:lnTo>
                  <a:pt x="431" y="130"/>
                </a:lnTo>
                <a:lnTo>
                  <a:pt x="440" y="127"/>
                </a:lnTo>
                <a:lnTo>
                  <a:pt x="449" y="105"/>
                </a:lnTo>
                <a:lnTo>
                  <a:pt x="449" y="91"/>
                </a:lnTo>
                <a:lnTo>
                  <a:pt x="464" y="94"/>
                </a:lnTo>
                <a:lnTo>
                  <a:pt x="470" y="99"/>
                </a:lnTo>
                <a:lnTo>
                  <a:pt x="473" y="115"/>
                </a:lnTo>
                <a:lnTo>
                  <a:pt x="467" y="132"/>
                </a:lnTo>
                <a:lnTo>
                  <a:pt x="462" y="141"/>
                </a:lnTo>
                <a:lnTo>
                  <a:pt x="449" y="148"/>
                </a:lnTo>
                <a:lnTo>
                  <a:pt x="437" y="157"/>
                </a:lnTo>
                <a:lnTo>
                  <a:pt x="423" y="168"/>
                </a:lnTo>
                <a:lnTo>
                  <a:pt x="410" y="177"/>
                </a:lnTo>
                <a:lnTo>
                  <a:pt x="401" y="193"/>
                </a:lnTo>
                <a:lnTo>
                  <a:pt x="393" y="199"/>
                </a:lnTo>
                <a:lnTo>
                  <a:pt x="390" y="204"/>
                </a:lnTo>
                <a:lnTo>
                  <a:pt x="377" y="207"/>
                </a:lnTo>
                <a:lnTo>
                  <a:pt x="368" y="240"/>
                </a:lnTo>
                <a:lnTo>
                  <a:pt x="365" y="262"/>
                </a:lnTo>
                <a:lnTo>
                  <a:pt x="360" y="288"/>
                </a:lnTo>
                <a:lnTo>
                  <a:pt x="360" y="318"/>
                </a:lnTo>
                <a:lnTo>
                  <a:pt x="354" y="324"/>
                </a:lnTo>
                <a:lnTo>
                  <a:pt x="351" y="334"/>
                </a:lnTo>
                <a:lnTo>
                  <a:pt x="365" y="337"/>
                </a:lnTo>
                <a:lnTo>
                  <a:pt x="381" y="342"/>
                </a:lnTo>
                <a:lnTo>
                  <a:pt x="387" y="354"/>
                </a:lnTo>
                <a:lnTo>
                  <a:pt x="384" y="367"/>
                </a:lnTo>
                <a:lnTo>
                  <a:pt x="387" y="372"/>
                </a:lnTo>
                <a:lnTo>
                  <a:pt x="398" y="381"/>
                </a:lnTo>
                <a:lnTo>
                  <a:pt x="398" y="403"/>
                </a:lnTo>
                <a:lnTo>
                  <a:pt x="381" y="426"/>
                </a:lnTo>
                <a:lnTo>
                  <a:pt x="360" y="442"/>
                </a:lnTo>
                <a:lnTo>
                  <a:pt x="329" y="444"/>
                </a:lnTo>
                <a:lnTo>
                  <a:pt x="309" y="447"/>
                </a:lnTo>
                <a:lnTo>
                  <a:pt x="285" y="450"/>
                </a:lnTo>
                <a:lnTo>
                  <a:pt x="269" y="447"/>
                </a:lnTo>
                <a:lnTo>
                  <a:pt x="266" y="456"/>
                </a:lnTo>
                <a:lnTo>
                  <a:pt x="269" y="472"/>
                </a:lnTo>
                <a:lnTo>
                  <a:pt x="266" y="495"/>
                </a:lnTo>
                <a:lnTo>
                  <a:pt x="255" y="508"/>
                </a:lnTo>
                <a:lnTo>
                  <a:pt x="243" y="513"/>
                </a:lnTo>
                <a:lnTo>
                  <a:pt x="221" y="503"/>
                </a:lnTo>
                <a:lnTo>
                  <a:pt x="213" y="500"/>
                </a:lnTo>
                <a:lnTo>
                  <a:pt x="204" y="498"/>
                </a:lnTo>
                <a:lnTo>
                  <a:pt x="201" y="508"/>
                </a:lnTo>
                <a:lnTo>
                  <a:pt x="204" y="531"/>
                </a:lnTo>
                <a:lnTo>
                  <a:pt x="204" y="544"/>
                </a:lnTo>
                <a:lnTo>
                  <a:pt x="213" y="546"/>
                </a:lnTo>
                <a:lnTo>
                  <a:pt x="224" y="546"/>
                </a:lnTo>
                <a:lnTo>
                  <a:pt x="224" y="544"/>
                </a:lnTo>
                <a:lnTo>
                  <a:pt x="230" y="539"/>
                </a:lnTo>
                <a:lnTo>
                  <a:pt x="237" y="546"/>
                </a:lnTo>
                <a:lnTo>
                  <a:pt x="237" y="555"/>
                </a:lnTo>
                <a:lnTo>
                  <a:pt x="227" y="561"/>
                </a:lnTo>
                <a:lnTo>
                  <a:pt x="221" y="558"/>
                </a:lnTo>
                <a:lnTo>
                  <a:pt x="219" y="552"/>
                </a:lnTo>
                <a:lnTo>
                  <a:pt x="213" y="552"/>
                </a:lnTo>
                <a:lnTo>
                  <a:pt x="207" y="555"/>
                </a:lnTo>
                <a:lnTo>
                  <a:pt x="210" y="564"/>
                </a:lnTo>
                <a:lnTo>
                  <a:pt x="204" y="572"/>
                </a:lnTo>
                <a:lnTo>
                  <a:pt x="194" y="575"/>
                </a:lnTo>
                <a:lnTo>
                  <a:pt x="197" y="594"/>
                </a:lnTo>
                <a:lnTo>
                  <a:pt x="188" y="611"/>
                </a:lnTo>
                <a:lnTo>
                  <a:pt x="186" y="615"/>
                </a:lnTo>
                <a:lnTo>
                  <a:pt x="177" y="621"/>
                </a:lnTo>
                <a:lnTo>
                  <a:pt x="158" y="630"/>
                </a:lnTo>
                <a:lnTo>
                  <a:pt x="141" y="647"/>
                </a:lnTo>
                <a:lnTo>
                  <a:pt x="144" y="666"/>
                </a:lnTo>
                <a:lnTo>
                  <a:pt x="158" y="680"/>
                </a:lnTo>
                <a:lnTo>
                  <a:pt x="158" y="683"/>
                </a:lnTo>
                <a:lnTo>
                  <a:pt x="168" y="683"/>
                </a:lnTo>
                <a:lnTo>
                  <a:pt x="183" y="687"/>
                </a:lnTo>
                <a:lnTo>
                  <a:pt x="183" y="699"/>
                </a:lnTo>
                <a:lnTo>
                  <a:pt x="177" y="710"/>
                </a:lnTo>
                <a:lnTo>
                  <a:pt x="155" y="729"/>
                </a:lnTo>
                <a:lnTo>
                  <a:pt x="141" y="743"/>
                </a:lnTo>
                <a:lnTo>
                  <a:pt x="135" y="765"/>
                </a:lnTo>
                <a:lnTo>
                  <a:pt x="132" y="774"/>
                </a:lnTo>
                <a:lnTo>
                  <a:pt x="114" y="776"/>
                </a:lnTo>
                <a:lnTo>
                  <a:pt x="105" y="785"/>
                </a:lnTo>
                <a:lnTo>
                  <a:pt x="99" y="807"/>
                </a:lnTo>
                <a:lnTo>
                  <a:pt x="102" y="818"/>
                </a:lnTo>
                <a:lnTo>
                  <a:pt x="108" y="827"/>
                </a:lnTo>
                <a:lnTo>
                  <a:pt x="117" y="840"/>
                </a:lnTo>
                <a:lnTo>
                  <a:pt x="114" y="843"/>
                </a:lnTo>
                <a:lnTo>
                  <a:pt x="89" y="837"/>
                </a:lnTo>
                <a:lnTo>
                  <a:pt x="50" y="837"/>
                </a:lnTo>
                <a:lnTo>
                  <a:pt x="36" y="834"/>
                </a:lnTo>
                <a:lnTo>
                  <a:pt x="27" y="815"/>
                </a:lnTo>
                <a:lnTo>
                  <a:pt x="27" y="791"/>
                </a:lnTo>
                <a:lnTo>
                  <a:pt x="9" y="788"/>
                </a:lnTo>
                <a:lnTo>
                  <a:pt x="3" y="779"/>
                </a:lnTo>
                <a:lnTo>
                  <a:pt x="0" y="765"/>
                </a:lnTo>
                <a:lnTo>
                  <a:pt x="3" y="749"/>
                </a:lnTo>
                <a:lnTo>
                  <a:pt x="14" y="738"/>
                </a:lnTo>
                <a:lnTo>
                  <a:pt x="27" y="719"/>
                </a:lnTo>
                <a:lnTo>
                  <a:pt x="30" y="693"/>
                </a:lnTo>
                <a:lnTo>
                  <a:pt x="42" y="674"/>
                </a:lnTo>
                <a:lnTo>
                  <a:pt x="42" y="636"/>
                </a:lnTo>
                <a:lnTo>
                  <a:pt x="45" y="618"/>
                </a:lnTo>
                <a:lnTo>
                  <a:pt x="39" y="600"/>
                </a:lnTo>
                <a:lnTo>
                  <a:pt x="39" y="569"/>
                </a:lnTo>
                <a:lnTo>
                  <a:pt x="33" y="564"/>
                </a:lnTo>
                <a:lnTo>
                  <a:pt x="36" y="539"/>
                </a:lnTo>
                <a:lnTo>
                  <a:pt x="39" y="522"/>
                </a:lnTo>
                <a:lnTo>
                  <a:pt x="42" y="477"/>
                </a:lnTo>
                <a:lnTo>
                  <a:pt x="53" y="453"/>
                </a:lnTo>
                <a:lnTo>
                  <a:pt x="58" y="444"/>
                </a:lnTo>
                <a:lnTo>
                  <a:pt x="60" y="439"/>
                </a:lnTo>
                <a:lnTo>
                  <a:pt x="60" y="417"/>
                </a:lnTo>
                <a:lnTo>
                  <a:pt x="58" y="381"/>
                </a:lnTo>
                <a:lnTo>
                  <a:pt x="66" y="372"/>
                </a:lnTo>
                <a:lnTo>
                  <a:pt x="72" y="367"/>
                </a:lnTo>
                <a:lnTo>
                  <a:pt x="75" y="337"/>
                </a:lnTo>
                <a:lnTo>
                  <a:pt x="81" y="324"/>
                </a:lnTo>
                <a:lnTo>
                  <a:pt x="83" y="295"/>
                </a:lnTo>
                <a:lnTo>
                  <a:pt x="78" y="270"/>
                </a:lnTo>
                <a:lnTo>
                  <a:pt x="72" y="259"/>
                </a:lnTo>
                <a:lnTo>
                  <a:pt x="72" y="234"/>
                </a:lnTo>
                <a:lnTo>
                  <a:pt x="78" y="223"/>
                </a:lnTo>
                <a:lnTo>
                  <a:pt x="83" y="180"/>
                </a:lnTo>
                <a:lnTo>
                  <a:pt x="96" y="160"/>
                </a:lnTo>
                <a:lnTo>
                  <a:pt x="111" y="138"/>
                </a:lnTo>
                <a:lnTo>
                  <a:pt x="119" y="124"/>
                </a:lnTo>
                <a:lnTo>
                  <a:pt x="114" y="79"/>
                </a:lnTo>
                <a:lnTo>
                  <a:pt x="122" y="69"/>
                </a:lnTo>
                <a:lnTo>
                  <a:pt x="135" y="63"/>
                </a:lnTo>
                <a:lnTo>
                  <a:pt x="150" y="46"/>
                </a:lnTo>
                <a:lnTo>
                  <a:pt x="152" y="27"/>
                </a:lnTo>
                <a:close/>
              </a:path>
            </a:pathLst>
          </a:custGeom>
          <a:solidFill>
            <a:srgbClr val="002060"/>
          </a:solidFill>
          <a:ln w="9525">
            <a:solidFill>
              <a:schemeClr val="tx2"/>
            </a:solidFill>
            <a:round/>
            <a:headEnd/>
            <a:tailEnd/>
          </a:ln>
          <a:effectLst/>
        </p:spPr>
        <p:txBody>
          <a:bodyPr/>
          <a:lstStyle/>
          <a:p>
            <a:endParaRPr lang="en-US">
              <a:latin typeface="Arial"/>
            </a:endParaRPr>
          </a:p>
        </p:txBody>
      </p:sp>
      <p:sp>
        <p:nvSpPr>
          <p:cNvPr id="52" name="Freeform 230"/>
          <p:cNvSpPr>
            <a:spLocks/>
          </p:cNvSpPr>
          <p:nvPr/>
        </p:nvSpPr>
        <p:spPr bwMode="auto">
          <a:xfrm>
            <a:off x="1680096" y="4308553"/>
            <a:ext cx="290072" cy="1435258"/>
          </a:xfrm>
          <a:custGeom>
            <a:avLst/>
            <a:gdLst>
              <a:gd name="T0" fmla="*/ 9 w 202"/>
              <a:gd name="T1" fmla="*/ 1 h 1006"/>
              <a:gd name="T2" fmla="*/ 11 w 202"/>
              <a:gd name="T3" fmla="*/ 4 h 1006"/>
              <a:gd name="T4" fmla="*/ 12 w 202"/>
              <a:gd name="T5" fmla="*/ 8 h 1006"/>
              <a:gd name="T6" fmla="*/ 13 w 202"/>
              <a:gd name="T7" fmla="*/ 11 h 1006"/>
              <a:gd name="T8" fmla="*/ 11 w 202"/>
              <a:gd name="T9" fmla="*/ 13 h 1006"/>
              <a:gd name="T10" fmla="*/ 9 w 202"/>
              <a:gd name="T11" fmla="*/ 19 h 1006"/>
              <a:gd name="T12" fmla="*/ 7 w 202"/>
              <a:gd name="T13" fmla="*/ 24 h 1006"/>
              <a:gd name="T14" fmla="*/ 7 w 202"/>
              <a:gd name="T15" fmla="*/ 29 h 1006"/>
              <a:gd name="T16" fmla="*/ 6 w 202"/>
              <a:gd name="T17" fmla="*/ 34 h 1006"/>
              <a:gd name="T18" fmla="*/ 6 w 202"/>
              <a:gd name="T19" fmla="*/ 40 h 1006"/>
              <a:gd name="T20" fmla="*/ 6 w 202"/>
              <a:gd name="T21" fmla="*/ 43 h 1006"/>
              <a:gd name="T22" fmla="*/ 6 w 202"/>
              <a:gd name="T23" fmla="*/ 47 h 1006"/>
              <a:gd name="T24" fmla="*/ 5 w 202"/>
              <a:gd name="T25" fmla="*/ 53 h 1006"/>
              <a:gd name="T26" fmla="*/ 3 w 202"/>
              <a:gd name="T27" fmla="*/ 56 h 1006"/>
              <a:gd name="T28" fmla="*/ 5 w 202"/>
              <a:gd name="T29" fmla="*/ 57 h 1006"/>
              <a:gd name="T30" fmla="*/ 6 w 202"/>
              <a:gd name="T31" fmla="*/ 60 h 1006"/>
              <a:gd name="T32" fmla="*/ 9 w 202"/>
              <a:gd name="T33" fmla="*/ 61 h 1006"/>
              <a:gd name="T34" fmla="*/ 6 w 202"/>
              <a:gd name="T35" fmla="*/ 63 h 1006"/>
              <a:gd name="T36" fmla="*/ 6 w 202"/>
              <a:gd name="T37" fmla="*/ 63 h 1006"/>
              <a:gd name="T38" fmla="*/ 6 w 202"/>
              <a:gd name="T39" fmla="*/ 61 h 1006"/>
              <a:gd name="T40" fmla="*/ 5 w 202"/>
              <a:gd name="T41" fmla="*/ 62 h 1006"/>
              <a:gd name="T42" fmla="*/ 5 w 202"/>
              <a:gd name="T43" fmla="*/ 61 h 1006"/>
              <a:gd name="T44" fmla="*/ 3 w 202"/>
              <a:gd name="T45" fmla="*/ 61 h 1006"/>
              <a:gd name="T46" fmla="*/ 3 w 202"/>
              <a:gd name="T47" fmla="*/ 60 h 1006"/>
              <a:gd name="T48" fmla="*/ 3 w 202"/>
              <a:gd name="T49" fmla="*/ 59 h 1006"/>
              <a:gd name="T50" fmla="*/ 2 w 202"/>
              <a:gd name="T51" fmla="*/ 57 h 1006"/>
              <a:gd name="T52" fmla="*/ 2 w 202"/>
              <a:gd name="T53" fmla="*/ 56 h 1006"/>
              <a:gd name="T54" fmla="*/ 1 w 202"/>
              <a:gd name="T55" fmla="*/ 53 h 1006"/>
              <a:gd name="T56" fmla="*/ 2 w 202"/>
              <a:gd name="T57" fmla="*/ 54 h 1006"/>
              <a:gd name="T58" fmla="*/ 3 w 202"/>
              <a:gd name="T59" fmla="*/ 52 h 1006"/>
              <a:gd name="T60" fmla="*/ 3 w 202"/>
              <a:gd name="T61" fmla="*/ 52 h 1006"/>
              <a:gd name="T62" fmla="*/ 2 w 202"/>
              <a:gd name="T63" fmla="*/ 51 h 1006"/>
              <a:gd name="T64" fmla="*/ 2 w 202"/>
              <a:gd name="T65" fmla="*/ 50 h 1006"/>
              <a:gd name="T66" fmla="*/ 1 w 202"/>
              <a:gd name="T67" fmla="*/ 49 h 1006"/>
              <a:gd name="T68" fmla="*/ 3 w 202"/>
              <a:gd name="T69" fmla="*/ 48 h 1006"/>
              <a:gd name="T70" fmla="*/ 3 w 202"/>
              <a:gd name="T71" fmla="*/ 47 h 1006"/>
              <a:gd name="T72" fmla="*/ 4 w 202"/>
              <a:gd name="T73" fmla="*/ 44 h 1006"/>
              <a:gd name="T74" fmla="*/ 5 w 202"/>
              <a:gd name="T75" fmla="*/ 42 h 1006"/>
              <a:gd name="T76" fmla="*/ 3 w 202"/>
              <a:gd name="T77" fmla="*/ 41 h 1006"/>
              <a:gd name="T78" fmla="*/ 3 w 202"/>
              <a:gd name="T79" fmla="*/ 43 h 1006"/>
              <a:gd name="T80" fmla="*/ 2 w 202"/>
              <a:gd name="T81" fmla="*/ 43 h 1006"/>
              <a:gd name="T82" fmla="*/ 3 w 202"/>
              <a:gd name="T83" fmla="*/ 40 h 1006"/>
              <a:gd name="T84" fmla="*/ 3 w 202"/>
              <a:gd name="T85" fmla="*/ 37 h 1006"/>
              <a:gd name="T86" fmla="*/ 3 w 202"/>
              <a:gd name="T87" fmla="*/ 35 h 1006"/>
              <a:gd name="T88" fmla="*/ 3 w 202"/>
              <a:gd name="T89" fmla="*/ 33 h 1006"/>
              <a:gd name="T90" fmla="*/ 5 w 202"/>
              <a:gd name="T91" fmla="*/ 29 h 1006"/>
              <a:gd name="T92" fmla="*/ 6 w 202"/>
              <a:gd name="T93" fmla="*/ 26 h 1006"/>
              <a:gd name="T94" fmla="*/ 6 w 202"/>
              <a:gd name="T95" fmla="*/ 20 h 1006"/>
              <a:gd name="T96" fmla="*/ 6 w 202"/>
              <a:gd name="T97" fmla="*/ 19 h 1006"/>
              <a:gd name="T98" fmla="*/ 7 w 202"/>
              <a:gd name="T99" fmla="*/ 10 h 1006"/>
              <a:gd name="T100" fmla="*/ 7 w 202"/>
              <a:gd name="T101" fmla="*/ 2 h 100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02"/>
              <a:gd name="T154" fmla="*/ 0 h 1006"/>
              <a:gd name="T155" fmla="*/ 202 w 202"/>
              <a:gd name="T156" fmla="*/ 1006 h 100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02" h="1006">
                <a:moveTo>
                  <a:pt x="125" y="27"/>
                </a:moveTo>
                <a:lnTo>
                  <a:pt x="133" y="24"/>
                </a:lnTo>
                <a:lnTo>
                  <a:pt x="144" y="3"/>
                </a:lnTo>
                <a:lnTo>
                  <a:pt x="146" y="0"/>
                </a:lnTo>
                <a:lnTo>
                  <a:pt x="152" y="18"/>
                </a:lnTo>
                <a:lnTo>
                  <a:pt x="167" y="57"/>
                </a:lnTo>
                <a:lnTo>
                  <a:pt x="167" y="85"/>
                </a:lnTo>
                <a:lnTo>
                  <a:pt x="179" y="102"/>
                </a:lnTo>
                <a:lnTo>
                  <a:pt x="185" y="123"/>
                </a:lnTo>
                <a:lnTo>
                  <a:pt x="188" y="143"/>
                </a:lnTo>
                <a:lnTo>
                  <a:pt x="202" y="143"/>
                </a:lnTo>
                <a:lnTo>
                  <a:pt x="200" y="162"/>
                </a:lnTo>
                <a:lnTo>
                  <a:pt x="185" y="179"/>
                </a:lnTo>
                <a:lnTo>
                  <a:pt x="172" y="185"/>
                </a:lnTo>
                <a:lnTo>
                  <a:pt x="164" y="195"/>
                </a:lnTo>
                <a:lnTo>
                  <a:pt x="169" y="240"/>
                </a:lnTo>
                <a:lnTo>
                  <a:pt x="144" y="279"/>
                </a:lnTo>
                <a:lnTo>
                  <a:pt x="133" y="296"/>
                </a:lnTo>
                <a:lnTo>
                  <a:pt x="128" y="332"/>
                </a:lnTo>
                <a:lnTo>
                  <a:pt x="122" y="350"/>
                </a:lnTo>
                <a:lnTo>
                  <a:pt x="122" y="375"/>
                </a:lnTo>
                <a:lnTo>
                  <a:pt x="133" y="411"/>
                </a:lnTo>
                <a:lnTo>
                  <a:pt x="131" y="437"/>
                </a:lnTo>
                <a:lnTo>
                  <a:pt x="125" y="453"/>
                </a:lnTo>
                <a:lnTo>
                  <a:pt x="122" y="483"/>
                </a:lnTo>
                <a:lnTo>
                  <a:pt x="108" y="497"/>
                </a:lnTo>
                <a:lnTo>
                  <a:pt x="110" y="530"/>
                </a:lnTo>
                <a:lnTo>
                  <a:pt x="110" y="555"/>
                </a:lnTo>
                <a:lnTo>
                  <a:pt x="92" y="593"/>
                </a:lnTo>
                <a:lnTo>
                  <a:pt x="89" y="638"/>
                </a:lnTo>
                <a:lnTo>
                  <a:pt x="86" y="655"/>
                </a:lnTo>
                <a:lnTo>
                  <a:pt x="83" y="680"/>
                </a:lnTo>
                <a:lnTo>
                  <a:pt x="89" y="685"/>
                </a:lnTo>
                <a:lnTo>
                  <a:pt x="89" y="716"/>
                </a:lnTo>
                <a:lnTo>
                  <a:pt x="95" y="734"/>
                </a:lnTo>
                <a:lnTo>
                  <a:pt x="92" y="752"/>
                </a:lnTo>
                <a:lnTo>
                  <a:pt x="92" y="790"/>
                </a:lnTo>
                <a:lnTo>
                  <a:pt x="80" y="809"/>
                </a:lnTo>
                <a:lnTo>
                  <a:pt x="77" y="835"/>
                </a:lnTo>
                <a:lnTo>
                  <a:pt x="64" y="854"/>
                </a:lnTo>
                <a:lnTo>
                  <a:pt x="53" y="865"/>
                </a:lnTo>
                <a:lnTo>
                  <a:pt x="50" y="881"/>
                </a:lnTo>
                <a:lnTo>
                  <a:pt x="53" y="892"/>
                </a:lnTo>
                <a:lnTo>
                  <a:pt x="59" y="904"/>
                </a:lnTo>
                <a:lnTo>
                  <a:pt x="77" y="907"/>
                </a:lnTo>
                <a:lnTo>
                  <a:pt x="77" y="931"/>
                </a:lnTo>
                <a:lnTo>
                  <a:pt x="86" y="950"/>
                </a:lnTo>
                <a:lnTo>
                  <a:pt x="100" y="953"/>
                </a:lnTo>
                <a:lnTo>
                  <a:pt x="139" y="953"/>
                </a:lnTo>
                <a:lnTo>
                  <a:pt x="144" y="964"/>
                </a:lnTo>
                <a:lnTo>
                  <a:pt x="131" y="970"/>
                </a:lnTo>
                <a:lnTo>
                  <a:pt x="119" y="973"/>
                </a:lnTo>
                <a:lnTo>
                  <a:pt x="110" y="983"/>
                </a:lnTo>
                <a:lnTo>
                  <a:pt x="110" y="997"/>
                </a:lnTo>
                <a:lnTo>
                  <a:pt x="108" y="1006"/>
                </a:lnTo>
                <a:lnTo>
                  <a:pt x="95" y="1006"/>
                </a:lnTo>
                <a:lnTo>
                  <a:pt x="86" y="1000"/>
                </a:lnTo>
                <a:lnTo>
                  <a:pt x="89" y="995"/>
                </a:lnTo>
                <a:lnTo>
                  <a:pt x="98" y="989"/>
                </a:lnTo>
                <a:lnTo>
                  <a:pt x="103" y="976"/>
                </a:lnTo>
                <a:lnTo>
                  <a:pt x="95" y="970"/>
                </a:lnTo>
                <a:lnTo>
                  <a:pt x="83" y="979"/>
                </a:lnTo>
                <a:lnTo>
                  <a:pt x="77" y="992"/>
                </a:lnTo>
                <a:lnTo>
                  <a:pt x="64" y="989"/>
                </a:lnTo>
                <a:lnTo>
                  <a:pt x="56" y="979"/>
                </a:lnTo>
                <a:lnTo>
                  <a:pt x="67" y="970"/>
                </a:lnTo>
                <a:lnTo>
                  <a:pt x="72" y="964"/>
                </a:lnTo>
                <a:lnTo>
                  <a:pt x="67" y="959"/>
                </a:lnTo>
                <a:lnTo>
                  <a:pt x="56" y="967"/>
                </a:lnTo>
                <a:lnTo>
                  <a:pt x="41" y="967"/>
                </a:lnTo>
                <a:lnTo>
                  <a:pt x="44" y="956"/>
                </a:lnTo>
                <a:lnTo>
                  <a:pt x="62" y="947"/>
                </a:lnTo>
                <a:lnTo>
                  <a:pt x="62" y="940"/>
                </a:lnTo>
                <a:lnTo>
                  <a:pt x="50" y="943"/>
                </a:lnTo>
                <a:lnTo>
                  <a:pt x="39" y="943"/>
                </a:lnTo>
                <a:lnTo>
                  <a:pt x="41" y="931"/>
                </a:lnTo>
                <a:lnTo>
                  <a:pt x="31" y="926"/>
                </a:lnTo>
                <a:lnTo>
                  <a:pt x="28" y="907"/>
                </a:lnTo>
                <a:lnTo>
                  <a:pt x="28" y="901"/>
                </a:lnTo>
                <a:lnTo>
                  <a:pt x="28" y="890"/>
                </a:lnTo>
                <a:lnTo>
                  <a:pt x="23" y="884"/>
                </a:lnTo>
                <a:lnTo>
                  <a:pt x="14" y="871"/>
                </a:lnTo>
                <a:lnTo>
                  <a:pt x="8" y="859"/>
                </a:lnTo>
                <a:lnTo>
                  <a:pt x="11" y="835"/>
                </a:lnTo>
                <a:lnTo>
                  <a:pt x="20" y="835"/>
                </a:lnTo>
                <a:lnTo>
                  <a:pt x="23" y="839"/>
                </a:lnTo>
                <a:lnTo>
                  <a:pt x="26" y="851"/>
                </a:lnTo>
                <a:lnTo>
                  <a:pt x="36" y="848"/>
                </a:lnTo>
                <a:lnTo>
                  <a:pt x="36" y="832"/>
                </a:lnTo>
                <a:lnTo>
                  <a:pt x="41" y="832"/>
                </a:lnTo>
                <a:lnTo>
                  <a:pt x="47" y="829"/>
                </a:lnTo>
                <a:lnTo>
                  <a:pt x="47" y="818"/>
                </a:lnTo>
                <a:lnTo>
                  <a:pt x="41" y="821"/>
                </a:lnTo>
                <a:lnTo>
                  <a:pt x="28" y="823"/>
                </a:lnTo>
                <a:lnTo>
                  <a:pt x="26" y="815"/>
                </a:lnTo>
                <a:lnTo>
                  <a:pt x="26" y="803"/>
                </a:lnTo>
                <a:lnTo>
                  <a:pt x="36" y="799"/>
                </a:lnTo>
                <a:lnTo>
                  <a:pt x="36" y="793"/>
                </a:lnTo>
                <a:lnTo>
                  <a:pt x="23" y="793"/>
                </a:lnTo>
                <a:lnTo>
                  <a:pt x="0" y="793"/>
                </a:lnTo>
                <a:lnTo>
                  <a:pt x="8" y="782"/>
                </a:lnTo>
                <a:lnTo>
                  <a:pt x="14" y="770"/>
                </a:lnTo>
                <a:lnTo>
                  <a:pt x="23" y="757"/>
                </a:lnTo>
                <a:lnTo>
                  <a:pt x="31" y="752"/>
                </a:lnTo>
                <a:lnTo>
                  <a:pt x="36" y="757"/>
                </a:lnTo>
                <a:lnTo>
                  <a:pt x="41" y="776"/>
                </a:lnTo>
                <a:lnTo>
                  <a:pt x="53" y="760"/>
                </a:lnTo>
                <a:lnTo>
                  <a:pt x="62" y="740"/>
                </a:lnTo>
                <a:lnTo>
                  <a:pt x="59" y="724"/>
                </a:lnTo>
                <a:lnTo>
                  <a:pt x="56" y="707"/>
                </a:lnTo>
                <a:lnTo>
                  <a:pt x="64" y="691"/>
                </a:lnTo>
                <a:lnTo>
                  <a:pt x="62" y="677"/>
                </a:lnTo>
                <a:lnTo>
                  <a:pt x="64" y="668"/>
                </a:lnTo>
                <a:lnTo>
                  <a:pt x="67" y="660"/>
                </a:lnTo>
                <a:lnTo>
                  <a:pt x="67" y="641"/>
                </a:lnTo>
                <a:lnTo>
                  <a:pt x="59" y="638"/>
                </a:lnTo>
                <a:lnTo>
                  <a:pt x="53" y="641"/>
                </a:lnTo>
                <a:lnTo>
                  <a:pt x="50" y="655"/>
                </a:lnTo>
                <a:lnTo>
                  <a:pt x="47" y="665"/>
                </a:lnTo>
                <a:lnTo>
                  <a:pt x="47" y="683"/>
                </a:lnTo>
                <a:lnTo>
                  <a:pt x="41" y="691"/>
                </a:lnTo>
                <a:lnTo>
                  <a:pt x="31" y="685"/>
                </a:lnTo>
                <a:lnTo>
                  <a:pt x="31" y="674"/>
                </a:lnTo>
                <a:lnTo>
                  <a:pt x="31" y="655"/>
                </a:lnTo>
                <a:lnTo>
                  <a:pt x="39" y="644"/>
                </a:lnTo>
                <a:lnTo>
                  <a:pt x="41" y="638"/>
                </a:lnTo>
                <a:lnTo>
                  <a:pt x="41" y="624"/>
                </a:lnTo>
                <a:lnTo>
                  <a:pt x="44" y="602"/>
                </a:lnTo>
                <a:lnTo>
                  <a:pt x="47" y="591"/>
                </a:lnTo>
                <a:lnTo>
                  <a:pt x="59" y="578"/>
                </a:lnTo>
                <a:lnTo>
                  <a:pt x="53" y="563"/>
                </a:lnTo>
                <a:lnTo>
                  <a:pt x="50" y="547"/>
                </a:lnTo>
                <a:lnTo>
                  <a:pt x="50" y="536"/>
                </a:lnTo>
                <a:lnTo>
                  <a:pt x="47" y="519"/>
                </a:lnTo>
                <a:lnTo>
                  <a:pt x="56" y="519"/>
                </a:lnTo>
                <a:lnTo>
                  <a:pt x="62" y="497"/>
                </a:lnTo>
                <a:lnTo>
                  <a:pt x="72" y="480"/>
                </a:lnTo>
                <a:lnTo>
                  <a:pt x="77" y="461"/>
                </a:lnTo>
                <a:lnTo>
                  <a:pt x="86" y="437"/>
                </a:lnTo>
                <a:lnTo>
                  <a:pt x="89" y="417"/>
                </a:lnTo>
                <a:lnTo>
                  <a:pt x="95" y="404"/>
                </a:lnTo>
                <a:lnTo>
                  <a:pt x="92" y="348"/>
                </a:lnTo>
                <a:lnTo>
                  <a:pt x="92" y="329"/>
                </a:lnTo>
                <a:lnTo>
                  <a:pt x="103" y="320"/>
                </a:lnTo>
                <a:lnTo>
                  <a:pt x="103" y="309"/>
                </a:lnTo>
                <a:lnTo>
                  <a:pt x="98" y="300"/>
                </a:lnTo>
                <a:lnTo>
                  <a:pt x="103" y="290"/>
                </a:lnTo>
                <a:lnTo>
                  <a:pt x="110" y="260"/>
                </a:lnTo>
                <a:lnTo>
                  <a:pt x="119" y="215"/>
                </a:lnTo>
                <a:lnTo>
                  <a:pt x="122" y="146"/>
                </a:lnTo>
                <a:lnTo>
                  <a:pt x="131" y="77"/>
                </a:lnTo>
                <a:lnTo>
                  <a:pt x="128" y="41"/>
                </a:lnTo>
                <a:lnTo>
                  <a:pt x="125" y="27"/>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53" name="Freeform 231"/>
          <p:cNvSpPr>
            <a:spLocks/>
          </p:cNvSpPr>
          <p:nvPr/>
        </p:nvSpPr>
        <p:spPr bwMode="auto">
          <a:xfrm>
            <a:off x="1918471" y="5703863"/>
            <a:ext cx="123495" cy="99869"/>
          </a:xfrm>
          <a:custGeom>
            <a:avLst/>
            <a:gdLst>
              <a:gd name="T0" fmla="*/ 0 w 84"/>
              <a:gd name="T1" fmla="*/ 0 h 69"/>
              <a:gd name="T2" fmla="*/ 0 w 84"/>
              <a:gd name="T3" fmla="*/ 4 h 69"/>
              <a:gd name="T4" fmla="*/ 2 w 84"/>
              <a:gd name="T5" fmla="*/ 4 h 69"/>
              <a:gd name="T6" fmla="*/ 3 w 84"/>
              <a:gd name="T7" fmla="*/ 4 h 69"/>
              <a:gd name="T8" fmla="*/ 4 w 84"/>
              <a:gd name="T9" fmla="*/ 5 h 69"/>
              <a:gd name="T10" fmla="*/ 5 w 84"/>
              <a:gd name="T11" fmla="*/ 5 h 69"/>
              <a:gd name="T12" fmla="*/ 6 w 84"/>
              <a:gd name="T13" fmla="*/ 4 h 69"/>
              <a:gd name="T14" fmla="*/ 5 w 84"/>
              <a:gd name="T15" fmla="*/ 4 h 69"/>
              <a:gd name="T16" fmla="*/ 4 w 84"/>
              <a:gd name="T17" fmla="*/ 4 h 69"/>
              <a:gd name="T18" fmla="*/ 2 w 84"/>
              <a:gd name="T19" fmla="*/ 3 h 69"/>
              <a:gd name="T20" fmla="*/ 1 w 84"/>
              <a:gd name="T21" fmla="*/ 2 h 69"/>
              <a:gd name="T22" fmla="*/ 1 w 84"/>
              <a:gd name="T23" fmla="*/ 1 h 69"/>
              <a:gd name="T24" fmla="*/ 1 w 84"/>
              <a:gd name="T25" fmla="*/ 1 h 69"/>
              <a:gd name="T26" fmla="*/ 0 w 84"/>
              <a:gd name="T27" fmla="*/ 0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4"/>
              <a:gd name="T43" fmla="*/ 0 h 69"/>
              <a:gd name="T44" fmla="*/ 84 w 84"/>
              <a:gd name="T45" fmla="*/ 69 h 6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4" h="69">
                <a:moveTo>
                  <a:pt x="0" y="0"/>
                </a:moveTo>
                <a:lnTo>
                  <a:pt x="0" y="63"/>
                </a:lnTo>
                <a:lnTo>
                  <a:pt x="18" y="63"/>
                </a:lnTo>
                <a:lnTo>
                  <a:pt x="33" y="63"/>
                </a:lnTo>
                <a:lnTo>
                  <a:pt x="54" y="69"/>
                </a:lnTo>
                <a:lnTo>
                  <a:pt x="74" y="66"/>
                </a:lnTo>
                <a:lnTo>
                  <a:pt x="84" y="63"/>
                </a:lnTo>
                <a:lnTo>
                  <a:pt x="71" y="60"/>
                </a:lnTo>
                <a:lnTo>
                  <a:pt x="48" y="54"/>
                </a:lnTo>
                <a:lnTo>
                  <a:pt x="30" y="43"/>
                </a:lnTo>
                <a:lnTo>
                  <a:pt x="12" y="24"/>
                </a:lnTo>
                <a:lnTo>
                  <a:pt x="8" y="13"/>
                </a:lnTo>
                <a:lnTo>
                  <a:pt x="5" y="4"/>
                </a:lnTo>
                <a:lnTo>
                  <a:pt x="0" y="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54" name="Freeform 232"/>
          <p:cNvSpPr>
            <a:spLocks/>
          </p:cNvSpPr>
          <p:nvPr/>
        </p:nvSpPr>
        <p:spPr bwMode="auto">
          <a:xfrm>
            <a:off x="1829440" y="5692450"/>
            <a:ext cx="146471" cy="136963"/>
          </a:xfrm>
          <a:custGeom>
            <a:avLst/>
            <a:gdLst>
              <a:gd name="T0" fmla="*/ 1 w 102"/>
              <a:gd name="T1" fmla="*/ 5 h 96"/>
              <a:gd name="T2" fmla="*/ 0 w 102"/>
              <a:gd name="T3" fmla="*/ 3 h 96"/>
              <a:gd name="T4" fmla="*/ 1 w 102"/>
              <a:gd name="T5" fmla="*/ 3 h 96"/>
              <a:gd name="T6" fmla="*/ 1 w 102"/>
              <a:gd name="T7" fmla="*/ 3 h 96"/>
              <a:gd name="T8" fmla="*/ 2 w 102"/>
              <a:gd name="T9" fmla="*/ 3 h 96"/>
              <a:gd name="T10" fmla="*/ 3 w 102"/>
              <a:gd name="T11" fmla="*/ 3 h 96"/>
              <a:gd name="T12" fmla="*/ 3 w 102"/>
              <a:gd name="T13" fmla="*/ 3 h 96"/>
              <a:gd name="T14" fmla="*/ 3 w 102"/>
              <a:gd name="T15" fmla="*/ 3 h 96"/>
              <a:gd name="T16" fmla="*/ 2 w 102"/>
              <a:gd name="T17" fmla="*/ 3 h 96"/>
              <a:gd name="T18" fmla="*/ 2 w 102"/>
              <a:gd name="T19" fmla="*/ 3 h 96"/>
              <a:gd name="T20" fmla="*/ 3 w 102"/>
              <a:gd name="T21" fmla="*/ 3 h 96"/>
              <a:gd name="T22" fmla="*/ 3 w 102"/>
              <a:gd name="T23" fmla="*/ 2 h 96"/>
              <a:gd name="T24" fmla="*/ 3 w 102"/>
              <a:gd name="T25" fmla="*/ 2 h 96"/>
              <a:gd name="T26" fmla="*/ 2 w 102"/>
              <a:gd name="T27" fmla="*/ 2 h 96"/>
              <a:gd name="T28" fmla="*/ 2 w 102"/>
              <a:gd name="T29" fmla="*/ 2 h 96"/>
              <a:gd name="T30" fmla="*/ 2 w 102"/>
              <a:gd name="T31" fmla="*/ 2 h 96"/>
              <a:gd name="T32" fmla="*/ 2 w 102"/>
              <a:gd name="T33" fmla="*/ 1 h 96"/>
              <a:gd name="T34" fmla="*/ 2 w 102"/>
              <a:gd name="T35" fmla="*/ 1 h 96"/>
              <a:gd name="T36" fmla="*/ 3 w 102"/>
              <a:gd name="T37" fmla="*/ 1 h 96"/>
              <a:gd name="T38" fmla="*/ 3 w 102"/>
              <a:gd name="T39" fmla="*/ 0 h 96"/>
              <a:gd name="T40" fmla="*/ 3 w 102"/>
              <a:gd name="T41" fmla="*/ 0 h 96"/>
              <a:gd name="T42" fmla="*/ 4 w 102"/>
              <a:gd name="T43" fmla="*/ 1 h 96"/>
              <a:gd name="T44" fmla="*/ 4 w 102"/>
              <a:gd name="T45" fmla="*/ 5 h 96"/>
              <a:gd name="T46" fmla="*/ 6 w 102"/>
              <a:gd name="T47" fmla="*/ 5 h 96"/>
              <a:gd name="T48" fmla="*/ 6 w 102"/>
              <a:gd name="T49" fmla="*/ 5 h 96"/>
              <a:gd name="T50" fmla="*/ 6 w 102"/>
              <a:gd name="T51" fmla="*/ 6 h 96"/>
              <a:gd name="T52" fmla="*/ 6 w 102"/>
              <a:gd name="T53" fmla="*/ 6 h 96"/>
              <a:gd name="T54" fmla="*/ 5 w 102"/>
              <a:gd name="T55" fmla="*/ 6 h 96"/>
              <a:gd name="T56" fmla="*/ 5 w 102"/>
              <a:gd name="T57" fmla="*/ 6 h 96"/>
              <a:gd name="T58" fmla="*/ 4 w 102"/>
              <a:gd name="T59" fmla="*/ 6 h 96"/>
              <a:gd name="T60" fmla="*/ 3 w 102"/>
              <a:gd name="T61" fmla="*/ 6 h 96"/>
              <a:gd name="T62" fmla="*/ 3 w 102"/>
              <a:gd name="T63" fmla="*/ 6 h 96"/>
              <a:gd name="T64" fmla="*/ 2 w 102"/>
              <a:gd name="T65" fmla="*/ 6 h 96"/>
              <a:gd name="T66" fmla="*/ 2 w 102"/>
              <a:gd name="T67" fmla="*/ 5 h 96"/>
              <a:gd name="T68" fmla="*/ 2 w 102"/>
              <a:gd name="T69" fmla="*/ 5 h 96"/>
              <a:gd name="T70" fmla="*/ 2 w 102"/>
              <a:gd name="T71" fmla="*/ 5 h 96"/>
              <a:gd name="T72" fmla="*/ 2 w 102"/>
              <a:gd name="T73" fmla="*/ 6 h 96"/>
              <a:gd name="T74" fmla="*/ 1 w 102"/>
              <a:gd name="T75" fmla="*/ 5 h 96"/>
              <a:gd name="T76" fmla="*/ 1 w 102"/>
              <a:gd name="T77" fmla="*/ 5 h 9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02"/>
              <a:gd name="T118" fmla="*/ 0 h 96"/>
              <a:gd name="T119" fmla="*/ 102 w 102"/>
              <a:gd name="T120" fmla="*/ 96 h 9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02" h="96">
                <a:moveTo>
                  <a:pt x="5" y="69"/>
                </a:moveTo>
                <a:lnTo>
                  <a:pt x="0" y="60"/>
                </a:lnTo>
                <a:lnTo>
                  <a:pt x="10" y="58"/>
                </a:lnTo>
                <a:lnTo>
                  <a:pt x="16" y="58"/>
                </a:lnTo>
                <a:lnTo>
                  <a:pt x="30" y="58"/>
                </a:lnTo>
                <a:lnTo>
                  <a:pt x="41" y="60"/>
                </a:lnTo>
                <a:lnTo>
                  <a:pt x="46" y="58"/>
                </a:lnTo>
                <a:lnTo>
                  <a:pt x="33" y="49"/>
                </a:lnTo>
                <a:lnTo>
                  <a:pt x="25" y="42"/>
                </a:lnTo>
                <a:lnTo>
                  <a:pt x="28" y="33"/>
                </a:lnTo>
                <a:lnTo>
                  <a:pt x="33" y="33"/>
                </a:lnTo>
                <a:lnTo>
                  <a:pt x="43" y="30"/>
                </a:lnTo>
                <a:lnTo>
                  <a:pt x="41" y="22"/>
                </a:lnTo>
                <a:lnTo>
                  <a:pt x="30" y="25"/>
                </a:lnTo>
                <a:lnTo>
                  <a:pt x="22" y="27"/>
                </a:lnTo>
                <a:lnTo>
                  <a:pt x="19" y="19"/>
                </a:lnTo>
                <a:lnTo>
                  <a:pt x="22" y="13"/>
                </a:lnTo>
                <a:lnTo>
                  <a:pt x="30" y="9"/>
                </a:lnTo>
                <a:lnTo>
                  <a:pt x="36" y="3"/>
                </a:lnTo>
                <a:lnTo>
                  <a:pt x="49" y="0"/>
                </a:lnTo>
                <a:lnTo>
                  <a:pt x="58" y="0"/>
                </a:lnTo>
                <a:lnTo>
                  <a:pt x="64" y="9"/>
                </a:lnTo>
                <a:lnTo>
                  <a:pt x="64" y="72"/>
                </a:lnTo>
                <a:lnTo>
                  <a:pt x="97" y="72"/>
                </a:lnTo>
                <a:lnTo>
                  <a:pt x="102" y="78"/>
                </a:lnTo>
                <a:lnTo>
                  <a:pt x="102" y="85"/>
                </a:lnTo>
                <a:lnTo>
                  <a:pt x="91" y="88"/>
                </a:lnTo>
                <a:lnTo>
                  <a:pt x="79" y="88"/>
                </a:lnTo>
                <a:lnTo>
                  <a:pt x="66" y="91"/>
                </a:lnTo>
                <a:lnTo>
                  <a:pt x="64" y="96"/>
                </a:lnTo>
                <a:lnTo>
                  <a:pt x="52" y="94"/>
                </a:lnTo>
                <a:lnTo>
                  <a:pt x="36" y="91"/>
                </a:lnTo>
                <a:lnTo>
                  <a:pt x="30" y="85"/>
                </a:lnTo>
                <a:lnTo>
                  <a:pt x="30" y="75"/>
                </a:lnTo>
                <a:lnTo>
                  <a:pt x="25" y="75"/>
                </a:lnTo>
                <a:lnTo>
                  <a:pt x="19" y="75"/>
                </a:lnTo>
                <a:lnTo>
                  <a:pt x="19" y="85"/>
                </a:lnTo>
                <a:lnTo>
                  <a:pt x="5" y="78"/>
                </a:lnTo>
                <a:lnTo>
                  <a:pt x="5" y="69"/>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55" name="Freeform 233"/>
          <p:cNvSpPr>
            <a:spLocks/>
          </p:cNvSpPr>
          <p:nvPr/>
        </p:nvSpPr>
        <p:spPr bwMode="auto">
          <a:xfrm>
            <a:off x="2188438" y="5632528"/>
            <a:ext cx="40207" cy="39948"/>
          </a:xfrm>
          <a:custGeom>
            <a:avLst/>
            <a:gdLst>
              <a:gd name="T0" fmla="*/ 1 w 27"/>
              <a:gd name="T1" fmla="*/ 1 h 28"/>
              <a:gd name="T2" fmla="*/ 2 w 27"/>
              <a:gd name="T3" fmla="*/ 0 h 28"/>
              <a:gd name="T4" fmla="*/ 2 w 27"/>
              <a:gd name="T5" fmla="*/ 1 h 28"/>
              <a:gd name="T6" fmla="*/ 2 w 27"/>
              <a:gd name="T7" fmla="*/ 1 h 28"/>
              <a:gd name="T8" fmla="*/ 2 w 27"/>
              <a:gd name="T9" fmla="*/ 1 h 28"/>
              <a:gd name="T10" fmla="*/ 1 w 27"/>
              <a:gd name="T11" fmla="*/ 2 h 28"/>
              <a:gd name="T12" fmla="*/ 1 w 27"/>
              <a:gd name="T13" fmla="*/ 2 h 28"/>
              <a:gd name="T14" fmla="*/ 0 w 27"/>
              <a:gd name="T15" fmla="*/ 2 h 28"/>
              <a:gd name="T16" fmla="*/ 0 w 27"/>
              <a:gd name="T17" fmla="*/ 2 h 28"/>
              <a:gd name="T18" fmla="*/ 1 w 27"/>
              <a:gd name="T19" fmla="*/ 1 h 28"/>
              <a:gd name="T20" fmla="*/ 1 w 27"/>
              <a:gd name="T21" fmla="*/ 1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
              <a:gd name="T34" fmla="*/ 0 h 28"/>
              <a:gd name="T35" fmla="*/ 27 w 27"/>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 h="28">
                <a:moveTo>
                  <a:pt x="10" y="6"/>
                </a:moveTo>
                <a:lnTo>
                  <a:pt x="19" y="0"/>
                </a:lnTo>
                <a:lnTo>
                  <a:pt x="27" y="3"/>
                </a:lnTo>
                <a:lnTo>
                  <a:pt x="27" y="9"/>
                </a:lnTo>
                <a:lnTo>
                  <a:pt x="21" y="15"/>
                </a:lnTo>
                <a:lnTo>
                  <a:pt x="13" y="25"/>
                </a:lnTo>
                <a:lnTo>
                  <a:pt x="7" y="28"/>
                </a:lnTo>
                <a:lnTo>
                  <a:pt x="0" y="25"/>
                </a:lnTo>
                <a:lnTo>
                  <a:pt x="0" y="19"/>
                </a:lnTo>
                <a:lnTo>
                  <a:pt x="7" y="12"/>
                </a:lnTo>
                <a:lnTo>
                  <a:pt x="10" y="6"/>
                </a:lnTo>
                <a:close/>
              </a:path>
            </a:pathLst>
          </a:custGeom>
          <a:solidFill>
            <a:srgbClr val="002060"/>
          </a:solidFill>
          <a:ln w="9525">
            <a:solidFill>
              <a:schemeClr val="tx2"/>
            </a:solidFill>
            <a:round/>
            <a:headEnd/>
            <a:tailEnd/>
          </a:ln>
          <a:effectLst/>
        </p:spPr>
        <p:txBody>
          <a:bodyPr/>
          <a:lstStyle/>
          <a:p>
            <a:endParaRPr lang="en-US">
              <a:latin typeface="Arial"/>
            </a:endParaRPr>
          </a:p>
        </p:txBody>
      </p:sp>
      <p:sp>
        <p:nvSpPr>
          <p:cNvPr id="56" name="Freeform 234"/>
          <p:cNvSpPr>
            <a:spLocks/>
          </p:cNvSpPr>
          <p:nvPr/>
        </p:nvSpPr>
        <p:spPr bwMode="auto">
          <a:xfrm>
            <a:off x="2225775" y="5638235"/>
            <a:ext cx="60311" cy="42800"/>
          </a:xfrm>
          <a:custGeom>
            <a:avLst/>
            <a:gdLst>
              <a:gd name="T0" fmla="*/ 1 w 42"/>
              <a:gd name="T1" fmla="*/ 1 h 30"/>
              <a:gd name="T2" fmla="*/ 1 w 42"/>
              <a:gd name="T3" fmla="*/ 0 h 30"/>
              <a:gd name="T4" fmla="*/ 1 w 42"/>
              <a:gd name="T5" fmla="*/ 0 h 30"/>
              <a:gd name="T6" fmla="*/ 3 w 42"/>
              <a:gd name="T7" fmla="*/ 0 h 30"/>
              <a:gd name="T8" fmla="*/ 3 w 42"/>
              <a:gd name="T9" fmla="*/ 1 h 30"/>
              <a:gd name="T10" fmla="*/ 3 w 42"/>
              <a:gd name="T11" fmla="*/ 1 h 30"/>
              <a:gd name="T12" fmla="*/ 3 w 42"/>
              <a:gd name="T13" fmla="*/ 1 h 30"/>
              <a:gd name="T14" fmla="*/ 1 w 42"/>
              <a:gd name="T15" fmla="*/ 1 h 30"/>
              <a:gd name="T16" fmla="*/ 1 w 42"/>
              <a:gd name="T17" fmla="*/ 1 h 30"/>
              <a:gd name="T18" fmla="*/ 1 w 42"/>
              <a:gd name="T19" fmla="*/ 2 h 30"/>
              <a:gd name="T20" fmla="*/ 1 w 42"/>
              <a:gd name="T21" fmla="*/ 2 h 30"/>
              <a:gd name="T22" fmla="*/ 1 w 42"/>
              <a:gd name="T23" fmla="*/ 2 h 30"/>
              <a:gd name="T24" fmla="*/ 0 w 42"/>
              <a:gd name="T25" fmla="*/ 2 h 30"/>
              <a:gd name="T26" fmla="*/ 0 w 42"/>
              <a:gd name="T27" fmla="*/ 2 h 30"/>
              <a:gd name="T28" fmla="*/ 1 w 42"/>
              <a:gd name="T29" fmla="*/ 1 h 30"/>
              <a:gd name="T30" fmla="*/ 1 w 42"/>
              <a:gd name="T31" fmla="*/ 1 h 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30"/>
              <a:gd name="T50" fmla="*/ 42 w 42"/>
              <a:gd name="T51" fmla="*/ 30 h 3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30">
                <a:moveTo>
                  <a:pt x="9" y="12"/>
                </a:moveTo>
                <a:lnTo>
                  <a:pt x="16" y="0"/>
                </a:lnTo>
                <a:lnTo>
                  <a:pt x="25" y="0"/>
                </a:lnTo>
                <a:lnTo>
                  <a:pt x="33" y="0"/>
                </a:lnTo>
                <a:lnTo>
                  <a:pt x="42" y="3"/>
                </a:lnTo>
                <a:lnTo>
                  <a:pt x="42" y="9"/>
                </a:lnTo>
                <a:lnTo>
                  <a:pt x="33" y="12"/>
                </a:lnTo>
                <a:lnTo>
                  <a:pt x="28" y="16"/>
                </a:lnTo>
                <a:lnTo>
                  <a:pt x="25" y="16"/>
                </a:lnTo>
                <a:lnTo>
                  <a:pt x="19" y="22"/>
                </a:lnTo>
                <a:lnTo>
                  <a:pt x="12" y="25"/>
                </a:lnTo>
                <a:lnTo>
                  <a:pt x="9" y="30"/>
                </a:lnTo>
                <a:lnTo>
                  <a:pt x="0" y="28"/>
                </a:lnTo>
                <a:lnTo>
                  <a:pt x="0" y="19"/>
                </a:lnTo>
                <a:lnTo>
                  <a:pt x="3" y="16"/>
                </a:lnTo>
                <a:lnTo>
                  <a:pt x="9" y="12"/>
                </a:lnTo>
                <a:close/>
              </a:path>
            </a:pathLst>
          </a:custGeom>
          <a:solidFill>
            <a:srgbClr val="002060"/>
          </a:solidFill>
          <a:ln w="9525">
            <a:solidFill>
              <a:schemeClr val="tx2"/>
            </a:solidFill>
            <a:round/>
            <a:headEnd/>
            <a:tailEnd/>
          </a:ln>
          <a:effectLst/>
        </p:spPr>
        <p:txBody>
          <a:bodyPr/>
          <a:lstStyle/>
          <a:p>
            <a:endParaRPr lang="en-US">
              <a:latin typeface="Arial"/>
            </a:endParaRPr>
          </a:p>
        </p:txBody>
      </p:sp>
      <p:sp>
        <p:nvSpPr>
          <p:cNvPr id="57" name="Freeform 235"/>
          <p:cNvSpPr>
            <a:spLocks/>
          </p:cNvSpPr>
          <p:nvPr/>
        </p:nvSpPr>
        <p:spPr bwMode="auto">
          <a:xfrm>
            <a:off x="1734664" y="3543845"/>
            <a:ext cx="1332604" cy="1363923"/>
          </a:xfrm>
          <a:custGeom>
            <a:avLst/>
            <a:gdLst>
              <a:gd name="T0" fmla="*/ 35 w 927"/>
              <a:gd name="T1" fmla="*/ 4 h 956"/>
              <a:gd name="T2" fmla="*/ 36 w 927"/>
              <a:gd name="T3" fmla="*/ 7 h 956"/>
              <a:gd name="T4" fmla="*/ 34 w 927"/>
              <a:gd name="T5" fmla="*/ 10 h 956"/>
              <a:gd name="T6" fmla="*/ 37 w 927"/>
              <a:gd name="T7" fmla="*/ 7 h 956"/>
              <a:gd name="T8" fmla="*/ 38 w 927"/>
              <a:gd name="T9" fmla="*/ 10 h 956"/>
              <a:gd name="T10" fmla="*/ 38 w 927"/>
              <a:gd name="T11" fmla="*/ 11 h 956"/>
              <a:gd name="T12" fmla="*/ 40 w 927"/>
              <a:gd name="T13" fmla="*/ 9 h 956"/>
              <a:gd name="T14" fmla="*/ 45 w 927"/>
              <a:gd name="T15" fmla="*/ 11 h 956"/>
              <a:gd name="T16" fmla="*/ 45 w 927"/>
              <a:gd name="T17" fmla="*/ 12 h 956"/>
              <a:gd name="T18" fmla="*/ 49 w 927"/>
              <a:gd name="T19" fmla="*/ 13 h 956"/>
              <a:gd name="T20" fmla="*/ 54 w 927"/>
              <a:gd name="T21" fmla="*/ 15 h 956"/>
              <a:gd name="T22" fmla="*/ 58 w 927"/>
              <a:gd name="T23" fmla="*/ 17 h 956"/>
              <a:gd name="T24" fmla="*/ 57 w 927"/>
              <a:gd name="T25" fmla="*/ 24 h 956"/>
              <a:gd name="T26" fmla="*/ 54 w 927"/>
              <a:gd name="T27" fmla="*/ 27 h 956"/>
              <a:gd name="T28" fmla="*/ 52 w 927"/>
              <a:gd name="T29" fmla="*/ 30 h 956"/>
              <a:gd name="T30" fmla="*/ 51 w 927"/>
              <a:gd name="T31" fmla="*/ 37 h 956"/>
              <a:gd name="T32" fmla="*/ 48 w 927"/>
              <a:gd name="T33" fmla="*/ 42 h 956"/>
              <a:gd name="T34" fmla="*/ 43 w 927"/>
              <a:gd name="T35" fmla="*/ 44 h 956"/>
              <a:gd name="T36" fmla="*/ 39 w 927"/>
              <a:gd name="T37" fmla="*/ 47 h 956"/>
              <a:gd name="T38" fmla="*/ 38 w 927"/>
              <a:gd name="T39" fmla="*/ 52 h 956"/>
              <a:gd name="T40" fmla="*/ 35 w 927"/>
              <a:gd name="T41" fmla="*/ 56 h 956"/>
              <a:gd name="T42" fmla="*/ 33 w 927"/>
              <a:gd name="T43" fmla="*/ 57 h 956"/>
              <a:gd name="T44" fmla="*/ 35 w 927"/>
              <a:gd name="T45" fmla="*/ 55 h 956"/>
              <a:gd name="T46" fmla="*/ 33 w 927"/>
              <a:gd name="T47" fmla="*/ 56 h 956"/>
              <a:gd name="T48" fmla="*/ 32 w 927"/>
              <a:gd name="T49" fmla="*/ 59 h 956"/>
              <a:gd name="T50" fmla="*/ 31 w 927"/>
              <a:gd name="T51" fmla="*/ 59 h 956"/>
              <a:gd name="T52" fmla="*/ 27 w 927"/>
              <a:gd name="T53" fmla="*/ 56 h 956"/>
              <a:gd name="T54" fmla="*/ 28 w 927"/>
              <a:gd name="T55" fmla="*/ 51 h 956"/>
              <a:gd name="T56" fmla="*/ 31 w 927"/>
              <a:gd name="T57" fmla="*/ 47 h 956"/>
              <a:gd name="T58" fmla="*/ 30 w 927"/>
              <a:gd name="T59" fmla="*/ 45 h 956"/>
              <a:gd name="T60" fmla="*/ 28 w 927"/>
              <a:gd name="T61" fmla="*/ 42 h 956"/>
              <a:gd name="T62" fmla="*/ 24 w 927"/>
              <a:gd name="T63" fmla="*/ 39 h 956"/>
              <a:gd name="T64" fmla="*/ 25 w 927"/>
              <a:gd name="T65" fmla="*/ 36 h 956"/>
              <a:gd name="T66" fmla="*/ 21 w 927"/>
              <a:gd name="T67" fmla="*/ 33 h 956"/>
              <a:gd name="T68" fmla="*/ 20 w 927"/>
              <a:gd name="T69" fmla="*/ 29 h 956"/>
              <a:gd name="T70" fmla="*/ 16 w 927"/>
              <a:gd name="T71" fmla="*/ 27 h 956"/>
              <a:gd name="T72" fmla="*/ 11 w 927"/>
              <a:gd name="T73" fmla="*/ 23 h 956"/>
              <a:gd name="T74" fmla="*/ 6 w 927"/>
              <a:gd name="T75" fmla="*/ 24 h 956"/>
              <a:gd name="T76" fmla="*/ 5 w 927"/>
              <a:gd name="T77" fmla="*/ 23 h 956"/>
              <a:gd name="T78" fmla="*/ 1 w 927"/>
              <a:gd name="T79" fmla="*/ 21 h 956"/>
              <a:gd name="T80" fmla="*/ 3 w 927"/>
              <a:gd name="T81" fmla="*/ 15 h 956"/>
              <a:gd name="T82" fmla="*/ 7 w 927"/>
              <a:gd name="T83" fmla="*/ 12 h 956"/>
              <a:gd name="T84" fmla="*/ 7 w 927"/>
              <a:gd name="T85" fmla="*/ 7 h 956"/>
              <a:gd name="T86" fmla="*/ 9 w 927"/>
              <a:gd name="T87" fmla="*/ 6 h 956"/>
              <a:gd name="T88" fmla="*/ 13 w 927"/>
              <a:gd name="T89" fmla="*/ 7 h 956"/>
              <a:gd name="T90" fmla="*/ 16 w 927"/>
              <a:gd name="T91" fmla="*/ 5 h 956"/>
              <a:gd name="T92" fmla="*/ 15 w 927"/>
              <a:gd name="T93" fmla="*/ 2 h 956"/>
              <a:gd name="T94" fmla="*/ 19 w 927"/>
              <a:gd name="T95" fmla="*/ 2 h 956"/>
              <a:gd name="T96" fmla="*/ 22 w 927"/>
              <a:gd name="T97" fmla="*/ 3 h 956"/>
              <a:gd name="T98" fmla="*/ 23 w 927"/>
              <a:gd name="T99" fmla="*/ 7 h 956"/>
              <a:gd name="T100" fmla="*/ 26 w 927"/>
              <a:gd name="T101" fmla="*/ 6 h 956"/>
              <a:gd name="T102" fmla="*/ 28 w 927"/>
              <a:gd name="T103" fmla="*/ 5 h 956"/>
              <a:gd name="T104" fmla="*/ 31 w 927"/>
              <a:gd name="T105" fmla="*/ 5 h 95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27"/>
              <a:gd name="T160" fmla="*/ 0 h 956"/>
              <a:gd name="T161" fmla="*/ 927 w 927"/>
              <a:gd name="T162" fmla="*/ 956 h 95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27" h="956">
                <a:moveTo>
                  <a:pt x="532" y="28"/>
                </a:moveTo>
                <a:lnTo>
                  <a:pt x="542" y="31"/>
                </a:lnTo>
                <a:lnTo>
                  <a:pt x="547" y="36"/>
                </a:lnTo>
                <a:lnTo>
                  <a:pt x="544" y="42"/>
                </a:lnTo>
                <a:lnTo>
                  <a:pt x="547" y="55"/>
                </a:lnTo>
                <a:lnTo>
                  <a:pt x="550" y="67"/>
                </a:lnTo>
                <a:lnTo>
                  <a:pt x="562" y="82"/>
                </a:lnTo>
                <a:lnTo>
                  <a:pt x="572" y="91"/>
                </a:lnTo>
                <a:lnTo>
                  <a:pt x="572" y="103"/>
                </a:lnTo>
                <a:lnTo>
                  <a:pt x="565" y="105"/>
                </a:lnTo>
                <a:lnTo>
                  <a:pt x="553" y="114"/>
                </a:lnTo>
                <a:lnTo>
                  <a:pt x="542" y="127"/>
                </a:lnTo>
                <a:lnTo>
                  <a:pt x="539" y="133"/>
                </a:lnTo>
                <a:lnTo>
                  <a:pt x="539" y="144"/>
                </a:lnTo>
                <a:lnTo>
                  <a:pt x="542" y="150"/>
                </a:lnTo>
                <a:lnTo>
                  <a:pt x="550" y="147"/>
                </a:lnTo>
                <a:lnTo>
                  <a:pt x="556" y="138"/>
                </a:lnTo>
                <a:lnTo>
                  <a:pt x="556" y="124"/>
                </a:lnTo>
                <a:lnTo>
                  <a:pt x="567" y="118"/>
                </a:lnTo>
                <a:lnTo>
                  <a:pt x="580" y="118"/>
                </a:lnTo>
                <a:lnTo>
                  <a:pt x="586" y="124"/>
                </a:lnTo>
                <a:lnTo>
                  <a:pt x="598" y="127"/>
                </a:lnTo>
                <a:lnTo>
                  <a:pt x="603" y="133"/>
                </a:lnTo>
                <a:lnTo>
                  <a:pt x="603" y="138"/>
                </a:lnTo>
                <a:lnTo>
                  <a:pt x="601" y="147"/>
                </a:lnTo>
                <a:lnTo>
                  <a:pt x="595" y="154"/>
                </a:lnTo>
                <a:lnTo>
                  <a:pt x="586" y="163"/>
                </a:lnTo>
                <a:lnTo>
                  <a:pt x="586" y="174"/>
                </a:lnTo>
                <a:lnTo>
                  <a:pt x="592" y="174"/>
                </a:lnTo>
                <a:lnTo>
                  <a:pt x="603" y="163"/>
                </a:lnTo>
                <a:lnTo>
                  <a:pt x="608" y="163"/>
                </a:lnTo>
                <a:lnTo>
                  <a:pt x="611" y="157"/>
                </a:lnTo>
                <a:lnTo>
                  <a:pt x="614" y="147"/>
                </a:lnTo>
                <a:lnTo>
                  <a:pt x="619" y="141"/>
                </a:lnTo>
                <a:lnTo>
                  <a:pt x="628" y="138"/>
                </a:lnTo>
                <a:lnTo>
                  <a:pt x="637" y="141"/>
                </a:lnTo>
                <a:lnTo>
                  <a:pt x="658" y="147"/>
                </a:lnTo>
                <a:lnTo>
                  <a:pt x="670" y="157"/>
                </a:lnTo>
                <a:lnTo>
                  <a:pt x="691" y="166"/>
                </a:lnTo>
                <a:lnTo>
                  <a:pt x="706" y="172"/>
                </a:lnTo>
                <a:lnTo>
                  <a:pt x="706" y="180"/>
                </a:lnTo>
                <a:lnTo>
                  <a:pt x="700" y="190"/>
                </a:lnTo>
                <a:lnTo>
                  <a:pt x="697" y="202"/>
                </a:lnTo>
                <a:lnTo>
                  <a:pt x="700" y="202"/>
                </a:lnTo>
                <a:lnTo>
                  <a:pt x="711" y="190"/>
                </a:lnTo>
                <a:lnTo>
                  <a:pt x="721" y="186"/>
                </a:lnTo>
                <a:lnTo>
                  <a:pt x="730" y="183"/>
                </a:lnTo>
                <a:lnTo>
                  <a:pt x="741" y="186"/>
                </a:lnTo>
                <a:lnTo>
                  <a:pt x="757" y="193"/>
                </a:lnTo>
                <a:lnTo>
                  <a:pt x="772" y="196"/>
                </a:lnTo>
                <a:lnTo>
                  <a:pt x="790" y="196"/>
                </a:lnTo>
                <a:lnTo>
                  <a:pt x="805" y="199"/>
                </a:lnTo>
                <a:lnTo>
                  <a:pt x="819" y="202"/>
                </a:lnTo>
                <a:lnTo>
                  <a:pt x="838" y="213"/>
                </a:lnTo>
                <a:lnTo>
                  <a:pt x="855" y="229"/>
                </a:lnTo>
                <a:lnTo>
                  <a:pt x="871" y="241"/>
                </a:lnTo>
                <a:lnTo>
                  <a:pt x="885" y="249"/>
                </a:lnTo>
                <a:lnTo>
                  <a:pt x="901" y="246"/>
                </a:lnTo>
                <a:lnTo>
                  <a:pt x="913" y="246"/>
                </a:lnTo>
                <a:lnTo>
                  <a:pt x="918" y="262"/>
                </a:lnTo>
                <a:lnTo>
                  <a:pt x="927" y="285"/>
                </a:lnTo>
                <a:lnTo>
                  <a:pt x="927" y="310"/>
                </a:lnTo>
                <a:lnTo>
                  <a:pt x="924" y="337"/>
                </a:lnTo>
                <a:lnTo>
                  <a:pt x="910" y="354"/>
                </a:lnTo>
                <a:lnTo>
                  <a:pt x="898" y="370"/>
                </a:lnTo>
                <a:lnTo>
                  <a:pt x="868" y="396"/>
                </a:lnTo>
                <a:lnTo>
                  <a:pt x="868" y="409"/>
                </a:lnTo>
                <a:lnTo>
                  <a:pt x="865" y="417"/>
                </a:lnTo>
                <a:lnTo>
                  <a:pt x="859" y="423"/>
                </a:lnTo>
                <a:lnTo>
                  <a:pt x="852" y="429"/>
                </a:lnTo>
                <a:lnTo>
                  <a:pt x="841" y="435"/>
                </a:lnTo>
                <a:lnTo>
                  <a:pt x="832" y="442"/>
                </a:lnTo>
                <a:lnTo>
                  <a:pt x="829" y="453"/>
                </a:lnTo>
                <a:lnTo>
                  <a:pt x="829" y="465"/>
                </a:lnTo>
                <a:lnTo>
                  <a:pt x="832" y="484"/>
                </a:lnTo>
                <a:lnTo>
                  <a:pt x="832" y="507"/>
                </a:lnTo>
                <a:lnTo>
                  <a:pt x="829" y="525"/>
                </a:lnTo>
                <a:lnTo>
                  <a:pt x="826" y="550"/>
                </a:lnTo>
                <a:lnTo>
                  <a:pt x="819" y="564"/>
                </a:lnTo>
                <a:lnTo>
                  <a:pt x="813" y="588"/>
                </a:lnTo>
                <a:lnTo>
                  <a:pt x="802" y="611"/>
                </a:lnTo>
                <a:lnTo>
                  <a:pt x="790" y="630"/>
                </a:lnTo>
                <a:lnTo>
                  <a:pt x="783" y="650"/>
                </a:lnTo>
                <a:lnTo>
                  <a:pt x="775" y="660"/>
                </a:lnTo>
                <a:lnTo>
                  <a:pt x="766" y="669"/>
                </a:lnTo>
                <a:lnTo>
                  <a:pt x="760" y="678"/>
                </a:lnTo>
                <a:lnTo>
                  <a:pt x="739" y="683"/>
                </a:lnTo>
                <a:lnTo>
                  <a:pt x="721" y="683"/>
                </a:lnTo>
                <a:lnTo>
                  <a:pt x="694" y="686"/>
                </a:lnTo>
                <a:lnTo>
                  <a:pt x="680" y="702"/>
                </a:lnTo>
                <a:lnTo>
                  <a:pt x="667" y="708"/>
                </a:lnTo>
                <a:lnTo>
                  <a:pt x="655" y="708"/>
                </a:lnTo>
                <a:lnTo>
                  <a:pt x="644" y="719"/>
                </a:lnTo>
                <a:lnTo>
                  <a:pt x="625" y="725"/>
                </a:lnTo>
                <a:lnTo>
                  <a:pt x="611" y="741"/>
                </a:lnTo>
                <a:lnTo>
                  <a:pt x="603" y="752"/>
                </a:lnTo>
                <a:lnTo>
                  <a:pt x="601" y="774"/>
                </a:lnTo>
                <a:lnTo>
                  <a:pt x="601" y="788"/>
                </a:lnTo>
                <a:lnTo>
                  <a:pt x="603" y="813"/>
                </a:lnTo>
                <a:lnTo>
                  <a:pt x="595" y="824"/>
                </a:lnTo>
                <a:lnTo>
                  <a:pt x="583" y="840"/>
                </a:lnTo>
                <a:lnTo>
                  <a:pt x="575" y="849"/>
                </a:lnTo>
                <a:lnTo>
                  <a:pt x="567" y="860"/>
                </a:lnTo>
                <a:lnTo>
                  <a:pt x="562" y="876"/>
                </a:lnTo>
                <a:lnTo>
                  <a:pt x="559" y="882"/>
                </a:lnTo>
                <a:lnTo>
                  <a:pt x="553" y="887"/>
                </a:lnTo>
                <a:lnTo>
                  <a:pt x="547" y="899"/>
                </a:lnTo>
                <a:lnTo>
                  <a:pt x="539" y="905"/>
                </a:lnTo>
                <a:lnTo>
                  <a:pt x="526" y="915"/>
                </a:lnTo>
                <a:lnTo>
                  <a:pt x="526" y="909"/>
                </a:lnTo>
                <a:lnTo>
                  <a:pt x="526" y="905"/>
                </a:lnTo>
                <a:lnTo>
                  <a:pt x="532" y="899"/>
                </a:lnTo>
                <a:lnTo>
                  <a:pt x="539" y="893"/>
                </a:lnTo>
                <a:lnTo>
                  <a:pt x="547" y="885"/>
                </a:lnTo>
                <a:lnTo>
                  <a:pt x="553" y="876"/>
                </a:lnTo>
                <a:lnTo>
                  <a:pt x="550" y="869"/>
                </a:lnTo>
                <a:lnTo>
                  <a:pt x="544" y="873"/>
                </a:lnTo>
                <a:lnTo>
                  <a:pt x="539" y="879"/>
                </a:lnTo>
                <a:lnTo>
                  <a:pt x="532" y="887"/>
                </a:lnTo>
                <a:lnTo>
                  <a:pt x="526" y="893"/>
                </a:lnTo>
                <a:lnTo>
                  <a:pt x="520" y="899"/>
                </a:lnTo>
                <a:lnTo>
                  <a:pt x="520" y="909"/>
                </a:lnTo>
                <a:lnTo>
                  <a:pt x="517" y="918"/>
                </a:lnTo>
                <a:lnTo>
                  <a:pt x="514" y="926"/>
                </a:lnTo>
                <a:lnTo>
                  <a:pt x="511" y="932"/>
                </a:lnTo>
                <a:lnTo>
                  <a:pt x="503" y="945"/>
                </a:lnTo>
                <a:lnTo>
                  <a:pt x="496" y="956"/>
                </a:lnTo>
                <a:lnTo>
                  <a:pt x="490" y="951"/>
                </a:lnTo>
                <a:lnTo>
                  <a:pt x="490" y="941"/>
                </a:lnTo>
                <a:lnTo>
                  <a:pt x="493" y="932"/>
                </a:lnTo>
                <a:lnTo>
                  <a:pt x="487" y="921"/>
                </a:lnTo>
                <a:lnTo>
                  <a:pt x="478" y="915"/>
                </a:lnTo>
                <a:lnTo>
                  <a:pt x="460" y="899"/>
                </a:lnTo>
                <a:lnTo>
                  <a:pt x="440" y="887"/>
                </a:lnTo>
                <a:lnTo>
                  <a:pt x="428" y="885"/>
                </a:lnTo>
                <a:lnTo>
                  <a:pt x="415" y="869"/>
                </a:lnTo>
                <a:lnTo>
                  <a:pt x="401" y="857"/>
                </a:lnTo>
                <a:lnTo>
                  <a:pt x="404" y="852"/>
                </a:lnTo>
                <a:lnTo>
                  <a:pt x="412" y="846"/>
                </a:lnTo>
                <a:lnTo>
                  <a:pt x="448" y="810"/>
                </a:lnTo>
                <a:lnTo>
                  <a:pt x="460" y="801"/>
                </a:lnTo>
                <a:lnTo>
                  <a:pt x="473" y="794"/>
                </a:lnTo>
                <a:lnTo>
                  <a:pt x="478" y="785"/>
                </a:lnTo>
                <a:lnTo>
                  <a:pt x="484" y="768"/>
                </a:lnTo>
                <a:lnTo>
                  <a:pt x="481" y="752"/>
                </a:lnTo>
                <a:lnTo>
                  <a:pt x="475" y="747"/>
                </a:lnTo>
                <a:lnTo>
                  <a:pt x="460" y="744"/>
                </a:lnTo>
                <a:lnTo>
                  <a:pt x="460" y="735"/>
                </a:lnTo>
                <a:lnTo>
                  <a:pt x="467" y="722"/>
                </a:lnTo>
                <a:lnTo>
                  <a:pt x="470" y="711"/>
                </a:lnTo>
                <a:lnTo>
                  <a:pt x="460" y="708"/>
                </a:lnTo>
                <a:lnTo>
                  <a:pt x="448" y="711"/>
                </a:lnTo>
                <a:lnTo>
                  <a:pt x="437" y="699"/>
                </a:lnTo>
                <a:lnTo>
                  <a:pt x="431" y="683"/>
                </a:lnTo>
                <a:lnTo>
                  <a:pt x="434" y="669"/>
                </a:lnTo>
                <a:lnTo>
                  <a:pt x="424" y="663"/>
                </a:lnTo>
                <a:lnTo>
                  <a:pt x="409" y="660"/>
                </a:lnTo>
                <a:lnTo>
                  <a:pt x="398" y="663"/>
                </a:lnTo>
                <a:lnTo>
                  <a:pt x="382" y="663"/>
                </a:lnTo>
                <a:lnTo>
                  <a:pt x="382" y="622"/>
                </a:lnTo>
                <a:lnTo>
                  <a:pt x="376" y="609"/>
                </a:lnTo>
                <a:lnTo>
                  <a:pt x="382" y="603"/>
                </a:lnTo>
                <a:lnTo>
                  <a:pt x="376" y="594"/>
                </a:lnTo>
                <a:lnTo>
                  <a:pt x="388" y="573"/>
                </a:lnTo>
                <a:lnTo>
                  <a:pt x="388" y="564"/>
                </a:lnTo>
                <a:lnTo>
                  <a:pt x="385" y="550"/>
                </a:lnTo>
                <a:lnTo>
                  <a:pt x="371" y="542"/>
                </a:lnTo>
                <a:lnTo>
                  <a:pt x="368" y="525"/>
                </a:lnTo>
                <a:lnTo>
                  <a:pt x="371" y="514"/>
                </a:lnTo>
                <a:lnTo>
                  <a:pt x="329" y="514"/>
                </a:lnTo>
                <a:lnTo>
                  <a:pt x="326" y="495"/>
                </a:lnTo>
                <a:lnTo>
                  <a:pt x="326" y="489"/>
                </a:lnTo>
                <a:lnTo>
                  <a:pt x="329" y="484"/>
                </a:lnTo>
                <a:lnTo>
                  <a:pt x="326" y="471"/>
                </a:lnTo>
                <a:lnTo>
                  <a:pt x="320" y="453"/>
                </a:lnTo>
                <a:lnTo>
                  <a:pt x="293" y="448"/>
                </a:lnTo>
                <a:lnTo>
                  <a:pt x="274" y="438"/>
                </a:lnTo>
                <a:lnTo>
                  <a:pt x="263" y="435"/>
                </a:lnTo>
                <a:lnTo>
                  <a:pt x="257" y="426"/>
                </a:lnTo>
                <a:lnTo>
                  <a:pt x="241" y="423"/>
                </a:lnTo>
                <a:lnTo>
                  <a:pt x="227" y="420"/>
                </a:lnTo>
                <a:lnTo>
                  <a:pt x="208" y="402"/>
                </a:lnTo>
                <a:lnTo>
                  <a:pt x="205" y="360"/>
                </a:lnTo>
                <a:lnTo>
                  <a:pt x="188" y="360"/>
                </a:lnTo>
                <a:lnTo>
                  <a:pt x="172" y="366"/>
                </a:lnTo>
                <a:lnTo>
                  <a:pt x="169" y="366"/>
                </a:lnTo>
                <a:lnTo>
                  <a:pt x="158" y="376"/>
                </a:lnTo>
                <a:lnTo>
                  <a:pt x="136" y="384"/>
                </a:lnTo>
                <a:lnTo>
                  <a:pt x="107" y="387"/>
                </a:lnTo>
                <a:lnTo>
                  <a:pt x="89" y="384"/>
                </a:lnTo>
                <a:lnTo>
                  <a:pt x="80" y="384"/>
                </a:lnTo>
                <a:lnTo>
                  <a:pt x="77" y="376"/>
                </a:lnTo>
                <a:lnTo>
                  <a:pt x="83" y="357"/>
                </a:lnTo>
                <a:lnTo>
                  <a:pt x="80" y="348"/>
                </a:lnTo>
                <a:lnTo>
                  <a:pt x="71" y="357"/>
                </a:lnTo>
                <a:lnTo>
                  <a:pt x="56" y="363"/>
                </a:lnTo>
                <a:lnTo>
                  <a:pt x="53" y="366"/>
                </a:lnTo>
                <a:lnTo>
                  <a:pt x="41" y="363"/>
                </a:lnTo>
                <a:lnTo>
                  <a:pt x="25" y="348"/>
                </a:lnTo>
                <a:lnTo>
                  <a:pt x="11" y="334"/>
                </a:lnTo>
                <a:lnTo>
                  <a:pt x="0" y="301"/>
                </a:lnTo>
                <a:lnTo>
                  <a:pt x="11" y="282"/>
                </a:lnTo>
                <a:lnTo>
                  <a:pt x="20" y="274"/>
                </a:lnTo>
                <a:lnTo>
                  <a:pt x="23" y="258"/>
                </a:lnTo>
                <a:lnTo>
                  <a:pt x="38" y="241"/>
                </a:lnTo>
                <a:lnTo>
                  <a:pt x="59" y="232"/>
                </a:lnTo>
                <a:lnTo>
                  <a:pt x="92" y="229"/>
                </a:lnTo>
                <a:lnTo>
                  <a:pt x="100" y="207"/>
                </a:lnTo>
                <a:lnTo>
                  <a:pt x="100" y="190"/>
                </a:lnTo>
                <a:lnTo>
                  <a:pt x="105" y="180"/>
                </a:lnTo>
                <a:lnTo>
                  <a:pt x="107" y="160"/>
                </a:lnTo>
                <a:lnTo>
                  <a:pt x="105" y="141"/>
                </a:lnTo>
                <a:lnTo>
                  <a:pt x="94" y="130"/>
                </a:lnTo>
                <a:lnTo>
                  <a:pt x="94" y="111"/>
                </a:lnTo>
                <a:lnTo>
                  <a:pt x="97" y="108"/>
                </a:lnTo>
                <a:lnTo>
                  <a:pt x="113" y="111"/>
                </a:lnTo>
                <a:lnTo>
                  <a:pt x="113" y="103"/>
                </a:lnTo>
                <a:lnTo>
                  <a:pt x="94" y="97"/>
                </a:lnTo>
                <a:lnTo>
                  <a:pt x="94" y="88"/>
                </a:lnTo>
                <a:lnTo>
                  <a:pt x="136" y="85"/>
                </a:lnTo>
                <a:lnTo>
                  <a:pt x="152" y="82"/>
                </a:lnTo>
                <a:lnTo>
                  <a:pt x="161" y="85"/>
                </a:lnTo>
                <a:lnTo>
                  <a:pt x="166" y="94"/>
                </a:lnTo>
                <a:lnTo>
                  <a:pt x="179" y="105"/>
                </a:lnTo>
                <a:lnTo>
                  <a:pt x="194" y="108"/>
                </a:lnTo>
                <a:lnTo>
                  <a:pt x="215" y="103"/>
                </a:lnTo>
                <a:lnTo>
                  <a:pt x="224" y="94"/>
                </a:lnTo>
                <a:lnTo>
                  <a:pt x="232" y="85"/>
                </a:lnTo>
                <a:lnTo>
                  <a:pt x="251" y="78"/>
                </a:lnTo>
                <a:lnTo>
                  <a:pt x="251" y="67"/>
                </a:lnTo>
                <a:lnTo>
                  <a:pt x="241" y="67"/>
                </a:lnTo>
                <a:lnTo>
                  <a:pt x="232" y="55"/>
                </a:lnTo>
                <a:lnTo>
                  <a:pt x="230" y="39"/>
                </a:lnTo>
                <a:lnTo>
                  <a:pt x="221" y="31"/>
                </a:lnTo>
                <a:lnTo>
                  <a:pt x="230" y="28"/>
                </a:lnTo>
                <a:lnTo>
                  <a:pt x="241" y="34"/>
                </a:lnTo>
                <a:lnTo>
                  <a:pt x="260" y="34"/>
                </a:lnTo>
                <a:lnTo>
                  <a:pt x="266" y="36"/>
                </a:lnTo>
                <a:lnTo>
                  <a:pt x="274" y="31"/>
                </a:lnTo>
                <a:lnTo>
                  <a:pt x="290" y="28"/>
                </a:lnTo>
                <a:lnTo>
                  <a:pt x="307" y="22"/>
                </a:lnTo>
                <a:lnTo>
                  <a:pt x="313" y="6"/>
                </a:lnTo>
                <a:lnTo>
                  <a:pt x="310" y="0"/>
                </a:lnTo>
                <a:lnTo>
                  <a:pt x="329" y="0"/>
                </a:lnTo>
                <a:lnTo>
                  <a:pt x="340" y="34"/>
                </a:lnTo>
                <a:lnTo>
                  <a:pt x="332" y="42"/>
                </a:lnTo>
                <a:lnTo>
                  <a:pt x="332" y="72"/>
                </a:lnTo>
                <a:lnTo>
                  <a:pt x="340" y="85"/>
                </a:lnTo>
                <a:lnTo>
                  <a:pt x="352" y="97"/>
                </a:lnTo>
                <a:lnTo>
                  <a:pt x="365" y="97"/>
                </a:lnTo>
                <a:lnTo>
                  <a:pt x="379" y="94"/>
                </a:lnTo>
                <a:lnTo>
                  <a:pt x="388" y="88"/>
                </a:lnTo>
                <a:lnTo>
                  <a:pt x="401" y="82"/>
                </a:lnTo>
                <a:lnTo>
                  <a:pt x="406" y="75"/>
                </a:lnTo>
                <a:lnTo>
                  <a:pt x="412" y="82"/>
                </a:lnTo>
                <a:lnTo>
                  <a:pt x="421" y="82"/>
                </a:lnTo>
                <a:lnTo>
                  <a:pt x="424" y="82"/>
                </a:lnTo>
                <a:lnTo>
                  <a:pt x="428" y="72"/>
                </a:lnTo>
                <a:lnTo>
                  <a:pt x="428" y="67"/>
                </a:lnTo>
                <a:lnTo>
                  <a:pt x="434" y="67"/>
                </a:lnTo>
                <a:lnTo>
                  <a:pt x="448" y="69"/>
                </a:lnTo>
                <a:lnTo>
                  <a:pt x="464" y="75"/>
                </a:lnTo>
                <a:lnTo>
                  <a:pt x="473" y="75"/>
                </a:lnTo>
                <a:lnTo>
                  <a:pt x="481" y="69"/>
                </a:lnTo>
                <a:lnTo>
                  <a:pt x="496" y="72"/>
                </a:lnTo>
                <a:lnTo>
                  <a:pt x="506" y="78"/>
                </a:lnTo>
                <a:lnTo>
                  <a:pt x="523" y="36"/>
                </a:lnTo>
                <a:lnTo>
                  <a:pt x="532" y="28"/>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58" name="Freeform 529"/>
          <p:cNvSpPr>
            <a:spLocks/>
          </p:cNvSpPr>
          <p:nvPr/>
        </p:nvSpPr>
        <p:spPr bwMode="auto">
          <a:xfrm>
            <a:off x="1117622" y="3115613"/>
            <a:ext cx="123509" cy="136963"/>
          </a:xfrm>
          <a:custGeom>
            <a:avLst/>
            <a:gdLst>
              <a:gd name="T0" fmla="*/ 3 w 86"/>
              <a:gd name="T1" fmla="*/ 6 h 96"/>
              <a:gd name="T2" fmla="*/ 3 w 86"/>
              <a:gd name="T3" fmla="*/ 6 h 96"/>
              <a:gd name="T4" fmla="*/ 5 w 86"/>
              <a:gd name="T5" fmla="*/ 5 h 96"/>
              <a:gd name="T6" fmla="*/ 5 w 86"/>
              <a:gd name="T7" fmla="*/ 5 h 96"/>
              <a:gd name="T8" fmla="*/ 5 w 86"/>
              <a:gd name="T9" fmla="*/ 3 h 96"/>
              <a:gd name="T10" fmla="*/ 5 w 86"/>
              <a:gd name="T11" fmla="*/ 3 h 96"/>
              <a:gd name="T12" fmla="*/ 5 w 86"/>
              <a:gd name="T13" fmla="*/ 3 h 96"/>
              <a:gd name="T14" fmla="*/ 5 w 86"/>
              <a:gd name="T15" fmla="*/ 0 h 96"/>
              <a:gd name="T16" fmla="*/ 1 w 86"/>
              <a:gd name="T17" fmla="*/ 1 h 96"/>
              <a:gd name="T18" fmla="*/ 1 w 86"/>
              <a:gd name="T19" fmla="*/ 1 h 96"/>
              <a:gd name="T20" fmla="*/ 1 w 86"/>
              <a:gd name="T21" fmla="*/ 2 h 96"/>
              <a:gd name="T22" fmla="*/ 3 w 86"/>
              <a:gd name="T23" fmla="*/ 2 h 96"/>
              <a:gd name="T24" fmla="*/ 3 w 86"/>
              <a:gd name="T25" fmla="*/ 3 h 96"/>
              <a:gd name="T26" fmla="*/ 3 w 86"/>
              <a:gd name="T27" fmla="*/ 3 h 96"/>
              <a:gd name="T28" fmla="*/ 1 w 86"/>
              <a:gd name="T29" fmla="*/ 3 h 96"/>
              <a:gd name="T30" fmla="*/ 1 w 86"/>
              <a:gd name="T31" fmla="*/ 3 h 96"/>
              <a:gd name="T32" fmla="*/ 1 w 86"/>
              <a:gd name="T33" fmla="*/ 3 h 96"/>
              <a:gd name="T34" fmla="*/ 1 w 86"/>
              <a:gd name="T35" fmla="*/ 3 h 96"/>
              <a:gd name="T36" fmla="*/ 0 w 86"/>
              <a:gd name="T37" fmla="*/ 6 h 96"/>
              <a:gd name="T38" fmla="*/ 1 w 86"/>
              <a:gd name="T39" fmla="*/ 6 h 96"/>
              <a:gd name="T40" fmla="*/ 1 w 86"/>
              <a:gd name="T41" fmla="*/ 6 h 96"/>
              <a:gd name="T42" fmla="*/ 3 w 86"/>
              <a:gd name="T43" fmla="*/ 6 h 96"/>
              <a:gd name="T44" fmla="*/ 3 w 86"/>
              <a:gd name="T45" fmla="*/ 6 h 9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6"/>
              <a:gd name="T70" fmla="*/ 0 h 96"/>
              <a:gd name="T71" fmla="*/ 86 w 86"/>
              <a:gd name="T72" fmla="*/ 96 h 9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6" h="96">
                <a:moveTo>
                  <a:pt x="50" y="96"/>
                </a:moveTo>
                <a:lnTo>
                  <a:pt x="61" y="83"/>
                </a:lnTo>
                <a:lnTo>
                  <a:pt x="72" y="75"/>
                </a:lnTo>
                <a:lnTo>
                  <a:pt x="77" y="69"/>
                </a:lnTo>
                <a:lnTo>
                  <a:pt x="86" y="58"/>
                </a:lnTo>
                <a:lnTo>
                  <a:pt x="80" y="50"/>
                </a:lnTo>
                <a:lnTo>
                  <a:pt x="72" y="50"/>
                </a:lnTo>
                <a:lnTo>
                  <a:pt x="72" y="0"/>
                </a:lnTo>
                <a:lnTo>
                  <a:pt x="26" y="3"/>
                </a:lnTo>
                <a:lnTo>
                  <a:pt x="23" y="9"/>
                </a:lnTo>
                <a:lnTo>
                  <a:pt x="26" y="22"/>
                </a:lnTo>
                <a:lnTo>
                  <a:pt x="38" y="30"/>
                </a:lnTo>
                <a:lnTo>
                  <a:pt x="44" y="39"/>
                </a:lnTo>
                <a:lnTo>
                  <a:pt x="38" y="42"/>
                </a:lnTo>
                <a:lnTo>
                  <a:pt x="20" y="45"/>
                </a:lnTo>
                <a:lnTo>
                  <a:pt x="14" y="42"/>
                </a:lnTo>
                <a:lnTo>
                  <a:pt x="5" y="53"/>
                </a:lnTo>
                <a:lnTo>
                  <a:pt x="3" y="63"/>
                </a:lnTo>
                <a:lnTo>
                  <a:pt x="0" y="81"/>
                </a:lnTo>
                <a:lnTo>
                  <a:pt x="8" y="86"/>
                </a:lnTo>
                <a:lnTo>
                  <a:pt x="17" y="93"/>
                </a:lnTo>
                <a:lnTo>
                  <a:pt x="33" y="96"/>
                </a:lnTo>
                <a:lnTo>
                  <a:pt x="50" y="96"/>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59" name="Freeform 530"/>
          <p:cNvSpPr>
            <a:spLocks/>
          </p:cNvSpPr>
          <p:nvPr/>
        </p:nvSpPr>
        <p:spPr bwMode="auto">
          <a:xfrm>
            <a:off x="1333044" y="3343885"/>
            <a:ext cx="106274" cy="94162"/>
          </a:xfrm>
          <a:custGeom>
            <a:avLst/>
            <a:gdLst>
              <a:gd name="T0" fmla="*/ 1 w 75"/>
              <a:gd name="T1" fmla="*/ 1 h 66"/>
              <a:gd name="T2" fmla="*/ 1 w 75"/>
              <a:gd name="T3" fmla="*/ 1 h 66"/>
              <a:gd name="T4" fmla="*/ 0 w 75"/>
              <a:gd name="T5" fmla="*/ 2 h 66"/>
              <a:gd name="T6" fmla="*/ 0 w 75"/>
              <a:gd name="T7" fmla="*/ 2 h 66"/>
              <a:gd name="T8" fmla="*/ 0 w 75"/>
              <a:gd name="T9" fmla="*/ 1 h 66"/>
              <a:gd name="T10" fmla="*/ 0 w 75"/>
              <a:gd name="T11" fmla="*/ 1 h 66"/>
              <a:gd name="T12" fmla="*/ 0 w 75"/>
              <a:gd name="T13" fmla="*/ 1 h 66"/>
              <a:gd name="T14" fmla="*/ 0 w 75"/>
              <a:gd name="T15" fmla="*/ 1 h 66"/>
              <a:gd name="T16" fmla="*/ 0 w 75"/>
              <a:gd name="T17" fmla="*/ 0 h 66"/>
              <a:gd name="T18" fmla="*/ 1 w 75"/>
              <a:gd name="T19" fmla="*/ 1 h 66"/>
              <a:gd name="T20" fmla="*/ 2 w 75"/>
              <a:gd name="T21" fmla="*/ 1 h 66"/>
              <a:gd name="T22" fmla="*/ 3 w 75"/>
              <a:gd name="T23" fmla="*/ 1 h 66"/>
              <a:gd name="T24" fmla="*/ 3 w 75"/>
              <a:gd name="T25" fmla="*/ 1 h 66"/>
              <a:gd name="T26" fmla="*/ 4 w 75"/>
              <a:gd name="T27" fmla="*/ 2 h 66"/>
              <a:gd name="T28" fmla="*/ 4 w 75"/>
              <a:gd name="T29" fmla="*/ 2 h 66"/>
              <a:gd name="T30" fmla="*/ 4 w 75"/>
              <a:gd name="T31" fmla="*/ 2 h 66"/>
              <a:gd name="T32" fmla="*/ 4 w 75"/>
              <a:gd name="T33" fmla="*/ 3 h 66"/>
              <a:gd name="T34" fmla="*/ 3 w 75"/>
              <a:gd name="T35" fmla="*/ 3 h 66"/>
              <a:gd name="T36" fmla="*/ 3 w 75"/>
              <a:gd name="T37" fmla="*/ 4 h 66"/>
              <a:gd name="T38" fmla="*/ 3 w 75"/>
              <a:gd name="T39" fmla="*/ 3 h 66"/>
              <a:gd name="T40" fmla="*/ 2 w 75"/>
              <a:gd name="T41" fmla="*/ 2 h 66"/>
              <a:gd name="T42" fmla="*/ 2 w 75"/>
              <a:gd name="T43" fmla="*/ 2 h 66"/>
              <a:gd name="T44" fmla="*/ 1 w 75"/>
              <a:gd name="T45" fmla="*/ 1 h 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5"/>
              <a:gd name="T70" fmla="*/ 0 h 66"/>
              <a:gd name="T71" fmla="*/ 75 w 75"/>
              <a:gd name="T72" fmla="*/ 66 h 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5" h="66">
                <a:moveTo>
                  <a:pt x="27" y="30"/>
                </a:moveTo>
                <a:lnTo>
                  <a:pt x="17" y="24"/>
                </a:lnTo>
                <a:lnTo>
                  <a:pt x="15" y="33"/>
                </a:lnTo>
                <a:lnTo>
                  <a:pt x="12" y="36"/>
                </a:lnTo>
                <a:lnTo>
                  <a:pt x="3" y="30"/>
                </a:lnTo>
                <a:lnTo>
                  <a:pt x="0" y="24"/>
                </a:lnTo>
                <a:lnTo>
                  <a:pt x="0" y="16"/>
                </a:lnTo>
                <a:lnTo>
                  <a:pt x="3" y="10"/>
                </a:lnTo>
                <a:lnTo>
                  <a:pt x="3" y="0"/>
                </a:lnTo>
                <a:lnTo>
                  <a:pt x="27" y="4"/>
                </a:lnTo>
                <a:lnTo>
                  <a:pt x="45" y="10"/>
                </a:lnTo>
                <a:lnTo>
                  <a:pt x="50" y="16"/>
                </a:lnTo>
                <a:lnTo>
                  <a:pt x="63" y="27"/>
                </a:lnTo>
                <a:lnTo>
                  <a:pt x="72" y="36"/>
                </a:lnTo>
                <a:lnTo>
                  <a:pt x="75" y="43"/>
                </a:lnTo>
                <a:lnTo>
                  <a:pt x="69" y="46"/>
                </a:lnTo>
                <a:lnTo>
                  <a:pt x="66" y="55"/>
                </a:lnTo>
                <a:lnTo>
                  <a:pt x="63" y="63"/>
                </a:lnTo>
                <a:lnTo>
                  <a:pt x="56" y="66"/>
                </a:lnTo>
                <a:lnTo>
                  <a:pt x="50" y="49"/>
                </a:lnTo>
                <a:lnTo>
                  <a:pt x="42" y="40"/>
                </a:lnTo>
                <a:lnTo>
                  <a:pt x="36" y="36"/>
                </a:lnTo>
                <a:lnTo>
                  <a:pt x="27" y="3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60" name="Freeform 531"/>
          <p:cNvSpPr>
            <a:spLocks/>
          </p:cNvSpPr>
          <p:nvPr/>
        </p:nvSpPr>
        <p:spPr bwMode="auto">
          <a:xfrm>
            <a:off x="1413468" y="3400953"/>
            <a:ext cx="221166" cy="79895"/>
          </a:xfrm>
          <a:custGeom>
            <a:avLst/>
            <a:gdLst>
              <a:gd name="T0" fmla="*/ 9 w 154"/>
              <a:gd name="T1" fmla="*/ 4 h 56"/>
              <a:gd name="T2" fmla="*/ 7 w 154"/>
              <a:gd name="T3" fmla="*/ 3 h 56"/>
              <a:gd name="T4" fmla="*/ 7 w 154"/>
              <a:gd name="T5" fmla="*/ 3 h 56"/>
              <a:gd name="T6" fmla="*/ 7 w 154"/>
              <a:gd name="T7" fmla="*/ 2 h 56"/>
              <a:gd name="T8" fmla="*/ 7 w 154"/>
              <a:gd name="T9" fmla="*/ 2 h 56"/>
              <a:gd name="T10" fmla="*/ 7 w 154"/>
              <a:gd name="T11" fmla="*/ 2 h 56"/>
              <a:gd name="T12" fmla="*/ 6 w 154"/>
              <a:gd name="T13" fmla="*/ 1 h 56"/>
              <a:gd name="T14" fmla="*/ 6 w 154"/>
              <a:gd name="T15" fmla="*/ 1 h 56"/>
              <a:gd name="T16" fmla="*/ 5 w 154"/>
              <a:gd name="T17" fmla="*/ 2 h 56"/>
              <a:gd name="T18" fmla="*/ 5 w 154"/>
              <a:gd name="T19" fmla="*/ 2 h 56"/>
              <a:gd name="T20" fmla="*/ 5 w 154"/>
              <a:gd name="T21" fmla="*/ 2 h 56"/>
              <a:gd name="T22" fmla="*/ 5 w 154"/>
              <a:gd name="T23" fmla="*/ 2 h 56"/>
              <a:gd name="T24" fmla="*/ 5 w 154"/>
              <a:gd name="T25" fmla="*/ 3 h 56"/>
              <a:gd name="T26" fmla="*/ 5 w 154"/>
              <a:gd name="T27" fmla="*/ 3 h 56"/>
              <a:gd name="T28" fmla="*/ 5 w 154"/>
              <a:gd name="T29" fmla="*/ 4 h 56"/>
              <a:gd name="T30" fmla="*/ 5 w 154"/>
              <a:gd name="T31" fmla="*/ 4 h 56"/>
              <a:gd name="T32" fmla="*/ 3 w 154"/>
              <a:gd name="T33" fmla="*/ 3 h 56"/>
              <a:gd name="T34" fmla="*/ 3 w 154"/>
              <a:gd name="T35" fmla="*/ 3 h 56"/>
              <a:gd name="T36" fmla="*/ 2 w 154"/>
              <a:gd name="T37" fmla="*/ 2 h 56"/>
              <a:gd name="T38" fmla="*/ 1 w 154"/>
              <a:gd name="T39" fmla="*/ 2 h 56"/>
              <a:gd name="T40" fmla="*/ 1 w 154"/>
              <a:gd name="T41" fmla="*/ 2 h 56"/>
              <a:gd name="T42" fmla="*/ 1 w 154"/>
              <a:gd name="T43" fmla="*/ 2 h 56"/>
              <a:gd name="T44" fmla="*/ 0 w 154"/>
              <a:gd name="T45" fmla="*/ 2 h 56"/>
              <a:gd name="T46" fmla="*/ 1 w 154"/>
              <a:gd name="T47" fmla="*/ 2 h 56"/>
              <a:gd name="T48" fmla="*/ 1 w 154"/>
              <a:gd name="T49" fmla="*/ 1 h 56"/>
              <a:gd name="T50" fmla="*/ 1 w 154"/>
              <a:gd name="T51" fmla="*/ 1 h 56"/>
              <a:gd name="T52" fmla="*/ 1 w 154"/>
              <a:gd name="T53" fmla="*/ 1 h 56"/>
              <a:gd name="T54" fmla="*/ 2 w 154"/>
              <a:gd name="T55" fmla="*/ 1 h 56"/>
              <a:gd name="T56" fmla="*/ 2 w 154"/>
              <a:gd name="T57" fmla="*/ 2 h 56"/>
              <a:gd name="T58" fmla="*/ 3 w 154"/>
              <a:gd name="T59" fmla="*/ 2 h 56"/>
              <a:gd name="T60" fmla="*/ 5 w 154"/>
              <a:gd name="T61" fmla="*/ 1 h 56"/>
              <a:gd name="T62" fmla="*/ 5 w 154"/>
              <a:gd name="T63" fmla="*/ 1 h 56"/>
              <a:gd name="T64" fmla="*/ 5 w 154"/>
              <a:gd name="T65" fmla="*/ 1 h 56"/>
              <a:gd name="T66" fmla="*/ 6 w 154"/>
              <a:gd name="T67" fmla="*/ 0 h 56"/>
              <a:gd name="T68" fmla="*/ 7 w 154"/>
              <a:gd name="T69" fmla="*/ 1 h 56"/>
              <a:gd name="T70" fmla="*/ 9 w 154"/>
              <a:gd name="T71" fmla="*/ 1 h 56"/>
              <a:gd name="T72" fmla="*/ 9 w 154"/>
              <a:gd name="T73" fmla="*/ 1 h 56"/>
              <a:gd name="T74" fmla="*/ 10 w 154"/>
              <a:gd name="T75" fmla="*/ 2 h 56"/>
              <a:gd name="T76" fmla="*/ 10 w 154"/>
              <a:gd name="T77" fmla="*/ 2 h 56"/>
              <a:gd name="T78" fmla="*/ 10 w 154"/>
              <a:gd name="T79" fmla="*/ 3 h 56"/>
              <a:gd name="T80" fmla="*/ 9 w 154"/>
              <a:gd name="T81" fmla="*/ 3 h 56"/>
              <a:gd name="T82" fmla="*/ 9 w 154"/>
              <a:gd name="T83" fmla="*/ 4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4"/>
              <a:gd name="T127" fmla="*/ 0 h 56"/>
              <a:gd name="T128" fmla="*/ 154 w 154"/>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4" h="56">
                <a:moveTo>
                  <a:pt x="133" y="51"/>
                </a:moveTo>
                <a:lnTo>
                  <a:pt x="124" y="48"/>
                </a:lnTo>
                <a:lnTo>
                  <a:pt x="121" y="42"/>
                </a:lnTo>
                <a:lnTo>
                  <a:pt x="121" y="32"/>
                </a:lnTo>
                <a:lnTo>
                  <a:pt x="121" y="23"/>
                </a:lnTo>
                <a:lnTo>
                  <a:pt x="118" y="18"/>
                </a:lnTo>
                <a:lnTo>
                  <a:pt x="108" y="15"/>
                </a:lnTo>
                <a:lnTo>
                  <a:pt x="99" y="15"/>
                </a:lnTo>
                <a:lnTo>
                  <a:pt x="94" y="18"/>
                </a:lnTo>
                <a:lnTo>
                  <a:pt x="91" y="23"/>
                </a:lnTo>
                <a:lnTo>
                  <a:pt x="79" y="26"/>
                </a:lnTo>
                <a:lnTo>
                  <a:pt x="72" y="32"/>
                </a:lnTo>
                <a:lnTo>
                  <a:pt x="75" y="39"/>
                </a:lnTo>
                <a:lnTo>
                  <a:pt x="79" y="45"/>
                </a:lnTo>
                <a:lnTo>
                  <a:pt x="79" y="53"/>
                </a:lnTo>
                <a:lnTo>
                  <a:pt x="66" y="56"/>
                </a:lnTo>
                <a:lnTo>
                  <a:pt x="58" y="48"/>
                </a:lnTo>
                <a:lnTo>
                  <a:pt x="49" y="39"/>
                </a:lnTo>
                <a:lnTo>
                  <a:pt x="39" y="32"/>
                </a:lnTo>
                <a:lnTo>
                  <a:pt x="28" y="29"/>
                </a:lnTo>
                <a:lnTo>
                  <a:pt x="22" y="26"/>
                </a:lnTo>
                <a:lnTo>
                  <a:pt x="13" y="29"/>
                </a:lnTo>
                <a:lnTo>
                  <a:pt x="0" y="26"/>
                </a:lnTo>
                <a:lnTo>
                  <a:pt x="7" y="20"/>
                </a:lnTo>
                <a:lnTo>
                  <a:pt x="10" y="12"/>
                </a:lnTo>
                <a:lnTo>
                  <a:pt x="19" y="3"/>
                </a:lnTo>
                <a:lnTo>
                  <a:pt x="28" y="6"/>
                </a:lnTo>
                <a:lnTo>
                  <a:pt x="33" y="12"/>
                </a:lnTo>
                <a:lnTo>
                  <a:pt x="46" y="18"/>
                </a:lnTo>
                <a:lnTo>
                  <a:pt x="58" y="18"/>
                </a:lnTo>
                <a:lnTo>
                  <a:pt x="66" y="15"/>
                </a:lnTo>
                <a:lnTo>
                  <a:pt x="79" y="9"/>
                </a:lnTo>
                <a:lnTo>
                  <a:pt x="94" y="3"/>
                </a:lnTo>
                <a:lnTo>
                  <a:pt x="108" y="0"/>
                </a:lnTo>
                <a:lnTo>
                  <a:pt x="124" y="3"/>
                </a:lnTo>
                <a:lnTo>
                  <a:pt x="133" y="9"/>
                </a:lnTo>
                <a:lnTo>
                  <a:pt x="141" y="15"/>
                </a:lnTo>
                <a:lnTo>
                  <a:pt x="147" y="23"/>
                </a:lnTo>
                <a:lnTo>
                  <a:pt x="154" y="29"/>
                </a:lnTo>
                <a:lnTo>
                  <a:pt x="151" y="39"/>
                </a:lnTo>
                <a:lnTo>
                  <a:pt x="141" y="45"/>
                </a:lnTo>
                <a:lnTo>
                  <a:pt x="133" y="51"/>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61" name="Freeform 534"/>
          <p:cNvSpPr>
            <a:spLocks/>
          </p:cNvSpPr>
          <p:nvPr/>
        </p:nvSpPr>
        <p:spPr bwMode="auto">
          <a:xfrm>
            <a:off x="1117622" y="3115613"/>
            <a:ext cx="123509" cy="136963"/>
          </a:xfrm>
          <a:custGeom>
            <a:avLst/>
            <a:gdLst>
              <a:gd name="T0" fmla="*/ 3 w 86"/>
              <a:gd name="T1" fmla="*/ 6 h 96"/>
              <a:gd name="T2" fmla="*/ 3 w 86"/>
              <a:gd name="T3" fmla="*/ 6 h 96"/>
              <a:gd name="T4" fmla="*/ 5 w 86"/>
              <a:gd name="T5" fmla="*/ 5 h 96"/>
              <a:gd name="T6" fmla="*/ 5 w 86"/>
              <a:gd name="T7" fmla="*/ 5 h 96"/>
              <a:gd name="T8" fmla="*/ 5 w 86"/>
              <a:gd name="T9" fmla="*/ 3 h 96"/>
              <a:gd name="T10" fmla="*/ 5 w 86"/>
              <a:gd name="T11" fmla="*/ 3 h 96"/>
              <a:gd name="T12" fmla="*/ 5 w 86"/>
              <a:gd name="T13" fmla="*/ 3 h 96"/>
              <a:gd name="T14" fmla="*/ 5 w 86"/>
              <a:gd name="T15" fmla="*/ 0 h 96"/>
              <a:gd name="T16" fmla="*/ 1 w 86"/>
              <a:gd name="T17" fmla="*/ 1 h 96"/>
              <a:gd name="T18" fmla="*/ 1 w 86"/>
              <a:gd name="T19" fmla="*/ 1 h 96"/>
              <a:gd name="T20" fmla="*/ 1 w 86"/>
              <a:gd name="T21" fmla="*/ 2 h 96"/>
              <a:gd name="T22" fmla="*/ 3 w 86"/>
              <a:gd name="T23" fmla="*/ 2 h 96"/>
              <a:gd name="T24" fmla="*/ 3 w 86"/>
              <a:gd name="T25" fmla="*/ 3 h 96"/>
              <a:gd name="T26" fmla="*/ 3 w 86"/>
              <a:gd name="T27" fmla="*/ 3 h 96"/>
              <a:gd name="T28" fmla="*/ 1 w 86"/>
              <a:gd name="T29" fmla="*/ 3 h 96"/>
              <a:gd name="T30" fmla="*/ 1 w 86"/>
              <a:gd name="T31" fmla="*/ 3 h 96"/>
              <a:gd name="T32" fmla="*/ 1 w 86"/>
              <a:gd name="T33" fmla="*/ 3 h 96"/>
              <a:gd name="T34" fmla="*/ 1 w 86"/>
              <a:gd name="T35" fmla="*/ 3 h 96"/>
              <a:gd name="T36" fmla="*/ 0 w 86"/>
              <a:gd name="T37" fmla="*/ 6 h 96"/>
              <a:gd name="T38" fmla="*/ 1 w 86"/>
              <a:gd name="T39" fmla="*/ 6 h 96"/>
              <a:gd name="T40" fmla="*/ 1 w 86"/>
              <a:gd name="T41" fmla="*/ 6 h 96"/>
              <a:gd name="T42" fmla="*/ 3 w 86"/>
              <a:gd name="T43" fmla="*/ 6 h 96"/>
              <a:gd name="T44" fmla="*/ 3 w 86"/>
              <a:gd name="T45" fmla="*/ 6 h 9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6"/>
              <a:gd name="T70" fmla="*/ 0 h 96"/>
              <a:gd name="T71" fmla="*/ 86 w 86"/>
              <a:gd name="T72" fmla="*/ 96 h 9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6" h="96">
                <a:moveTo>
                  <a:pt x="50" y="96"/>
                </a:moveTo>
                <a:lnTo>
                  <a:pt x="61" y="83"/>
                </a:lnTo>
                <a:lnTo>
                  <a:pt x="72" y="75"/>
                </a:lnTo>
                <a:lnTo>
                  <a:pt x="77" y="69"/>
                </a:lnTo>
                <a:lnTo>
                  <a:pt x="86" y="58"/>
                </a:lnTo>
                <a:lnTo>
                  <a:pt x="80" y="50"/>
                </a:lnTo>
                <a:lnTo>
                  <a:pt x="72" y="50"/>
                </a:lnTo>
                <a:lnTo>
                  <a:pt x="72" y="0"/>
                </a:lnTo>
                <a:lnTo>
                  <a:pt x="26" y="3"/>
                </a:lnTo>
                <a:lnTo>
                  <a:pt x="23" y="9"/>
                </a:lnTo>
                <a:lnTo>
                  <a:pt x="26" y="22"/>
                </a:lnTo>
                <a:lnTo>
                  <a:pt x="38" y="30"/>
                </a:lnTo>
                <a:lnTo>
                  <a:pt x="44" y="39"/>
                </a:lnTo>
                <a:lnTo>
                  <a:pt x="38" y="42"/>
                </a:lnTo>
                <a:lnTo>
                  <a:pt x="20" y="45"/>
                </a:lnTo>
                <a:lnTo>
                  <a:pt x="14" y="42"/>
                </a:lnTo>
                <a:lnTo>
                  <a:pt x="5" y="53"/>
                </a:lnTo>
                <a:lnTo>
                  <a:pt x="3" y="63"/>
                </a:lnTo>
                <a:lnTo>
                  <a:pt x="0" y="81"/>
                </a:lnTo>
                <a:lnTo>
                  <a:pt x="8" y="86"/>
                </a:lnTo>
                <a:lnTo>
                  <a:pt x="17" y="93"/>
                </a:lnTo>
                <a:lnTo>
                  <a:pt x="33" y="96"/>
                </a:lnTo>
                <a:lnTo>
                  <a:pt x="50" y="96"/>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62" name="Freeform 535"/>
          <p:cNvSpPr>
            <a:spLocks/>
          </p:cNvSpPr>
          <p:nvPr/>
        </p:nvSpPr>
        <p:spPr bwMode="auto">
          <a:xfrm>
            <a:off x="1333044" y="3343885"/>
            <a:ext cx="106274" cy="94162"/>
          </a:xfrm>
          <a:custGeom>
            <a:avLst/>
            <a:gdLst>
              <a:gd name="T0" fmla="*/ 1 w 75"/>
              <a:gd name="T1" fmla="*/ 1 h 66"/>
              <a:gd name="T2" fmla="*/ 1 w 75"/>
              <a:gd name="T3" fmla="*/ 1 h 66"/>
              <a:gd name="T4" fmla="*/ 0 w 75"/>
              <a:gd name="T5" fmla="*/ 2 h 66"/>
              <a:gd name="T6" fmla="*/ 0 w 75"/>
              <a:gd name="T7" fmla="*/ 2 h 66"/>
              <a:gd name="T8" fmla="*/ 0 w 75"/>
              <a:gd name="T9" fmla="*/ 1 h 66"/>
              <a:gd name="T10" fmla="*/ 0 w 75"/>
              <a:gd name="T11" fmla="*/ 1 h 66"/>
              <a:gd name="T12" fmla="*/ 0 w 75"/>
              <a:gd name="T13" fmla="*/ 1 h 66"/>
              <a:gd name="T14" fmla="*/ 0 w 75"/>
              <a:gd name="T15" fmla="*/ 1 h 66"/>
              <a:gd name="T16" fmla="*/ 0 w 75"/>
              <a:gd name="T17" fmla="*/ 0 h 66"/>
              <a:gd name="T18" fmla="*/ 1 w 75"/>
              <a:gd name="T19" fmla="*/ 1 h 66"/>
              <a:gd name="T20" fmla="*/ 2 w 75"/>
              <a:gd name="T21" fmla="*/ 1 h 66"/>
              <a:gd name="T22" fmla="*/ 3 w 75"/>
              <a:gd name="T23" fmla="*/ 1 h 66"/>
              <a:gd name="T24" fmla="*/ 3 w 75"/>
              <a:gd name="T25" fmla="*/ 1 h 66"/>
              <a:gd name="T26" fmla="*/ 4 w 75"/>
              <a:gd name="T27" fmla="*/ 2 h 66"/>
              <a:gd name="T28" fmla="*/ 4 w 75"/>
              <a:gd name="T29" fmla="*/ 2 h 66"/>
              <a:gd name="T30" fmla="*/ 4 w 75"/>
              <a:gd name="T31" fmla="*/ 2 h 66"/>
              <a:gd name="T32" fmla="*/ 4 w 75"/>
              <a:gd name="T33" fmla="*/ 3 h 66"/>
              <a:gd name="T34" fmla="*/ 3 w 75"/>
              <a:gd name="T35" fmla="*/ 3 h 66"/>
              <a:gd name="T36" fmla="*/ 3 w 75"/>
              <a:gd name="T37" fmla="*/ 4 h 66"/>
              <a:gd name="T38" fmla="*/ 3 w 75"/>
              <a:gd name="T39" fmla="*/ 3 h 66"/>
              <a:gd name="T40" fmla="*/ 2 w 75"/>
              <a:gd name="T41" fmla="*/ 2 h 66"/>
              <a:gd name="T42" fmla="*/ 2 w 75"/>
              <a:gd name="T43" fmla="*/ 2 h 66"/>
              <a:gd name="T44" fmla="*/ 1 w 75"/>
              <a:gd name="T45" fmla="*/ 1 h 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5"/>
              <a:gd name="T70" fmla="*/ 0 h 66"/>
              <a:gd name="T71" fmla="*/ 75 w 75"/>
              <a:gd name="T72" fmla="*/ 66 h 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5" h="66">
                <a:moveTo>
                  <a:pt x="27" y="30"/>
                </a:moveTo>
                <a:lnTo>
                  <a:pt x="17" y="24"/>
                </a:lnTo>
                <a:lnTo>
                  <a:pt x="15" y="33"/>
                </a:lnTo>
                <a:lnTo>
                  <a:pt x="12" y="36"/>
                </a:lnTo>
                <a:lnTo>
                  <a:pt x="3" y="30"/>
                </a:lnTo>
                <a:lnTo>
                  <a:pt x="0" y="24"/>
                </a:lnTo>
                <a:lnTo>
                  <a:pt x="0" y="16"/>
                </a:lnTo>
                <a:lnTo>
                  <a:pt x="3" y="10"/>
                </a:lnTo>
                <a:lnTo>
                  <a:pt x="3" y="0"/>
                </a:lnTo>
                <a:lnTo>
                  <a:pt x="27" y="4"/>
                </a:lnTo>
                <a:lnTo>
                  <a:pt x="45" y="10"/>
                </a:lnTo>
                <a:lnTo>
                  <a:pt x="50" y="16"/>
                </a:lnTo>
                <a:lnTo>
                  <a:pt x="63" y="27"/>
                </a:lnTo>
                <a:lnTo>
                  <a:pt x="72" y="36"/>
                </a:lnTo>
                <a:lnTo>
                  <a:pt x="75" y="43"/>
                </a:lnTo>
                <a:lnTo>
                  <a:pt x="69" y="46"/>
                </a:lnTo>
                <a:lnTo>
                  <a:pt x="66" y="55"/>
                </a:lnTo>
                <a:lnTo>
                  <a:pt x="63" y="63"/>
                </a:lnTo>
                <a:lnTo>
                  <a:pt x="56" y="66"/>
                </a:lnTo>
                <a:lnTo>
                  <a:pt x="50" y="49"/>
                </a:lnTo>
                <a:lnTo>
                  <a:pt x="42" y="40"/>
                </a:lnTo>
                <a:lnTo>
                  <a:pt x="36" y="36"/>
                </a:lnTo>
                <a:lnTo>
                  <a:pt x="27" y="30"/>
                </a:lnTo>
                <a:close/>
              </a:path>
            </a:pathLst>
          </a:custGeom>
          <a:solidFill>
            <a:srgbClr val="002060"/>
          </a:solidFill>
          <a:ln w="9525">
            <a:solidFill>
              <a:schemeClr val="tx2"/>
            </a:solidFill>
            <a:round/>
            <a:headEnd/>
            <a:tailEnd/>
          </a:ln>
          <a:effectLst/>
        </p:spPr>
        <p:txBody>
          <a:bodyPr/>
          <a:lstStyle/>
          <a:p>
            <a:endParaRPr lang="en-US">
              <a:latin typeface="Arial"/>
            </a:endParaRPr>
          </a:p>
        </p:txBody>
      </p:sp>
      <p:sp>
        <p:nvSpPr>
          <p:cNvPr id="63" name="Freeform 536"/>
          <p:cNvSpPr>
            <a:spLocks/>
          </p:cNvSpPr>
          <p:nvPr/>
        </p:nvSpPr>
        <p:spPr bwMode="auto">
          <a:xfrm>
            <a:off x="1413468" y="3400953"/>
            <a:ext cx="221166" cy="79895"/>
          </a:xfrm>
          <a:custGeom>
            <a:avLst/>
            <a:gdLst>
              <a:gd name="T0" fmla="*/ 9 w 154"/>
              <a:gd name="T1" fmla="*/ 4 h 56"/>
              <a:gd name="T2" fmla="*/ 7 w 154"/>
              <a:gd name="T3" fmla="*/ 3 h 56"/>
              <a:gd name="T4" fmla="*/ 7 w 154"/>
              <a:gd name="T5" fmla="*/ 3 h 56"/>
              <a:gd name="T6" fmla="*/ 7 w 154"/>
              <a:gd name="T7" fmla="*/ 2 h 56"/>
              <a:gd name="T8" fmla="*/ 7 w 154"/>
              <a:gd name="T9" fmla="*/ 2 h 56"/>
              <a:gd name="T10" fmla="*/ 7 w 154"/>
              <a:gd name="T11" fmla="*/ 2 h 56"/>
              <a:gd name="T12" fmla="*/ 6 w 154"/>
              <a:gd name="T13" fmla="*/ 1 h 56"/>
              <a:gd name="T14" fmla="*/ 6 w 154"/>
              <a:gd name="T15" fmla="*/ 1 h 56"/>
              <a:gd name="T16" fmla="*/ 5 w 154"/>
              <a:gd name="T17" fmla="*/ 2 h 56"/>
              <a:gd name="T18" fmla="*/ 5 w 154"/>
              <a:gd name="T19" fmla="*/ 2 h 56"/>
              <a:gd name="T20" fmla="*/ 5 w 154"/>
              <a:gd name="T21" fmla="*/ 2 h 56"/>
              <a:gd name="T22" fmla="*/ 5 w 154"/>
              <a:gd name="T23" fmla="*/ 2 h 56"/>
              <a:gd name="T24" fmla="*/ 5 w 154"/>
              <a:gd name="T25" fmla="*/ 3 h 56"/>
              <a:gd name="T26" fmla="*/ 5 w 154"/>
              <a:gd name="T27" fmla="*/ 3 h 56"/>
              <a:gd name="T28" fmla="*/ 5 w 154"/>
              <a:gd name="T29" fmla="*/ 4 h 56"/>
              <a:gd name="T30" fmla="*/ 5 w 154"/>
              <a:gd name="T31" fmla="*/ 4 h 56"/>
              <a:gd name="T32" fmla="*/ 3 w 154"/>
              <a:gd name="T33" fmla="*/ 3 h 56"/>
              <a:gd name="T34" fmla="*/ 3 w 154"/>
              <a:gd name="T35" fmla="*/ 3 h 56"/>
              <a:gd name="T36" fmla="*/ 2 w 154"/>
              <a:gd name="T37" fmla="*/ 2 h 56"/>
              <a:gd name="T38" fmla="*/ 1 w 154"/>
              <a:gd name="T39" fmla="*/ 2 h 56"/>
              <a:gd name="T40" fmla="*/ 1 w 154"/>
              <a:gd name="T41" fmla="*/ 2 h 56"/>
              <a:gd name="T42" fmla="*/ 1 w 154"/>
              <a:gd name="T43" fmla="*/ 2 h 56"/>
              <a:gd name="T44" fmla="*/ 0 w 154"/>
              <a:gd name="T45" fmla="*/ 2 h 56"/>
              <a:gd name="T46" fmla="*/ 1 w 154"/>
              <a:gd name="T47" fmla="*/ 2 h 56"/>
              <a:gd name="T48" fmla="*/ 1 w 154"/>
              <a:gd name="T49" fmla="*/ 1 h 56"/>
              <a:gd name="T50" fmla="*/ 1 w 154"/>
              <a:gd name="T51" fmla="*/ 1 h 56"/>
              <a:gd name="T52" fmla="*/ 1 w 154"/>
              <a:gd name="T53" fmla="*/ 1 h 56"/>
              <a:gd name="T54" fmla="*/ 2 w 154"/>
              <a:gd name="T55" fmla="*/ 1 h 56"/>
              <a:gd name="T56" fmla="*/ 2 w 154"/>
              <a:gd name="T57" fmla="*/ 2 h 56"/>
              <a:gd name="T58" fmla="*/ 3 w 154"/>
              <a:gd name="T59" fmla="*/ 2 h 56"/>
              <a:gd name="T60" fmla="*/ 5 w 154"/>
              <a:gd name="T61" fmla="*/ 1 h 56"/>
              <a:gd name="T62" fmla="*/ 5 w 154"/>
              <a:gd name="T63" fmla="*/ 1 h 56"/>
              <a:gd name="T64" fmla="*/ 5 w 154"/>
              <a:gd name="T65" fmla="*/ 1 h 56"/>
              <a:gd name="T66" fmla="*/ 6 w 154"/>
              <a:gd name="T67" fmla="*/ 0 h 56"/>
              <a:gd name="T68" fmla="*/ 7 w 154"/>
              <a:gd name="T69" fmla="*/ 1 h 56"/>
              <a:gd name="T70" fmla="*/ 9 w 154"/>
              <a:gd name="T71" fmla="*/ 1 h 56"/>
              <a:gd name="T72" fmla="*/ 9 w 154"/>
              <a:gd name="T73" fmla="*/ 1 h 56"/>
              <a:gd name="T74" fmla="*/ 10 w 154"/>
              <a:gd name="T75" fmla="*/ 2 h 56"/>
              <a:gd name="T76" fmla="*/ 10 w 154"/>
              <a:gd name="T77" fmla="*/ 2 h 56"/>
              <a:gd name="T78" fmla="*/ 10 w 154"/>
              <a:gd name="T79" fmla="*/ 3 h 56"/>
              <a:gd name="T80" fmla="*/ 9 w 154"/>
              <a:gd name="T81" fmla="*/ 3 h 56"/>
              <a:gd name="T82" fmla="*/ 9 w 154"/>
              <a:gd name="T83" fmla="*/ 4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4"/>
              <a:gd name="T127" fmla="*/ 0 h 56"/>
              <a:gd name="T128" fmla="*/ 154 w 154"/>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4" h="56">
                <a:moveTo>
                  <a:pt x="133" y="51"/>
                </a:moveTo>
                <a:lnTo>
                  <a:pt x="124" y="48"/>
                </a:lnTo>
                <a:lnTo>
                  <a:pt x="121" y="42"/>
                </a:lnTo>
                <a:lnTo>
                  <a:pt x="121" y="32"/>
                </a:lnTo>
                <a:lnTo>
                  <a:pt x="121" y="23"/>
                </a:lnTo>
                <a:lnTo>
                  <a:pt x="118" y="18"/>
                </a:lnTo>
                <a:lnTo>
                  <a:pt x="108" y="15"/>
                </a:lnTo>
                <a:lnTo>
                  <a:pt x="99" y="15"/>
                </a:lnTo>
                <a:lnTo>
                  <a:pt x="94" y="18"/>
                </a:lnTo>
                <a:lnTo>
                  <a:pt x="91" y="23"/>
                </a:lnTo>
                <a:lnTo>
                  <a:pt x="79" y="26"/>
                </a:lnTo>
                <a:lnTo>
                  <a:pt x="72" y="32"/>
                </a:lnTo>
                <a:lnTo>
                  <a:pt x="75" y="39"/>
                </a:lnTo>
                <a:lnTo>
                  <a:pt x="79" y="45"/>
                </a:lnTo>
                <a:lnTo>
                  <a:pt x="79" y="53"/>
                </a:lnTo>
                <a:lnTo>
                  <a:pt x="66" y="56"/>
                </a:lnTo>
                <a:lnTo>
                  <a:pt x="58" y="48"/>
                </a:lnTo>
                <a:lnTo>
                  <a:pt x="49" y="39"/>
                </a:lnTo>
                <a:lnTo>
                  <a:pt x="39" y="32"/>
                </a:lnTo>
                <a:lnTo>
                  <a:pt x="28" y="29"/>
                </a:lnTo>
                <a:lnTo>
                  <a:pt x="22" y="26"/>
                </a:lnTo>
                <a:lnTo>
                  <a:pt x="13" y="29"/>
                </a:lnTo>
                <a:lnTo>
                  <a:pt x="0" y="26"/>
                </a:lnTo>
                <a:lnTo>
                  <a:pt x="7" y="20"/>
                </a:lnTo>
                <a:lnTo>
                  <a:pt x="10" y="12"/>
                </a:lnTo>
                <a:lnTo>
                  <a:pt x="19" y="3"/>
                </a:lnTo>
                <a:lnTo>
                  <a:pt x="28" y="6"/>
                </a:lnTo>
                <a:lnTo>
                  <a:pt x="33" y="12"/>
                </a:lnTo>
                <a:lnTo>
                  <a:pt x="46" y="18"/>
                </a:lnTo>
                <a:lnTo>
                  <a:pt x="58" y="18"/>
                </a:lnTo>
                <a:lnTo>
                  <a:pt x="66" y="15"/>
                </a:lnTo>
                <a:lnTo>
                  <a:pt x="79" y="9"/>
                </a:lnTo>
                <a:lnTo>
                  <a:pt x="94" y="3"/>
                </a:lnTo>
                <a:lnTo>
                  <a:pt x="108" y="0"/>
                </a:lnTo>
                <a:lnTo>
                  <a:pt x="124" y="3"/>
                </a:lnTo>
                <a:lnTo>
                  <a:pt x="133" y="9"/>
                </a:lnTo>
                <a:lnTo>
                  <a:pt x="141" y="15"/>
                </a:lnTo>
                <a:lnTo>
                  <a:pt x="147" y="23"/>
                </a:lnTo>
                <a:lnTo>
                  <a:pt x="154" y="29"/>
                </a:lnTo>
                <a:lnTo>
                  <a:pt x="151" y="39"/>
                </a:lnTo>
                <a:lnTo>
                  <a:pt x="141" y="45"/>
                </a:lnTo>
                <a:lnTo>
                  <a:pt x="133" y="51"/>
                </a:lnTo>
                <a:close/>
              </a:path>
            </a:pathLst>
          </a:custGeom>
          <a:solidFill>
            <a:srgbClr val="002060"/>
          </a:solidFill>
          <a:ln w="9525">
            <a:solidFill>
              <a:schemeClr val="tx2"/>
            </a:solidFill>
            <a:round/>
            <a:headEnd/>
            <a:tailEnd/>
          </a:ln>
          <a:effectLst/>
        </p:spPr>
        <p:txBody>
          <a:bodyPr/>
          <a:lstStyle/>
          <a:p>
            <a:endParaRPr lang="en-US">
              <a:latin typeface="Arial"/>
            </a:endParaRPr>
          </a:p>
        </p:txBody>
      </p:sp>
      <p:sp>
        <p:nvSpPr>
          <p:cNvPr id="64" name="Freeform 546"/>
          <p:cNvSpPr>
            <a:spLocks/>
          </p:cNvSpPr>
          <p:nvPr/>
        </p:nvSpPr>
        <p:spPr bwMode="auto">
          <a:xfrm>
            <a:off x="258807" y="2573468"/>
            <a:ext cx="1036899" cy="653428"/>
          </a:xfrm>
          <a:custGeom>
            <a:avLst/>
            <a:gdLst>
              <a:gd name="T0" fmla="*/ 7 w 722"/>
              <a:gd name="T1" fmla="*/ 1 h 459"/>
              <a:gd name="T2" fmla="*/ 13 w 722"/>
              <a:gd name="T3" fmla="*/ 1 h 459"/>
              <a:gd name="T4" fmla="*/ 19 w 722"/>
              <a:gd name="T5" fmla="*/ 3 h 459"/>
              <a:gd name="T6" fmla="*/ 22 w 722"/>
              <a:gd name="T7" fmla="*/ 5 h 459"/>
              <a:gd name="T8" fmla="*/ 24 w 722"/>
              <a:gd name="T9" fmla="*/ 5 h 459"/>
              <a:gd name="T10" fmla="*/ 26 w 722"/>
              <a:gd name="T11" fmla="*/ 9 h 459"/>
              <a:gd name="T12" fmla="*/ 29 w 722"/>
              <a:gd name="T13" fmla="*/ 10 h 459"/>
              <a:gd name="T14" fmla="*/ 28 w 722"/>
              <a:gd name="T15" fmla="*/ 14 h 459"/>
              <a:gd name="T16" fmla="*/ 29 w 722"/>
              <a:gd name="T17" fmla="*/ 18 h 459"/>
              <a:gd name="T18" fmla="*/ 31 w 722"/>
              <a:gd name="T19" fmla="*/ 21 h 459"/>
              <a:gd name="T20" fmla="*/ 36 w 722"/>
              <a:gd name="T21" fmla="*/ 22 h 459"/>
              <a:gd name="T22" fmla="*/ 40 w 722"/>
              <a:gd name="T23" fmla="*/ 20 h 459"/>
              <a:gd name="T24" fmla="*/ 42 w 722"/>
              <a:gd name="T25" fmla="*/ 18 h 459"/>
              <a:gd name="T26" fmla="*/ 45 w 722"/>
              <a:gd name="T27" fmla="*/ 18 h 459"/>
              <a:gd name="T28" fmla="*/ 45 w 722"/>
              <a:gd name="T29" fmla="*/ 20 h 459"/>
              <a:gd name="T30" fmla="*/ 44 w 722"/>
              <a:gd name="T31" fmla="*/ 23 h 459"/>
              <a:gd name="T32" fmla="*/ 43 w 722"/>
              <a:gd name="T33" fmla="*/ 23 h 459"/>
              <a:gd name="T34" fmla="*/ 39 w 722"/>
              <a:gd name="T35" fmla="*/ 23 h 459"/>
              <a:gd name="T36" fmla="*/ 40 w 722"/>
              <a:gd name="T37" fmla="*/ 25 h 459"/>
              <a:gd name="T38" fmla="*/ 39 w 722"/>
              <a:gd name="T39" fmla="*/ 26 h 459"/>
              <a:gd name="T40" fmla="*/ 38 w 722"/>
              <a:gd name="T41" fmla="*/ 27 h 459"/>
              <a:gd name="T42" fmla="*/ 37 w 722"/>
              <a:gd name="T43" fmla="*/ 28 h 459"/>
              <a:gd name="T44" fmla="*/ 35 w 722"/>
              <a:gd name="T45" fmla="*/ 26 h 459"/>
              <a:gd name="T46" fmla="*/ 31 w 722"/>
              <a:gd name="T47" fmla="*/ 26 h 459"/>
              <a:gd name="T48" fmla="*/ 27 w 722"/>
              <a:gd name="T49" fmla="*/ 25 h 459"/>
              <a:gd name="T50" fmla="*/ 23 w 722"/>
              <a:gd name="T51" fmla="*/ 24 h 459"/>
              <a:gd name="T52" fmla="*/ 21 w 722"/>
              <a:gd name="T53" fmla="*/ 22 h 459"/>
              <a:gd name="T54" fmla="*/ 18 w 722"/>
              <a:gd name="T55" fmla="*/ 19 h 459"/>
              <a:gd name="T56" fmla="*/ 18 w 722"/>
              <a:gd name="T57" fmla="*/ 17 h 459"/>
              <a:gd name="T58" fmla="*/ 14 w 722"/>
              <a:gd name="T59" fmla="*/ 13 h 459"/>
              <a:gd name="T60" fmla="*/ 11 w 722"/>
              <a:gd name="T61" fmla="*/ 11 h 459"/>
              <a:gd name="T62" fmla="*/ 10 w 722"/>
              <a:gd name="T63" fmla="*/ 8 h 459"/>
              <a:gd name="T64" fmla="*/ 6 w 722"/>
              <a:gd name="T65" fmla="*/ 4 h 459"/>
              <a:gd name="T66" fmla="*/ 5 w 722"/>
              <a:gd name="T67" fmla="*/ 1 h 459"/>
              <a:gd name="T68" fmla="*/ 3 w 722"/>
              <a:gd name="T69" fmla="*/ 3 h 459"/>
              <a:gd name="T70" fmla="*/ 6 w 722"/>
              <a:gd name="T71" fmla="*/ 7 h 459"/>
              <a:gd name="T72" fmla="*/ 9 w 722"/>
              <a:gd name="T73" fmla="*/ 10 h 459"/>
              <a:gd name="T74" fmla="*/ 10 w 722"/>
              <a:gd name="T75" fmla="*/ 13 h 459"/>
              <a:gd name="T76" fmla="*/ 11 w 722"/>
              <a:gd name="T77" fmla="*/ 14 h 459"/>
              <a:gd name="T78" fmla="*/ 11 w 722"/>
              <a:gd name="T79" fmla="*/ 14 h 459"/>
              <a:gd name="T80" fmla="*/ 7 w 722"/>
              <a:gd name="T81" fmla="*/ 12 h 459"/>
              <a:gd name="T82" fmla="*/ 6 w 722"/>
              <a:gd name="T83" fmla="*/ 10 h 459"/>
              <a:gd name="T84" fmla="*/ 5 w 722"/>
              <a:gd name="T85" fmla="*/ 9 h 459"/>
              <a:gd name="T86" fmla="*/ 4 w 722"/>
              <a:gd name="T87" fmla="*/ 7 h 459"/>
              <a:gd name="T88" fmla="*/ 5 w 722"/>
              <a:gd name="T89" fmla="*/ 6 h 459"/>
              <a:gd name="T90" fmla="*/ 3 w 722"/>
              <a:gd name="T91" fmla="*/ 5 h 459"/>
              <a:gd name="T92" fmla="*/ 1 w 722"/>
              <a:gd name="T93" fmla="*/ 2 h 45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22"/>
              <a:gd name="T142" fmla="*/ 0 h 459"/>
              <a:gd name="T143" fmla="*/ 722 w 722"/>
              <a:gd name="T144" fmla="*/ 459 h 45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22" h="459">
                <a:moveTo>
                  <a:pt x="0" y="3"/>
                </a:moveTo>
                <a:lnTo>
                  <a:pt x="48" y="0"/>
                </a:lnTo>
                <a:lnTo>
                  <a:pt x="114" y="28"/>
                </a:lnTo>
                <a:lnTo>
                  <a:pt x="139" y="36"/>
                </a:lnTo>
                <a:lnTo>
                  <a:pt x="208" y="36"/>
                </a:lnTo>
                <a:lnTo>
                  <a:pt x="219" y="28"/>
                </a:lnTo>
                <a:lnTo>
                  <a:pt x="249" y="22"/>
                </a:lnTo>
                <a:lnTo>
                  <a:pt x="279" y="46"/>
                </a:lnTo>
                <a:lnTo>
                  <a:pt x="294" y="58"/>
                </a:lnTo>
                <a:lnTo>
                  <a:pt x="297" y="82"/>
                </a:lnTo>
                <a:lnTo>
                  <a:pt x="321" y="97"/>
                </a:lnTo>
                <a:lnTo>
                  <a:pt x="338" y="94"/>
                </a:lnTo>
                <a:lnTo>
                  <a:pt x="343" y="80"/>
                </a:lnTo>
                <a:lnTo>
                  <a:pt x="354" y="72"/>
                </a:lnTo>
                <a:lnTo>
                  <a:pt x="387" y="88"/>
                </a:lnTo>
                <a:lnTo>
                  <a:pt x="396" y="108"/>
                </a:lnTo>
                <a:lnTo>
                  <a:pt x="410" y="127"/>
                </a:lnTo>
                <a:lnTo>
                  <a:pt x="423" y="144"/>
                </a:lnTo>
                <a:lnTo>
                  <a:pt x="435" y="163"/>
                </a:lnTo>
                <a:lnTo>
                  <a:pt x="459" y="172"/>
                </a:lnTo>
                <a:lnTo>
                  <a:pt x="476" y="174"/>
                </a:lnTo>
                <a:lnTo>
                  <a:pt x="471" y="187"/>
                </a:lnTo>
                <a:lnTo>
                  <a:pt x="465" y="205"/>
                </a:lnTo>
                <a:lnTo>
                  <a:pt x="462" y="229"/>
                </a:lnTo>
                <a:lnTo>
                  <a:pt x="462" y="243"/>
                </a:lnTo>
                <a:lnTo>
                  <a:pt x="462" y="262"/>
                </a:lnTo>
                <a:lnTo>
                  <a:pt x="468" y="288"/>
                </a:lnTo>
                <a:lnTo>
                  <a:pt x="482" y="315"/>
                </a:lnTo>
                <a:lnTo>
                  <a:pt x="495" y="334"/>
                </a:lnTo>
                <a:lnTo>
                  <a:pt x="507" y="351"/>
                </a:lnTo>
                <a:lnTo>
                  <a:pt x="522" y="360"/>
                </a:lnTo>
                <a:lnTo>
                  <a:pt x="540" y="367"/>
                </a:lnTo>
                <a:lnTo>
                  <a:pt x="564" y="367"/>
                </a:lnTo>
                <a:lnTo>
                  <a:pt x="594" y="360"/>
                </a:lnTo>
                <a:lnTo>
                  <a:pt x="623" y="354"/>
                </a:lnTo>
                <a:lnTo>
                  <a:pt x="636" y="331"/>
                </a:lnTo>
                <a:lnTo>
                  <a:pt x="636" y="315"/>
                </a:lnTo>
                <a:lnTo>
                  <a:pt x="642" y="301"/>
                </a:lnTo>
                <a:lnTo>
                  <a:pt x="662" y="288"/>
                </a:lnTo>
                <a:lnTo>
                  <a:pt x="678" y="288"/>
                </a:lnTo>
                <a:lnTo>
                  <a:pt x="705" y="288"/>
                </a:lnTo>
                <a:lnTo>
                  <a:pt x="722" y="291"/>
                </a:lnTo>
                <a:lnTo>
                  <a:pt x="717" y="310"/>
                </a:lnTo>
                <a:lnTo>
                  <a:pt x="708" y="321"/>
                </a:lnTo>
                <a:lnTo>
                  <a:pt x="705" y="331"/>
                </a:lnTo>
                <a:lnTo>
                  <a:pt x="702" y="348"/>
                </a:lnTo>
                <a:lnTo>
                  <a:pt x="702" y="367"/>
                </a:lnTo>
                <a:lnTo>
                  <a:pt x="695" y="370"/>
                </a:lnTo>
                <a:lnTo>
                  <a:pt x="689" y="360"/>
                </a:lnTo>
                <a:lnTo>
                  <a:pt x="683" y="363"/>
                </a:lnTo>
                <a:lnTo>
                  <a:pt x="678" y="370"/>
                </a:lnTo>
                <a:lnTo>
                  <a:pt x="669" y="379"/>
                </a:lnTo>
                <a:lnTo>
                  <a:pt x="650" y="379"/>
                </a:lnTo>
                <a:lnTo>
                  <a:pt x="623" y="381"/>
                </a:lnTo>
                <a:lnTo>
                  <a:pt x="620" y="387"/>
                </a:lnTo>
                <a:lnTo>
                  <a:pt x="623" y="399"/>
                </a:lnTo>
                <a:lnTo>
                  <a:pt x="636" y="409"/>
                </a:lnTo>
                <a:lnTo>
                  <a:pt x="642" y="417"/>
                </a:lnTo>
                <a:lnTo>
                  <a:pt x="636" y="420"/>
                </a:lnTo>
                <a:lnTo>
                  <a:pt x="617" y="423"/>
                </a:lnTo>
                <a:lnTo>
                  <a:pt x="612" y="420"/>
                </a:lnTo>
                <a:lnTo>
                  <a:pt x="609" y="426"/>
                </a:lnTo>
                <a:lnTo>
                  <a:pt x="603" y="432"/>
                </a:lnTo>
                <a:lnTo>
                  <a:pt x="600" y="442"/>
                </a:lnTo>
                <a:lnTo>
                  <a:pt x="597" y="459"/>
                </a:lnTo>
                <a:lnTo>
                  <a:pt x="587" y="450"/>
                </a:lnTo>
                <a:lnTo>
                  <a:pt x="573" y="435"/>
                </a:lnTo>
                <a:lnTo>
                  <a:pt x="558" y="426"/>
                </a:lnTo>
                <a:lnTo>
                  <a:pt x="545" y="420"/>
                </a:lnTo>
                <a:lnTo>
                  <a:pt x="534" y="417"/>
                </a:lnTo>
                <a:lnTo>
                  <a:pt x="518" y="420"/>
                </a:lnTo>
                <a:lnTo>
                  <a:pt x="507" y="426"/>
                </a:lnTo>
                <a:lnTo>
                  <a:pt x="492" y="429"/>
                </a:lnTo>
                <a:lnTo>
                  <a:pt x="468" y="423"/>
                </a:lnTo>
                <a:lnTo>
                  <a:pt x="446" y="415"/>
                </a:lnTo>
                <a:lnTo>
                  <a:pt x="423" y="406"/>
                </a:lnTo>
                <a:lnTo>
                  <a:pt x="396" y="396"/>
                </a:lnTo>
                <a:lnTo>
                  <a:pt x="382" y="390"/>
                </a:lnTo>
                <a:lnTo>
                  <a:pt x="369" y="373"/>
                </a:lnTo>
                <a:lnTo>
                  <a:pt x="348" y="373"/>
                </a:lnTo>
                <a:lnTo>
                  <a:pt x="327" y="360"/>
                </a:lnTo>
                <a:lnTo>
                  <a:pt x="307" y="348"/>
                </a:lnTo>
                <a:lnTo>
                  <a:pt x="288" y="334"/>
                </a:lnTo>
                <a:lnTo>
                  <a:pt x="279" y="318"/>
                </a:lnTo>
                <a:lnTo>
                  <a:pt x="279" y="304"/>
                </a:lnTo>
                <a:lnTo>
                  <a:pt x="288" y="295"/>
                </a:lnTo>
                <a:lnTo>
                  <a:pt x="288" y="279"/>
                </a:lnTo>
                <a:lnTo>
                  <a:pt x="266" y="252"/>
                </a:lnTo>
                <a:lnTo>
                  <a:pt x="252" y="235"/>
                </a:lnTo>
                <a:lnTo>
                  <a:pt x="235" y="219"/>
                </a:lnTo>
                <a:lnTo>
                  <a:pt x="219" y="202"/>
                </a:lnTo>
                <a:lnTo>
                  <a:pt x="202" y="190"/>
                </a:lnTo>
                <a:lnTo>
                  <a:pt x="189" y="180"/>
                </a:lnTo>
                <a:lnTo>
                  <a:pt x="189" y="160"/>
                </a:lnTo>
                <a:lnTo>
                  <a:pt x="166" y="144"/>
                </a:lnTo>
                <a:lnTo>
                  <a:pt x="150" y="130"/>
                </a:lnTo>
                <a:lnTo>
                  <a:pt x="133" y="105"/>
                </a:lnTo>
                <a:lnTo>
                  <a:pt x="117" y="91"/>
                </a:lnTo>
                <a:lnTo>
                  <a:pt x="108" y="72"/>
                </a:lnTo>
                <a:lnTo>
                  <a:pt x="100" y="52"/>
                </a:lnTo>
                <a:lnTo>
                  <a:pt x="97" y="44"/>
                </a:lnTo>
                <a:lnTo>
                  <a:pt x="75" y="31"/>
                </a:lnTo>
                <a:lnTo>
                  <a:pt x="58" y="31"/>
                </a:lnTo>
                <a:lnTo>
                  <a:pt x="55" y="39"/>
                </a:lnTo>
                <a:lnTo>
                  <a:pt x="61" y="58"/>
                </a:lnTo>
                <a:lnTo>
                  <a:pt x="70" y="80"/>
                </a:lnTo>
                <a:lnTo>
                  <a:pt x="84" y="94"/>
                </a:lnTo>
                <a:lnTo>
                  <a:pt x="97" y="115"/>
                </a:lnTo>
                <a:lnTo>
                  <a:pt x="108" y="130"/>
                </a:lnTo>
                <a:lnTo>
                  <a:pt x="120" y="144"/>
                </a:lnTo>
                <a:lnTo>
                  <a:pt x="136" y="163"/>
                </a:lnTo>
                <a:lnTo>
                  <a:pt x="147" y="187"/>
                </a:lnTo>
                <a:lnTo>
                  <a:pt x="156" y="205"/>
                </a:lnTo>
                <a:lnTo>
                  <a:pt x="159" y="219"/>
                </a:lnTo>
                <a:lnTo>
                  <a:pt x="172" y="219"/>
                </a:lnTo>
                <a:lnTo>
                  <a:pt x="177" y="229"/>
                </a:lnTo>
                <a:lnTo>
                  <a:pt x="180" y="235"/>
                </a:lnTo>
                <a:lnTo>
                  <a:pt x="183" y="249"/>
                </a:lnTo>
                <a:lnTo>
                  <a:pt x="172" y="255"/>
                </a:lnTo>
                <a:lnTo>
                  <a:pt x="163" y="238"/>
                </a:lnTo>
                <a:lnTo>
                  <a:pt x="150" y="229"/>
                </a:lnTo>
                <a:lnTo>
                  <a:pt x="139" y="216"/>
                </a:lnTo>
                <a:lnTo>
                  <a:pt x="127" y="202"/>
                </a:lnTo>
                <a:lnTo>
                  <a:pt x="123" y="190"/>
                </a:lnTo>
                <a:lnTo>
                  <a:pt x="120" y="174"/>
                </a:lnTo>
                <a:lnTo>
                  <a:pt x="108" y="163"/>
                </a:lnTo>
                <a:lnTo>
                  <a:pt x="100" y="157"/>
                </a:lnTo>
                <a:lnTo>
                  <a:pt x="84" y="154"/>
                </a:lnTo>
                <a:lnTo>
                  <a:pt x="72" y="147"/>
                </a:lnTo>
                <a:lnTo>
                  <a:pt x="61" y="136"/>
                </a:lnTo>
                <a:lnTo>
                  <a:pt x="58" y="130"/>
                </a:lnTo>
                <a:lnTo>
                  <a:pt x="64" y="127"/>
                </a:lnTo>
                <a:lnTo>
                  <a:pt x="70" y="127"/>
                </a:lnTo>
                <a:lnTo>
                  <a:pt x="72" y="121"/>
                </a:lnTo>
                <a:lnTo>
                  <a:pt x="70" y="111"/>
                </a:lnTo>
                <a:lnTo>
                  <a:pt x="64" y="97"/>
                </a:lnTo>
                <a:lnTo>
                  <a:pt x="58" y="91"/>
                </a:lnTo>
                <a:lnTo>
                  <a:pt x="45" y="85"/>
                </a:lnTo>
                <a:lnTo>
                  <a:pt x="34" y="69"/>
                </a:lnTo>
                <a:lnTo>
                  <a:pt x="25" y="49"/>
                </a:lnTo>
                <a:lnTo>
                  <a:pt x="19" y="36"/>
                </a:lnTo>
                <a:lnTo>
                  <a:pt x="12" y="22"/>
                </a:lnTo>
                <a:lnTo>
                  <a:pt x="0" y="3"/>
                </a:lnTo>
                <a:close/>
              </a:path>
            </a:pathLst>
          </a:custGeom>
          <a:solidFill>
            <a:srgbClr val="002060"/>
          </a:solidFill>
          <a:ln w="9525">
            <a:solidFill>
              <a:schemeClr val="tx2"/>
            </a:solidFill>
            <a:round/>
            <a:headEnd/>
            <a:tailEnd/>
          </a:ln>
          <a:effectLst/>
        </p:spPr>
        <p:txBody>
          <a:bodyPr/>
          <a:lstStyle/>
          <a:p>
            <a:endParaRPr lang="en-US">
              <a:latin typeface="Arial"/>
            </a:endParaRPr>
          </a:p>
        </p:txBody>
      </p:sp>
      <p:sp>
        <p:nvSpPr>
          <p:cNvPr id="65" name="Freeform 609"/>
          <p:cNvSpPr>
            <a:spLocks/>
          </p:cNvSpPr>
          <p:nvPr/>
        </p:nvSpPr>
        <p:spPr bwMode="auto">
          <a:xfrm>
            <a:off x="1571445" y="3301084"/>
            <a:ext cx="399249" cy="567826"/>
          </a:xfrm>
          <a:custGeom>
            <a:avLst/>
            <a:gdLst>
              <a:gd name="T0" fmla="*/ 2 w 278"/>
              <a:gd name="T1" fmla="*/ 6 h 398"/>
              <a:gd name="T2" fmla="*/ 3 w 278"/>
              <a:gd name="T3" fmla="*/ 6 h 398"/>
              <a:gd name="T4" fmla="*/ 4 w 278"/>
              <a:gd name="T5" fmla="*/ 3 h 398"/>
              <a:gd name="T6" fmla="*/ 5 w 278"/>
              <a:gd name="T7" fmla="*/ 3 h 398"/>
              <a:gd name="T8" fmla="*/ 7 w 278"/>
              <a:gd name="T9" fmla="*/ 2 h 398"/>
              <a:gd name="T10" fmla="*/ 9 w 278"/>
              <a:gd name="T11" fmla="*/ 2 h 398"/>
              <a:gd name="T12" fmla="*/ 9 w 278"/>
              <a:gd name="T13" fmla="*/ 1 h 398"/>
              <a:gd name="T14" fmla="*/ 10 w 278"/>
              <a:gd name="T15" fmla="*/ 0 h 398"/>
              <a:gd name="T16" fmla="*/ 11 w 278"/>
              <a:gd name="T17" fmla="*/ 1 h 398"/>
              <a:gd name="T18" fmla="*/ 9 w 278"/>
              <a:gd name="T19" fmla="*/ 2 h 398"/>
              <a:gd name="T20" fmla="*/ 9 w 278"/>
              <a:gd name="T21" fmla="*/ 3 h 398"/>
              <a:gd name="T22" fmla="*/ 9 w 278"/>
              <a:gd name="T23" fmla="*/ 5 h 398"/>
              <a:gd name="T24" fmla="*/ 9 w 278"/>
              <a:gd name="T25" fmla="*/ 6 h 398"/>
              <a:gd name="T26" fmla="*/ 9 w 278"/>
              <a:gd name="T27" fmla="*/ 7 h 398"/>
              <a:gd name="T28" fmla="*/ 12 w 278"/>
              <a:gd name="T29" fmla="*/ 7 h 398"/>
              <a:gd name="T30" fmla="*/ 17 w 278"/>
              <a:gd name="T31" fmla="*/ 9 h 398"/>
              <a:gd name="T32" fmla="*/ 17 w 278"/>
              <a:gd name="T33" fmla="*/ 11 h 398"/>
              <a:gd name="T34" fmla="*/ 17 w 278"/>
              <a:gd name="T35" fmla="*/ 12 h 398"/>
              <a:gd name="T36" fmla="*/ 17 w 278"/>
              <a:gd name="T37" fmla="*/ 12 h 398"/>
              <a:gd name="T38" fmla="*/ 17 w 278"/>
              <a:gd name="T39" fmla="*/ 14 h 398"/>
              <a:gd name="T40" fmla="*/ 17 w 278"/>
              <a:gd name="T41" fmla="*/ 15 h 398"/>
              <a:gd name="T42" fmla="*/ 17 w 278"/>
              <a:gd name="T43" fmla="*/ 15 h 398"/>
              <a:gd name="T44" fmla="*/ 15 w 278"/>
              <a:gd name="T45" fmla="*/ 15 h 398"/>
              <a:gd name="T46" fmla="*/ 13 w 278"/>
              <a:gd name="T47" fmla="*/ 17 h 398"/>
              <a:gd name="T48" fmla="*/ 12 w 278"/>
              <a:gd name="T49" fmla="*/ 17 h 398"/>
              <a:gd name="T50" fmla="*/ 13 w 278"/>
              <a:gd name="T51" fmla="*/ 17 h 398"/>
              <a:gd name="T52" fmla="*/ 14 w 278"/>
              <a:gd name="T53" fmla="*/ 18 h 398"/>
              <a:gd name="T54" fmla="*/ 13 w 278"/>
              <a:gd name="T55" fmla="*/ 18 h 398"/>
              <a:gd name="T56" fmla="*/ 13 w 278"/>
              <a:gd name="T57" fmla="*/ 19 h 398"/>
              <a:gd name="T58" fmla="*/ 13 w 278"/>
              <a:gd name="T59" fmla="*/ 21 h 398"/>
              <a:gd name="T60" fmla="*/ 13 w 278"/>
              <a:gd name="T61" fmla="*/ 24 h 398"/>
              <a:gd name="T62" fmla="*/ 12 w 278"/>
              <a:gd name="T63" fmla="*/ 25 h 398"/>
              <a:gd name="T64" fmla="*/ 12 w 278"/>
              <a:gd name="T65" fmla="*/ 23 h 398"/>
              <a:gd name="T66" fmla="*/ 12 w 278"/>
              <a:gd name="T67" fmla="*/ 22 h 398"/>
              <a:gd name="T68" fmla="*/ 9 w 278"/>
              <a:gd name="T69" fmla="*/ 21 h 398"/>
              <a:gd name="T70" fmla="*/ 6 w 278"/>
              <a:gd name="T71" fmla="*/ 19 h 398"/>
              <a:gd name="T72" fmla="*/ 3 w 278"/>
              <a:gd name="T73" fmla="*/ 18 h 398"/>
              <a:gd name="T74" fmla="*/ 1 w 278"/>
              <a:gd name="T75" fmla="*/ 18 h 398"/>
              <a:gd name="T76" fmla="*/ 1 w 278"/>
              <a:gd name="T77" fmla="*/ 15 h 398"/>
              <a:gd name="T78" fmla="*/ 1 w 278"/>
              <a:gd name="T79" fmla="*/ 14 h 398"/>
              <a:gd name="T80" fmla="*/ 2 w 278"/>
              <a:gd name="T81" fmla="*/ 12 h 398"/>
              <a:gd name="T82" fmla="*/ 2 w 278"/>
              <a:gd name="T83" fmla="*/ 11 h 398"/>
              <a:gd name="T84" fmla="*/ 1 w 278"/>
              <a:gd name="T85" fmla="*/ 9 h 398"/>
              <a:gd name="T86" fmla="*/ 2 w 278"/>
              <a:gd name="T87" fmla="*/ 6 h 39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78"/>
              <a:gd name="T133" fmla="*/ 0 h 398"/>
              <a:gd name="T134" fmla="*/ 278 w 278"/>
              <a:gd name="T135" fmla="*/ 398 h 39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78" h="398">
                <a:moveTo>
                  <a:pt x="43" y="98"/>
                </a:moveTo>
                <a:lnTo>
                  <a:pt x="46" y="108"/>
                </a:lnTo>
                <a:lnTo>
                  <a:pt x="51" y="100"/>
                </a:lnTo>
                <a:lnTo>
                  <a:pt x="51" y="86"/>
                </a:lnTo>
                <a:lnTo>
                  <a:pt x="66" y="75"/>
                </a:lnTo>
                <a:lnTo>
                  <a:pt x="76" y="62"/>
                </a:lnTo>
                <a:lnTo>
                  <a:pt x="79" y="53"/>
                </a:lnTo>
                <a:lnTo>
                  <a:pt x="81" y="42"/>
                </a:lnTo>
                <a:lnTo>
                  <a:pt x="102" y="29"/>
                </a:lnTo>
                <a:lnTo>
                  <a:pt x="112" y="29"/>
                </a:lnTo>
                <a:lnTo>
                  <a:pt x="117" y="23"/>
                </a:lnTo>
                <a:lnTo>
                  <a:pt x="132" y="23"/>
                </a:lnTo>
                <a:lnTo>
                  <a:pt x="143" y="17"/>
                </a:lnTo>
                <a:lnTo>
                  <a:pt x="156" y="8"/>
                </a:lnTo>
                <a:lnTo>
                  <a:pt x="165" y="0"/>
                </a:lnTo>
                <a:lnTo>
                  <a:pt x="174" y="0"/>
                </a:lnTo>
                <a:lnTo>
                  <a:pt x="179" y="3"/>
                </a:lnTo>
                <a:lnTo>
                  <a:pt x="176" y="14"/>
                </a:lnTo>
                <a:lnTo>
                  <a:pt x="168" y="20"/>
                </a:lnTo>
                <a:lnTo>
                  <a:pt x="159" y="26"/>
                </a:lnTo>
                <a:lnTo>
                  <a:pt x="143" y="39"/>
                </a:lnTo>
                <a:lnTo>
                  <a:pt x="138" y="50"/>
                </a:lnTo>
                <a:lnTo>
                  <a:pt x="135" y="72"/>
                </a:lnTo>
                <a:lnTo>
                  <a:pt x="138" y="80"/>
                </a:lnTo>
                <a:lnTo>
                  <a:pt x="143" y="89"/>
                </a:lnTo>
                <a:lnTo>
                  <a:pt x="150" y="95"/>
                </a:lnTo>
                <a:lnTo>
                  <a:pt x="153" y="100"/>
                </a:lnTo>
                <a:lnTo>
                  <a:pt x="153" y="122"/>
                </a:lnTo>
                <a:lnTo>
                  <a:pt x="162" y="128"/>
                </a:lnTo>
                <a:lnTo>
                  <a:pt x="204" y="125"/>
                </a:lnTo>
                <a:lnTo>
                  <a:pt x="222" y="146"/>
                </a:lnTo>
                <a:lnTo>
                  <a:pt x="264" y="144"/>
                </a:lnTo>
                <a:lnTo>
                  <a:pt x="273" y="152"/>
                </a:lnTo>
                <a:lnTo>
                  <a:pt x="264" y="164"/>
                </a:lnTo>
                <a:lnTo>
                  <a:pt x="264" y="180"/>
                </a:lnTo>
                <a:lnTo>
                  <a:pt x="264" y="191"/>
                </a:lnTo>
                <a:lnTo>
                  <a:pt x="264" y="203"/>
                </a:lnTo>
                <a:lnTo>
                  <a:pt x="267" y="203"/>
                </a:lnTo>
                <a:lnTo>
                  <a:pt x="270" y="205"/>
                </a:lnTo>
                <a:lnTo>
                  <a:pt x="270" y="224"/>
                </a:lnTo>
                <a:lnTo>
                  <a:pt x="270" y="238"/>
                </a:lnTo>
                <a:lnTo>
                  <a:pt x="276" y="241"/>
                </a:lnTo>
                <a:lnTo>
                  <a:pt x="278" y="257"/>
                </a:lnTo>
                <a:lnTo>
                  <a:pt x="267" y="251"/>
                </a:lnTo>
                <a:lnTo>
                  <a:pt x="261" y="251"/>
                </a:lnTo>
                <a:lnTo>
                  <a:pt x="251" y="254"/>
                </a:lnTo>
                <a:lnTo>
                  <a:pt x="225" y="254"/>
                </a:lnTo>
                <a:lnTo>
                  <a:pt x="209" y="257"/>
                </a:lnTo>
                <a:lnTo>
                  <a:pt x="209" y="260"/>
                </a:lnTo>
                <a:lnTo>
                  <a:pt x="207" y="263"/>
                </a:lnTo>
                <a:lnTo>
                  <a:pt x="209" y="266"/>
                </a:lnTo>
                <a:lnTo>
                  <a:pt x="220" y="269"/>
                </a:lnTo>
                <a:lnTo>
                  <a:pt x="228" y="272"/>
                </a:lnTo>
                <a:lnTo>
                  <a:pt x="228" y="280"/>
                </a:lnTo>
                <a:lnTo>
                  <a:pt x="220" y="277"/>
                </a:lnTo>
                <a:lnTo>
                  <a:pt x="212" y="277"/>
                </a:lnTo>
                <a:lnTo>
                  <a:pt x="209" y="280"/>
                </a:lnTo>
                <a:lnTo>
                  <a:pt x="209" y="299"/>
                </a:lnTo>
                <a:lnTo>
                  <a:pt x="220" y="310"/>
                </a:lnTo>
                <a:lnTo>
                  <a:pt x="222" y="329"/>
                </a:lnTo>
                <a:lnTo>
                  <a:pt x="220" y="349"/>
                </a:lnTo>
                <a:lnTo>
                  <a:pt x="215" y="376"/>
                </a:lnTo>
                <a:lnTo>
                  <a:pt x="207" y="398"/>
                </a:lnTo>
                <a:lnTo>
                  <a:pt x="198" y="391"/>
                </a:lnTo>
                <a:lnTo>
                  <a:pt x="198" y="376"/>
                </a:lnTo>
                <a:lnTo>
                  <a:pt x="204" y="368"/>
                </a:lnTo>
                <a:lnTo>
                  <a:pt x="201" y="359"/>
                </a:lnTo>
                <a:lnTo>
                  <a:pt x="198" y="349"/>
                </a:lnTo>
                <a:lnTo>
                  <a:pt x="135" y="346"/>
                </a:lnTo>
                <a:lnTo>
                  <a:pt x="129" y="335"/>
                </a:lnTo>
                <a:lnTo>
                  <a:pt x="112" y="316"/>
                </a:lnTo>
                <a:lnTo>
                  <a:pt x="96" y="299"/>
                </a:lnTo>
                <a:lnTo>
                  <a:pt x="76" y="293"/>
                </a:lnTo>
                <a:lnTo>
                  <a:pt x="57" y="287"/>
                </a:lnTo>
                <a:lnTo>
                  <a:pt x="40" y="287"/>
                </a:lnTo>
                <a:lnTo>
                  <a:pt x="24" y="277"/>
                </a:lnTo>
                <a:lnTo>
                  <a:pt x="0" y="263"/>
                </a:lnTo>
                <a:lnTo>
                  <a:pt x="7" y="251"/>
                </a:lnTo>
                <a:lnTo>
                  <a:pt x="7" y="236"/>
                </a:lnTo>
                <a:lnTo>
                  <a:pt x="18" y="236"/>
                </a:lnTo>
                <a:lnTo>
                  <a:pt x="30" y="227"/>
                </a:lnTo>
                <a:lnTo>
                  <a:pt x="35" y="205"/>
                </a:lnTo>
                <a:lnTo>
                  <a:pt x="35" y="185"/>
                </a:lnTo>
                <a:lnTo>
                  <a:pt x="35" y="164"/>
                </a:lnTo>
                <a:lnTo>
                  <a:pt x="33" y="144"/>
                </a:lnTo>
                <a:lnTo>
                  <a:pt x="30" y="134"/>
                </a:lnTo>
                <a:lnTo>
                  <a:pt x="21" y="119"/>
                </a:lnTo>
                <a:lnTo>
                  <a:pt x="40" y="108"/>
                </a:lnTo>
                <a:lnTo>
                  <a:pt x="43" y="98"/>
                </a:lnTo>
                <a:close/>
              </a:path>
            </a:pathLst>
          </a:custGeom>
          <a:solidFill>
            <a:srgbClr val="002060"/>
          </a:solidFill>
          <a:ln w="9525">
            <a:solidFill>
              <a:schemeClr val="tx2"/>
            </a:solidFill>
            <a:round/>
            <a:headEnd/>
            <a:tailEnd/>
          </a:ln>
          <a:effectLst/>
        </p:spPr>
        <p:txBody>
          <a:bodyPr/>
          <a:lstStyle/>
          <a:p>
            <a:endParaRPr lang="en-US">
              <a:latin typeface="Arial"/>
            </a:endParaRPr>
          </a:p>
        </p:txBody>
      </p:sp>
      <p:sp>
        <p:nvSpPr>
          <p:cNvPr id="66" name="Freeform 610"/>
          <p:cNvSpPr>
            <a:spLocks/>
          </p:cNvSpPr>
          <p:nvPr/>
        </p:nvSpPr>
        <p:spPr bwMode="auto">
          <a:xfrm>
            <a:off x="2122925" y="4382521"/>
            <a:ext cx="287229" cy="296753"/>
          </a:xfrm>
          <a:custGeom>
            <a:avLst/>
            <a:gdLst>
              <a:gd name="T0" fmla="*/ 10 w 202"/>
              <a:gd name="T1" fmla="*/ 12 h 209"/>
              <a:gd name="T2" fmla="*/ 8 w 202"/>
              <a:gd name="T3" fmla="*/ 13 h 209"/>
              <a:gd name="T4" fmla="*/ 6 w 202"/>
              <a:gd name="T5" fmla="*/ 13 h 209"/>
              <a:gd name="T6" fmla="*/ 6 w 202"/>
              <a:gd name="T7" fmla="*/ 12 h 209"/>
              <a:gd name="T8" fmla="*/ 6 w 202"/>
              <a:gd name="T9" fmla="*/ 11 h 209"/>
              <a:gd name="T10" fmla="*/ 7 w 202"/>
              <a:gd name="T11" fmla="*/ 9 h 209"/>
              <a:gd name="T12" fmla="*/ 6 w 202"/>
              <a:gd name="T13" fmla="*/ 9 h 209"/>
              <a:gd name="T14" fmla="*/ 5 w 202"/>
              <a:gd name="T15" fmla="*/ 8 h 209"/>
              <a:gd name="T16" fmla="*/ 3 w 202"/>
              <a:gd name="T17" fmla="*/ 7 h 209"/>
              <a:gd name="T18" fmla="*/ 2 w 202"/>
              <a:gd name="T19" fmla="*/ 7 h 209"/>
              <a:gd name="T20" fmla="*/ 1 w 202"/>
              <a:gd name="T21" fmla="*/ 6 h 209"/>
              <a:gd name="T22" fmla="*/ 0 w 202"/>
              <a:gd name="T23" fmla="*/ 5 h 209"/>
              <a:gd name="T24" fmla="*/ 0 w 202"/>
              <a:gd name="T25" fmla="*/ 4 h 209"/>
              <a:gd name="T26" fmla="*/ 0 w 202"/>
              <a:gd name="T27" fmla="*/ 4 h 209"/>
              <a:gd name="T28" fmla="*/ 0 w 202"/>
              <a:gd name="T29" fmla="*/ 3 h 209"/>
              <a:gd name="T30" fmla="*/ 0 w 202"/>
              <a:gd name="T31" fmla="*/ 3 h 209"/>
              <a:gd name="T32" fmla="*/ 0 w 202"/>
              <a:gd name="T33" fmla="*/ 2 h 209"/>
              <a:gd name="T34" fmla="*/ 1 w 202"/>
              <a:gd name="T35" fmla="*/ 0 h 209"/>
              <a:gd name="T36" fmla="*/ 2 w 202"/>
              <a:gd name="T37" fmla="*/ 0 h 209"/>
              <a:gd name="T38" fmla="*/ 4 w 202"/>
              <a:gd name="T39" fmla="*/ 0 h 209"/>
              <a:gd name="T40" fmla="*/ 5 w 202"/>
              <a:gd name="T41" fmla="*/ 0 h 209"/>
              <a:gd name="T42" fmla="*/ 6 w 202"/>
              <a:gd name="T43" fmla="*/ 0 h 209"/>
              <a:gd name="T44" fmla="*/ 6 w 202"/>
              <a:gd name="T45" fmla="*/ 1 h 209"/>
              <a:gd name="T46" fmla="*/ 7 w 202"/>
              <a:gd name="T47" fmla="*/ 2 h 209"/>
              <a:gd name="T48" fmla="*/ 7 w 202"/>
              <a:gd name="T49" fmla="*/ 3 h 209"/>
              <a:gd name="T50" fmla="*/ 7 w 202"/>
              <a:gd name="T51" fmla="*/ 4 h 209"/>
              <a:gd name="T52" fmla="*/ 8 w 202"/>
              <a:gd name="T53" fmla="*/ 4 h 209"/>
              <a:gd name="T54" fmla="*/ 8 w 202"/>
              <a:gd name="T55" fmla="*/ 4 h 209"/>
              <a:gd name="T56" fmla="*/ 9 w 202"/>
              <a:gd name="T57" fmla="*/ 4 h 209"/>
              <a:gd name="T58" fmla="*/ 10 w 202"/>
              <a:gd name="T59" fmla="*/ 5 h 209"/>
              <a:gd name="T60" fmla="*/ 10 w 202"/>
              <a:gd name="T61" fmla="*/ 5 h 209"/>
              <a:gd name="T62" fmla="*/ 10 w 202"/>
              <a:gd name="T63" fmla="*/ 6 h 209"/>
              <a:gd name="T64" fmla="*/ 11 w 202"/>
              <a:gd name="T65" fmla="*/ 7 h 209"/>
              <a:gd name="T66" fmla="*/ 11 w 202"/>
              <a:gd name="T67" fmla="*/ 7 h 209"/>
              <a:gd name="T68" fmla="*/ 12 w 202"/>
              <a:gd name="T69" fmla="*/ 7 h 209"/>
              <a:gd name="T70" fmla="*/ 12 w 202"/>
              <a:gd name="T71" fmla="*/ 8 h 209"/>
              <a:gd name="T72" fmla="*/ 11 w 202"/>
              <a:gd name="T73" fmla="*/ 9 h 209"/>
              <a:gd name="T74" fmla="*/ 11 w 202"/>
              <a:gd name="T75" fmla="*/ 10 h 209"/>
              <a:gd name="T76" fmla="*/ 11 w 202"/>
              <a:gd name="T77" fmla="*/ 11 h 209"/>
              <a:gd name="T78" fmla="*/ 11 w 202"/>
              <a:gd name="T79" fmla="*/ 12 h 209"/>
              <a:gd name="T80" fmla="*/ 10 w 202"/>
              <a:gd name="T81" fmla="*/ 12 h 209"/>
              <a:gd name="T82" fmla="*/ 10 w 202"/>
              <a:gd name="T83" fmla="*/ 12 h 2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02"/>
              <a:gd name="T127" fmla="*/ 0 h 209"/>
              <a:gd name="T128" fmla="*/ 202 w 202"/>
              <a:gd name="T129" fmla="*/ 209 h 20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02" h="209">
                <a:moveTo>
                  <a:pt x="163" y="203"/>
                </a:moveTo>
                <a:lnTo>
                  <a:pt x="141" y="209"/>
                </a:lnTo>
                <a:lnTo>
                  <a:pt x="108" y="209"/>
                </a:lnTo>
                <a:lnTo>
                  <a:pt x="100" y="197"/>
                </a:lnTo>
                <a:lnTo>
                  <a:pt x="108" y="177"/>
                </a:lnTo>
                <a:lnTo>
                  <a:pt x="120" y="159"/>
                </a:lnTo>
                <a:lnTo>
                  <a:pt x="111" y="147"/>
                </a:lnTo>
                <a:lnTo>
                  <a:pt x="81" y="134"/>
                </a:lnTo>
                <a:lnTo>
                  <a:pt x="58" y="117"/>
                </a:lnTo>
                <a:lnTo>
                  <a:pt x="45" y="117"/>
                </a:lnTo>
                <a:lnTo>
                  <a:pt x="31" y="108"/>
                </a:lnTo>
                <a:lnTo>
                  <a:pt x="12" y="90"/>
                </a:lnTo>
                <a:lnTo>
                  <a:pt x="3" y="78"/>
                </a:lnTo>
                <a:lnTo>
                  <a:pt x="0" y="69"/>
                </a:lnTo>
                <a:lnTo>
                  <a:pt x="6" y="62"/>
                </a:lnTo>
                <a:lnTo>
                  <a:pt x="9" y="48"/>
                </a:lnTo>
                <a:lnTo>
                  <a:pt x="9" y="34"/>
                </a:lnTo>
                <a:lnTo>
                  <a:pt x="19" y="12"/>
                </a:lnTo>
                <a:lnTo>
                  <a:pt x="42" y="3"/>
                </a:lnTo>
                <a:lnTo>
                  <a:pt x="67" y="0"/>
                </a:lnTo>
                <a:lnTo>
                  <a:pt x="84" y="3"/>
                </a:lnTo>
                <a:lnTo>
                  <a:pt x="100" y="12"/>
                </a:lnTo>
                <a:lnTo>
                  <a:pt x="108" y="21"/>
                </a:lnTo>
                <a:lnTo>
                  <a:pt x="114" y="34"/>
                </a:lnTo>
                <a:lnTo>
                  <a:pt x="114" y="51"/>
                </a:lnTo>
                <a:lnTo>
                  <a:pt x="114" y="75"/>
                </a:lnTo>
                <a:lnTo>
                  <a:pt x="130" y="75"/>
                </a:lnTo>
                <a:lnTo>
                  <a:pt x="141" y="72"/>
                </a:lnTo>
                <a:lnTo>
                  <a:pt x="156" y="75"/>
                </a:lnTo>
                <a:lnTo>
                  <a:pt x="166" y="81"/>
                </a:lnTo>
                <a:lnTo>
                  <a:pt x="163" y="95"/>
                </a:lnTo>
                <a:lnTo>
                  <a:pt x="169" y="111"/>
                </a:lnTo>
                <a:lnTo>
                  <a:pt x="180" y="123"/>
                </a:lnTo>
                <a:lnTo>
                  <a:pt x="192" y="120"/>
                </a:lnTo>
                <a:lnTo>
                  <a:pt x="202" y="123"/>
                </a:lnTo>
                <a:lnTo>
                  <a:pt x="199" y="134"/>
                </a:lnTo>
                <a:lnTo>
                  <a:pt x="192" y="150"/>
                </a:lnTo>
                <a:lnTo>
                  <a:pt x="192" y="170"/>
                </a:lnTo>
                <a:lnTo>
                  <a:pt x="189" y="180"/>
                </a:lnTo>
                <a:lnTo>
                  <a:pt x="183" y="192"/>
                </a:lnTo>
                <a:lnTo>
                  <a:pt x="169" y="200"/>
                </a:lnTo>
                <a:lnTo>
                  <a:pt x="163" y="203"/>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67" name="Freeform 611"/>
          <p:cNvSpPr>
            <a:spLocks/>
          </p:cNvSpPr>
          <p:nvPr/>
        </p:nvSpPr>
        <p:spPr bwMode="auto">
          <a:xfrm>
            <a:off x="1680880" y="4309179"/>
            <a:ext cx="290859" cy="1434146"/>
          </a:xfrm>
          <a:custGeom>
            <a:avLst/>
            <a:gdLst>
              <a:gd name="T0" fmla="*/ 2147483647 w 202"/>
              <a:gd name="T1" fmla="*/ 2147483647 h 1006"/>
              <a:gd name="T2" fmla="*/ 2147483647 w 202"/>
              <a:gd name="T3" fmla="*/ 2147483647 h 1006"/>
              <a:gd name="T4" fmla="*/ 2147483647 w 202"/>
              <a:gd name="T5" fmla="*/ 2147483647 h 1006"/>
              <a:gd name="T6" fmla="*/ 2147483647 w 202"/>
              <a:gd name="T7" fmla="*/ 2147483647 h 1006"/>
              <a:gd name="T8" fmla="*/ 2147483647 w 202"/>
              <a:gd name="T9" fmla="*/ 2147483647 h 1006"/>
              <a:gd name="T10" fmla="*/ 2147483647 w 202"/>
              <a:gd name="T11" fmla="*/ 2147483647 h 1006"/>
              <a:gd name="T12" fmla="*/ 2147483647 w 202"/>
              <a:gd name="T13" fmla="*/ 2147483647 h 1006"/>
              <a:gd name="T14" fmla="*/ 2147483647 w 202"/>
              <a:gd name="T15" fmla="*/ 2147483647 h 1006"/>
              <a:gd name="T16" fmla="*/ 2147483647 w 202"/>
              <a:gd name="T17" fmla="*/ 2147483647 h 1006"/>
              <a:gd name="T18" fmla="*/ 2147483647 w 202"/>
              <a:gd name="T19" fmla="*/ 2147483647 h 1006"/>
              <a:gd name="T20" fmla="*/ 2147483647 w 202"/>
              <a:gd name="T21" fmla="*/ 2147483647 h 1006"/>
              <a:gd name="T22" fmla="*/ 2147483647 w 202"/>
              <a:gd name="T23" fmla="*/ 2147483647 h 1006"/>
              <a:gd name="T24" fmla="*/ 2147483647 w 202"/>
              <a:gd name="T25" fmla="*/ 2147483647 h 1006"/>
              <a:gd name="T26" fmla="*/ 2147483647 w 202"/>
              <a:gd name="T27" fmla="*/ 2147483647 h 1006"/>
              <a:gd name="T28" fmla="*/ 2147483647 w 202"/>
              <a:gd name="T29" fmla="*/ 2147483647 h 1006"/>
              <a:gd name="T30" fmla="*/ 2147483647 w 202"/>
              <a:gd name="T31" fmla="*/ 2147483647 h 1006"/>
              <a:gd name="T32" fmla="*/ 2147483647 w 202"/>
              <a:gd name="T33" fmla="*/ 2147483647 h 1006"/>
              <a:gd name="T34" fmla="*/ 2147483647 w 202"/>
              <a:gd name="T35" fmla="*/ 2147483647 h 1006"/>
              <a:gd name="T36" fmla="*/ 2147483647 w 202"/>
              <a:gd name="T37" fmla="*/ 2147483647 h 1006"/>
              <a:gd name="T38" fmla="*/ 2147483647 w 202"/>
              <a:gd name="T39" fmla="*/ 2147483647 h 1006"/>
              <a:gd name="T40" fmla="*/ 2147483647 w 202"/>
              <a:gd name="T41" fmla="*/ 2147483647 h 1006"/>
              <a:gd name="T42" fmla="*/ 2147483647 w 202"/>
              <a:gd name="T43" fmla="*/ 2147483647 h 1006"/>
              <a:gd name="T44" fmla="*/ 2147483647 w 202"/>
              <a:gd name="T45" fmla="*/ 2147483647 h 1006"/>
              <a:gd name="T46" fmla="*/ 2147483647 w 202"/>
              <a:gd name="T47" fmla="*/ 2147483647 h 1006"/>
              <a:gd name="T48" fmla="*/ 2147483647 w 202"/>
              <a:gd name="T49" fmla="*/ 2147483647 h 1006"/>
              <a:gd name="T50" fmla="*/ 2147483647 w 202"/>
              <a:gd name="T51" fmla="*/ 2147483647 h 1006"/>
              <a:gd name="T52" fmla="*/ 2147483647 w 202"/>
              <a:gd name="T53" fmla="*/ 2147483647 h 1006"/>
              <a:gd name="T54" fmla="*/ 2147483647 w 202"/>
              <a:gd name="T55" fmla="*/ 2147483647 h 1006"/>
              <a:gd name="T56" fmla="*/ 2147483647 w 202"/>
              <a:gd name="T57" fmla="*/ 2147483647 h 1006"/>
              <a:gd name="T58" fmla="*/ 2147483647 w 202"/>
              <a:gd name="T59" fmla="*/ 2147483647 h 1006"/>
              <a:gd name="T60" fmla="*/ 2147483647 w 202"/>
              <a:gd name="T61" fmla="*/ 2147483647 h 1006"/>
              <a:gd name="T62" fmla="*/ 2147483647 w 202"/>
              <a:gd name="T63" fmla="*/ 2147483647 h 1006"/>
              <a:gd name="T64" fmla="*/ 2147483647 w 202"/>
              <a:gd name="T65" fmla="*/ 2147483647 h 1006"/>
              <a:gd name="T66" fmla="*/ 2147483647 w 202"/>
              <a:gd name="T67" fmla="*/ 2147483647 h 1006"/>
              <a:gd name="T68" fmla="*/ 2147483647 w 202"/>
              <a:gd name="T69" fmla="*/ 2147483647 h 1006"/>
              <a:gd name="T70" fmla="*/ 2147483647 w 202"/>
              <a:gd name="T71" fmla="*/ 2147483647 h 1006"/>
              <a:gd name="T72" fmla="*/ 2147483647 w 202"/>
              <a:gd name="T73" fmla="*/ 2147483647 h 1006"/>
              <a:gd name="T74" fmla="*/ 2147483647 w 202"/>
              <a:gd name="T75" fmla="*/ 2147483647 h 1006"/>
              <a:gd name="T76" fmla="*/ 2147483647 w 202"/>
              <a:gd name="T77" fmla="*/ 2147483647 h 1006"/>
              <a:gd name="T78" fmla="*/ 2147483647 w 202"/>
              <a:gd name="T79" fmla="*/ 2147483647 h 1006"/>
              <a:gd name="T80" fmla="*/ 2147483647 w 202"/>
              <a:gd name="T81" fmla="*/ 2147483647 h 1006"/>
              <a:gd name="T82" fmla="*/ 2147483647 w 202"/>
              <a:gd name="T83" fmla="*/ 2147483647 h 1006"/>
              <a:gd name="T84" fmla="*/ 2147483647 w 202"/>
              <a:gd name="T85" fmla="*/ 2147483647 h 1006"/>
              <a:gd name="T86" fmla="*/ 2147483647 w 202"/>
              <a:gd name="T87" fmla="*/ 2147483647 h 1006"/>
              <a:gd name="T88" fmla="*/ 2147483647 w 202"/>
              <a:gd name="T89" fmla="*/ 2147483647 h 1006"/>
              <a:gd name="T90" fmla="*/ 2147483647 w 202"/>
              <a:gd name="T91" fmla="*/ 2147483647 h 1006"/>
              <a:gd name="T92" fmla="*/ 2147483647 w 202"/>
              <a:gd name="T93" fmla="*/ 2147483647 h 1006"/>
              <a:gd name="T94" fmla="*/ 2147483647 w 202"/>
              <a:gd name="T95" fmla="*/ 2147483647 h 1006"/>
              <a:gd name="T96" fmla="*/ 2147483647 w 202"/>
              <a:gd name="T97" fmla="*/ 2147483647 h 1006"/>
              <a:gd name="T98" fmla="*/ 2147483647 w 202"/>
              <a:gd name="T99" fmla="*/ 2147483647 h 1006"/>
              <a:gd name="T100" fmla="*/ 2147483647 w 202"/>
              <a:gd name="T101" fmla="*/ 2147483647 h 100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02"/>
              <a:gd name="T154" fmla="*/ 0 h 1006"/>
              <a:gd name="T155" fmla="*/ 202 w 202"/>
              <a:gd name="T156" fmla="*/ 1006 h 100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02" h="1006">
                <a:moveTo>
                  <a:pt x="125" y="27"/>
                </a:moveTo>
                <a:lnTo>
                  <a:pt x="133" y="24"/>
                </a:lnTo>
                <a:lnTo>
                  <a:pt x="144" y="3"/>
                </a:lnTo>
                <a:lnTo>
                  <a:pt x="146" y="0"/>
                </a:lnTo>
                <a:lnTo>
                  <a:pt x="152" y="18"/>
                </a:lnTo>
                <a:lnTo>
                  <a:pt x="167" y="57"/>
                </a:lnTo>
                <a:lnTo>
                  <a:pt x="167" y="85"/>
                </a:lnTo>
                <a:lnTo>
                  <a:pt x="179" y="102"/>
                </a:lnTo>
                <a:lnTo>
                  <a:pt x="185" y="123"/>
                </a:lnTo>
                <a:lnTo>
                  <a:pt x="188" y="143"/>
                </a:lnTo>
                <a:lnTo>
                  <a:pt x="202" y="143"/>
                </a:lnTo>
                <a:lnTo>
                  <a:pt x="200" y="162"/>
                </a:lnTo>
                <a:lnTo>
                  <a:pt x="185" y="179"/>
                </a:lnTo>
                <a:lnTo>
                  <a:pt x="172" y="185"/>
                </a:lnTo>
                <a:lnTo>
                  <a:pt x="164" y="195"/>
                </a:lnTo>
                <a:lnTo>
                  <a:pt x="169" y="240"/>
                </a:lnTo>
                <a:lnTo>
                  <a:pt x="144" y="279"/>
                </a:lnTo>
                <a:lnTo>
                  <a:pt x="133" y="296"/>
                </a:lnTo>
                <a:lnTo>
                  <a:pt x="128" y="332"/>
                </a:lnTo>
                <a:lnTo>
                  <a:pt x="122" y="350"/>
                </a:lnTo>
                <a:lnTo>
                  <a:pt x="122" y="375"/>
                </a:lnTo>
                <a:lnTo>
                  <a:pt x="133" y="411"/>
                </a:lnTo>
                <a:lnTo>
                  <a:pt x="131" y="437"/>
                </a:lnTo>
                <a:lnTo>
                  <a:pt x="125" y="453"/>
                </a:lnTo>
                <a:lnTo>
                  <a:pt x="122" y="483"/>
                </a:lnTo>
                <a:lnTo>
                  <a:pt x="108" y="497"/>
                </a:lnTo>
                <a:lnTo>
                  <a:pt x="110" y="530"/>
                </a:lnTo>
                <a:lnTo>
                  <a:pt x="110" y="555"/>
                </a:lnTo>
                <a:lnTo>
                  <a:pt x="92" y="593"/>
                </a:lnTo>
                <a:lnTo>
                  <a:pt x="89" y="638"/>
                </a:lnTo>
                <a:lnTo>
                  <a:pt x="86" y="655"/>
                </a:lnTo>
                <a:lnTo>
                  <a:pt x="83" y="680"/>
                </a:lnTo>
                <a:lnTo>
                  <a:pt x="89" y="685"/>
                </a:lnTo>
                <a:lnTo>
                  <a:pt x="89" y="716"/>
                </a:lnTo>
                <a:lnTo>
                  <a:pt x="95" y="734"/>
                </a:lnTo>
                <a:lnTo>
                  <a:pt x="92" y="752"/>
                </a:lnTo>
                <a:lnTo>
                  <a:pt x="92" y="790"/>
                </a:lnTo>
                <a:lnTo>
                  <a:pt x="80" y="809"/>
                </a:lnTo>
                <a:lnTo>
                  <a:pt x="77" y="835"/>
                </a:lnTo>
                <a:lnTo>
                  <a:pt x="64" y="854"/>
                </a:lnTo>
                <a:lnTo>
                  <a:pt x="53" y="865"/>
                </a:lnTo>
                <a:lnTo>
                  <a:pt x="50" y="881"/>
                </a:lnTo>
                <a:lnTo>
                  <a:pt x="53" y="892"/>
                </a:lnTo>
                <a:lnTo>
                  <a:pt x="59" y="904"/>
                </a:lnTo>
                <a:lnTo>
                  <a:pt x="77" y="907"/>
                </a:lnTo>
                <a:lnTo>
                  <a:pt x="77" y="931"/>
                </a:lnTo>
                <a:lnTo>
                  <a:pt x="86" y="950"/>
                </a:lnTo>
                <a:lnTo>
                  <a:pt x="100" y="953"/>
                </a:lnTo>
                <a:lnTo>
                  <a:pt x="139" y="953"/>
                </a:lnTo>
                <a:lnTo>
                  <a:pt x="144" y="964"/>
                </a:lnTo>
                <a:lnTo>
                  <a:pt x="131" y="970"/>
                </a:lnTo>
                <a:lnTo>
                  <a:pt x="119" y="973"/>
                </a:lnTo>
                <a:lnTo>
                  <a:pt x="110" y="983"/>
                </a:lnTo>
                <a:lnTo>
                  <a:pt x="110" y="997"/>
                </a:lnTo>
                <a:lnTo>
                  <a:pt x="108" y="1006"/>
                </a:lnTo>
                <a:lnTo>
                  <a:pt x="95" y="1006"/>
                </a:lnTo>
                <a:lnTo>
                  <a:pt x="86" y="1000"/>
                </a:lnTo>
                <a:lnTo>
                  <a:pt x="89" y="995"/>
                </a:lnTo>
                <a:lnTo>
                  <a:pt x="98" y="989"/>
                </a:lnTo>
                <a:lnTo>
                  <a:pt x="103" y="976"/>
                </a:lnTo>
                <a:lnTo>
                  <a:pt x="95" y="970"/>
                </a:lnTo>
                <a:lnTo>
                  <a:pt x="83" y="979"/>
                </a:lnTo>
                <a:lnTo>
                  <a:pt x="77" y="992"/>
                </a:lnTo>
                <a:lnTo>
                  <a:pt x="64" y="989"/>
                </a:lnTo>
                <a:lnTo>
                  <a:pt x="56" y="979"/>
                </a:lnTo>
                <a:lnTo>
                  <a:pt x="67" y="970"/>
                </a:lnTo>
                <a:lnTo>
                  <a:pt x="72" y="964"/>
                </a:lnTo>
                <a:lnTo>
                  <a:pt x="67" y="959"/>
                </a:lnTo>
                <a:lnTo>
                  <a:pt x="56" y="967"/>
                </a:lnTo>
                <a:lnTo>
                  <a:pt x="41" y="967"/>
                </a:lnTo>
                <a:lnTo>
                  <a:pt x="44" y="956"/>
                </a:lnTo>
                <a:lnTo>
                  <a:pt x="62" y="947"/>
                </a:lnTo>
                <a:lnTo>
                  <a:pt x="62" y="940"/>
                </a:lnTo>
                <a:lnTo>
                  <a:pt x="50" y="943"/>
                </a:lnTo>
                <a:lnTo>
                  <a:pt x="39" y="943"/>
                </a:lnTo>
                <a:lnTo>
                  <a:pt x="41" y="931"/>
                </a:lnTo>
                <a:lnTo>
                  <a:pt x="31" y="926"/>
                </a:lnTo>
                <a:lnTo>
                  <a:pt x="28" y="907"/>
                </a:lnTo>
                <a:lnTo>
                  <a:pt x="28" y="901"/>
                </a:lnTo>
                <a:lnTo>
                  <a:pt x="28" y="890"/>
                </a:lnTo>
                <a:lnTo>
                  <a:pt x="23" y="884"/>
                </a:lnTo>
                <a:lnTo>
                  <a:pt x="14" y="871"/>
                </a:lnTo>
                <a:lnTo>
                  <a:pt x="8" y="859"/>
                </a:lnTo>
                <a:lnTo>
                  <a:pt x="11" y="835"/>
                </a:lnTo>
                <a:lnTo>
                  <a:pt x="20" y="835"/>
                </a:lnTo>
                <a:lnTo>
                  <a:pt x="23" y="839"/>
                </a:lnTo>
                <a:lnTo>
                  <a:pt x="26" y="851"/>
                </a:lnTo>
                <a:lnTo>
                  <a:pt x="36" y="848"/>
                </a:lnTo>
                <a:lnTo>
                  <a:pt x="36" y="832"/>
                </a:lnTo>
                <a:lnTo>
                  <a:pt x="41" y="832"/>
                </a:lnTo>
                <a:lnTo>
                  <a:pt x="47" y="829"/>
                </a:lnTo>
                <a:lnTo>
                  <a:pt x="47" y="818"/>
                </a:lnTo>
                <a:lnTo>
                  <a:pt x="41" y="821"/>
                </a:lnTo>
                <a:lnTo>
                  <a:pt x="28" y="823"/>
                </a:lnTo>
                <a:lnTo>
                  <a:pt x="26" y="815"/>
                </a:lnTo>
                <a:lnTo>
                  <a:pt x="26" y="803"/>
                </a:lnTo>
                <a:lnTo>
                  <a:pt x="36" y="799"/>
                </a:lnTo>
                <a:lnTo>
                  <a:pt x="36" y="793"/>
                </a:lnTo>
                <a:lnTo>
                  <a:pt x="23" y="793"/>
                </a:lnTo>
                <a:lnTo>
                  <a:pt x="0" y="793"/>
                </a:lnTo>
                <a:lnTo>
                  <a:pt x="8" y="782"/>
                </a:lnTo>
                <a:lnTo>
                  <a:pt x="14" y="770"/>
                </a:lnTo>
                <a:lnTo>
                  <a:pt x="23" y="757"/>
                </a:lnTo>
                <a:lnTo>
                  <a:pt x="31" y="752"/>
                </a:lnTo>
                <a:lnTo>
                  <a:pt x="36" y="757"/>
                </a:lnTo>
                <a:lnTo>
                  <a:pt x="41" y="776"/>
                </a:lnTo>
                <a:lnTo>
                  <a:pt x="53" y="760"/>
                </a:lnTo>
                <a:lnTo>
                  <a:pt x="62" y="740"/>
                </a:lnTo>
                <a:lnTo>
                  <a:pt x="59" y="724"/>
                </a:lnTo>
                <a:lnTo>
                  <a:pt x="56" y="707"/>
                </a:lnTo>
                <a:lnTo>
                  <a:pt x="64" y="691"/>
                </a:lnTo>
                <a:lnTo>
                  <a:pt x="62" y="677"/>
                </a:lnTo>
                <a:lnTo>
                  <a:pt x="64" y="668"/>
                </a:lnTo>
                <a:lnTo>
                  <a:pt x="67" y="660"/>
                </a:lnTo>
                <a:lnTo>
                  <a:pt x="67" y="641"/>
                </a:lnTo>
                <a:lnTo>
                  <a:pt x="59" y="638"/>
                </a:lnTo>
                <a:lnTo>
                  <a:pt x="53" y="641"/>
                </a:lnTo>
                <a:lnTo>
                  <a:pt x="50" y="655"/>
                </a:lnTo>
                <a:lnTo>
                  <a:pt x="47" y="665"/>
                </a:lnTo>
                <a:lnTo>
                  <a:pt x="47" y="683"/>
                </a:lnTo>
                <a:lnTo>
                  <a:pt x="41" y="691"/>
                </a:lnTo>
                <a:lnTo>
                  <a:pt x="31" y="685"/>
                </a:lnTo>
                <a:lnTo>
                  <a:pt x="31" y="674"/>
                </a:lnTo>
                <a:lnTo>
                  <a:pt x="31" y="655"/>
                </a:lnTo>
                <a:lnTo>
                  <a:pt x="39" y="644"/>
                </a:lnTo>
                <a:lnTo>
                  <a:pt x="41" y="638"/>
                </a:lnTo>
                <a:lnTo>
                  <a:pt x="41" y="624"/>
                </a:lnTo>
                <a:lnTo>
                  <a:pt x="44" y="602"/>
                </a:lnTo>
                <a:lnTo>
                  <a:pt x="47" y="591"/>
                </a:lnTo>
                <a:lnTo>
                  <a:pt x="59" y="578"/>
                </a:lnTo>
                <a:lnTo>
                  <a:pt x="53" y="563"/>
                </a:lnTo>
                <a:lnTo>
                  <a:pt x="50" y="547"/>
                </a:lnTo>
                <a:lnTo>
                  <a:pt x="50" y="536"/>
                </a:lnTo>
                <a:lnTo>
                  <a:pt x="47" y="519"/>
                </a:lnTo>
                <a:lnTo>
                  <a:pt x="56" y="519"/>
                </a:lnTo>
                <a:lnTo>
                  <a:pt x="62" y="497"/>
                </a:lnTo>
                <a:lnTo>
                  <a:pt x="72" y="480"/>
                </a:lnTo>
                <a:lnTo>
                  <a:pt x="77" y="461"/>
                </a:lnTo>
                <a:lnTo>
                  <a:pt x="86" y="437"/>
                </a:lnTo>
                <a:lnTo>
                  <a:pt x="89" y="417"/>
                </a:lnTo>
                <a:lnTo>
                  <a:pt x="95" y="404"/>
                </a:lnTo>
                <a:lnTo>
                  <a:pt x="92" y="348"/>
                </a:lnTo>
                <a:lnTo>
                  <a:pt x="92" y="329"/>
                </a:lnTo>
                <a:lnTo>
                  <a:pt x="103" y="320"/>
                </a:lnTo>
                <a:lnTo>
                  <a:pt x="103" y="309"/>
                </a:lnTo>
                <a:lnTo>
                  <a:pt x="98" y="300"/>
                </a:lnTo>
                <a:lnTo>
                  <a:pt x="103" y="290"/>
                </a:lnTo>
                <a:lnTo>
                  <a:pt x="110" y="260"/>
                </a:lnTo>
                <a:lnTo>
                  <a:pt x="119" y="215"/>
                </a:lnTo>
                <a:lnTo>
                  <a:pt x="122" y="146"/>
                </a:lnTo>
                <a:lnTo>
                  <a:pt x="131" y="77"/>
                </a:lnTo>
                <a:lnTo>
                  <a:pt x="128" y="41"/>
                </a:lnTo>
                <a:lnTo>
                  <a:pt x="125" y="27"/>
                </a:lnTo>
                <a:close/>
              </a:path>
            </a:pathLst>
          </a:custGeom>
          <a:solidFill>
            <a:srgbClr val="002060"/>
          </a:solidFill>
          <a:ln w="9525">
            <a:solidFill>
              <a:schemeClr val="tx2"/>
            </a:solidFill>
            <a:round/>
            <a:headEnd/>
            <a:tailEnd/>
          </a:ln>
          <a:effectLst/>
        </p:spPr>
        <p:txBody>
          <a:bodyPr/>
          <a:lstStyle/>
          <a:p>
            <a:endParaRPr lang="en-US">
              <a:latin typeface="Arial"/>
            </a:endParaRPr>
          </a:p>
        </p:txBody>
      </p:sp>
      <p:sp>
        <p:nvSpPr>
          <p:cNvPr id="68" name="Freeform 612"/>
          <p:cNvSpPr>
            <a:spLocks/>
          </p:cNvSpPr>
          <p:nvPr/>
        </p:nvSpPr>
        <p:spPr bwMode="auto">
          <a:xfrm>
            <a:off x="1920031" y="5704564"/>
            <a:ext cx="122806" cy="99055"/>
          </a:xfrm>
          <a:custGeom>
            <a:avLst/>
            <a:gdLst>
              <a:gd name="T0" fmla="*/ 0 w 84"/>
              <a:gd name="T1" fmla="*/ 0 h 69"/>
              <a:gd name="T2" fmla="*/ 0 w 84"/>
              <a:gd name="T3" fmla="*/ 2147483647 h 69"/>
              <a:gd name="T4" fmla="*/ 2147483647 w 84"/>
              <a:gd name="T5" fmla="*/ 2147483647 h 69"/>
              <a:gd name="T6" fmla="*/ 2147483647 w 84"/>
              <a:gd name="T7" fmla="*/ 2147483647 h 69"/>
              <a:gd name="T8" fmla="*/ 2147483647 w 84"/>
              <a:gd name="T9" fmla="*/ 2147483647 h 69"/>
              <a:gd name="T10" fmla="*/ 2147483647 w 84"/>
              <a:gd name="T11" fmla="*/ 2147483647 h 69"/>
              <a:gd name="T12" fmla="*/ 2147483647 w 84"/>
              <a:gd name="T13" fmla="*/ 2147483647 h 69"/>
              <a:gd name="T14" fmla="*/ 2147483647 w 84"/>
              <a:gd name="T15" fmla="*/ 2147483647 h 69"/>
              <a:gd name="T16" fmla="*/ 2147483647 w 84"/>
              <a:gd name="T17" fmla="*/ 2147483647 h 69"/>
              <a:gd name="T18" fmla="*/ 2147483647 w 84"/>
              <a:gd name="T19" fmla="*/ 2147483647 h 69"/>
              <a:gd name="T20" fmla="*/ 2147483647 w 84"/>
              <a:gd name="T21" fmla="*/ 2147483647 h 69"/>
              <a:gd name="T22" fmla="*/ 2147483647 w 84"/>
              <a:gd name="T23" fmla="*/ 2147483647 h 69"/>
              <a:gd name="T24" fmla="*/ 2147483647 w 84"/>
              <a:gd name="T25" fmla="*/ 2147483647 h 69"/>
              <a:gd name="T26" fmla="*/ 0 w 84"/>
              <a:gd name="T27" fmla="*/ 0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4"/>
              <a:gd name="T43" fmla="*/ 0 h 69"/>
              <a:gd name="T44" fmla="*/ 84 w 84"/>
              <a:gd name="T45" fmla="*/ 69 h 6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4" h="69">
                <a:moveTo>
                  <a:pt x="0" y="0"/>
                </a:moveTo>
                <a:lnTo>
                  <a:pt x="0" y="63"/>
                </a:lnTo>
                <a:lnTo>
                  <a:pt x="18" y="63"/>
                </a:lnTo>
                <a:lnTo>
                  <a:pt x="33" y="63"/>
                </a:lnTo>
                <a:lnTo>
                  <a:pt x="54" y="69"/>
                </a:lnTo>
                <a:lnTo>
                  <a:pt x="74" y="66"/>
                </a:lnTo>
                <a:lnTo>
                  <a:pt x="84" y="63"/>
                </a:lnTo>
                <a:lnTo>
                  <a:pt x="71" y="60"/>
                </a:lnTo>
                <a:lnTo>
                  <a:pt x="48" y="54"/>
                </a:lnTo>
                <a:lnTo>
                  <a:pt x="30" y="43"/>
                </a:lnTo>
                <a:lnTo>
                  <a:pt x="12" y="24"/>
                </a:lnTo>
                <a:lnTo>
                  <a:pt x="8" y="13"/>
                </a:lnTo>
                <a:lnTo>
                  <a:pt x="5" y="4"/>
                </a:lnTo>
                <a:lnTo>
                  <a:pt x="0" y="0"/>
                </a:lnTo>
                <a:close/>
              </a:path>
            </a:pathLst>
          </a:custGeom>
          <a:solidFill>
            <a:schemeClr val="accent6">
              <a:lumMod val="60000"/>
              <a:lumOff val="40000"/>
            </a:schemeClr>
          </a:solidFill>
          <a:ln w="9525">
            <a:solidFill>
              <a:schemeClr val="tx2"/>
            </a:solidFill>
            <a:round/>
            <a:headEnd/>
            <a:tailEnd/>
          </a:ln>
          <a:effectLst/>
        </p:spPr>
        <p:txBody>
          <a:bodyPr/>
          <a:lstStyle/>
          <a:p>
            <a:endParaRPr lang="en-US">
              <a:latin typeface="Arial"/>
            </a:endParaRPr>
          </a:p>
        </p:txBody>
      </p:sp>
      <p:sp>
        <p:nvSpPr>
          <p:cNvPr id="69" name="Freeform 613"/>
          <p:cNvSpPr>
            <a:spLocks/>
          </p:cNvSpPr>
          <p:nvPr/>
        </p:nvSpPr>
        <p:spPr bwMode="auto">
          <a:xfrm>
            <a:off x="1829542" y="5691644"/>
            <a:ext cx="146506" cy="137816"/>
          </a:xfrm>
          <a:custGeom>
            <a:avLst/>
            <a:gdLst>
              <a:gd name="T0" fmla="*/ 2147483647 w 102"/>
              <a:gd name="T1" fmla="*/ 2147483647 h 96"/>
              <a:gd name="T2" fmla="*/ 0 w 102"/>
              <a:gd name="T3" fmla="*/ 2147483647 h 96"/>
              <a:gd name="T4" fmla="*/ 2147483647 w 102"/>
              <a:gd name="T5" fmla="*/ 2147483647 h 96"/>
              <a:gd name="T6" fmla="*/ 2147483647 w 102"/>
              <a:gd name="T7" fmla="*/ 2147483647 h 96"/>
              <a:gd name="T8" fmla="*/ 2147483647 w 102"/>
              <a:gd name="T9" fmla="*/ 2147483647 h 96"/>
              <a:gd name="T10" fmla="*/ 2147483647 w 102"/>
              <a:gd name="T11" fmla="*/ 2147483647 h 96"/>
              <a:gd name="T12" fmla="*/ 2147483647 w 102"/>
              <a:gd name="T13" fmla="*/ 2147483647 h 96"/>
              <a:gd name="T14" fmla="*/ 2147483647 w 102"/>
              <a:gd name="T15" fmla="*/ 2147483647 h 96"/>
              <a:gd name="T16" fmla="*/ 2147483647 w 102"/>
              <a:gd name="T17" fmla="*/ 2147483647 h 96"/>
              <a:gd name="T18" fmla="*/ 2147483647 w 102"/>
              <a:gd name="T19" fmla="*/ 2147483647 h 96"/>
              <a:gd name="T20" fmla="*/ 2147483647 w 102"/>
              <a:gd name="T21" fmla="*/ 2147483647 h 96"/>
              <a:gd name="T22" fmla="*/ 2147483647 w 102"/>
              <a:gd name="T23" fmla="*/ 2147483647 h 96"/>
              <a:gd name="T24" fmla="*/ 2147483647 w 102"/>
              <a:gd name="T25" fmla="*/ 2147483647 h 96"/>
              <a:gd name="T26" fmla="*/ 2147483647 w 102"/>
              <a:gd name="T27" fmla="*/ 2147483647 h 96"/>
              <a:gd name="T28" fmla="*/ 2147483647 w 102"/>
              <a:gd name="T29" fmla="*/ 2147483647 h 96"/>
              <a:gd name="T30" fmla="*/ 2147483647 w 102"/>
              <a:gd name="T31" fmla="*/ 2147483647 h 96"/>
              <a:gd name="T32" fmla="*/ 2147483647 w 102"/>
              <a:gd name="T33" fmla="*/ 2147483647 h 96"/>
              <a:gd name="T34" fmla="*/ 2147483647 w 102"/>
              <a:gd name="T35" fmla="*/ 2147483647 h 96"/>
              <a:gd name="T36" fmla="*/ 2147483647 w 102"/>
              <a:gd name="T37" fmla="*/ 2147483647 h 96"/>
              <a:gd name="T38" fmla="*/ 2147483647 w 102"/>
              <a:gd name="T39" fmla="*/ 0 h 96"/>
              <a:gd name="T40" fmla="*/ 2147483647 w 102"/>
              <a:gd name="T41" fmla="*/ 0 h 96"/>
              <a:gd name="T42" fmla="*/ 2147483647 w 102"/>
              <a:gd name="T43" fmla="*/ 2147483647 h 96"/>
              <a:gd name="T44" fmla="*/ 2147483647 w 102"/>
              <a:gd name="T45" fmla="*/ 2147483647 h 96"/>
              <a:gd name="T46" fmla="*/ 2147483647 w 102"/>
              <a:gd name="T47" fmla="*/ 2147483647 h 96"/>
              <a:gd name="T48" fmla="*/ 2147483647 w 102"/>
              <a:gd name="T49" fmla="*/ 2147483647 h 96"/>
              <a:gd name="T50" fmla="*/ 2147483647 w 102"/>
              <a:gd name="T51" fmla="*/ 2147483647 h 96"/>
              <a:gd name="T52" fmla="*/ 2147483647 w 102"/>
              <a:gd name="T53" fmla="*/ 2147483647 h 96"/>
              <a:gd name="T54" fmla="*/ 2147483647 w 102"/>
              <a:gd name="T55" fmla="*/ 2147483647 h 96"/>
              <a:gd name="T56" fmla="*/ 2147483647 w 102"/>
              <a:gd name="T57" fmla="*/ 2147483647 h 96"/>
              <a:gd name="T58" fmla="*/ 2147483647 w 102"/>
              <a:gd name="T59" fmla="*/ 2147483647 h 96"/>
              <a:gd name="T60" fmla="*/ 2147483647 w 102"/>
              <a:gd name="T61" fmla="*/ 2147483647 h 96"/>
              <a:gd name="T62" fmla="*/ 2147483647 w 102"/>
              <a:gd name="T63" fmla="*/ 2147483647 h 96"/>
              <a:gd name="T64" fmla="*/ 2147483647 w 102"/>
              <a:gd name="T65" fmla="*/ 2147483647 h 96"/>
              <a:gd name="T66" fmla="*/ 2147483647 w 102"/>
              <a:gd name="T67" fmla="*/ 2147483647 h 96"/>
              <a:gd name="T68" fmla="*/ 2147483647 w 102"/>
              <a:gd name="T69" fmla="*/ 2147483647 h 96"/>
              <a:gd name="T70" fmla="*/ 2147483647 w 102"/>
              <a:gd name="T71" fmla="*/ 2147483647 h 96"/>
              <a:gd name="T72" fmla="*/ 2147483647 w 102"/>
              <a:gd name="T73" fmla="*/ 2147483647 h 96"/>
              <a:gd name="T74" fmla="*/ 2147483647 w 102"/>
              <a:gd name="T75" fmla="*/ 2147483647 h 96"/>
              <a:gd name="T76" fmla="*/ 2147483647 w 102"/>
              <a:gd name="T77" fmla="*/ 2147483647 h 9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02"/>
              <a:gd name="T118" fmla="*/ 0 h 96"/>
              <a:gd name="T119" fmla="*/ 102 w 102"/>
              <a:gd name="T120" fmla="*/ 96 h 9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02" h="96">
                <a:moveTo>
                  <a:pt x="5" y="69"/>
                </a:moveTo>
                <a:lnTo>
                  <a:pt x="0" y="60"/>
                </a:lnTo>
                <a:lnTo>
                  <a:pt x="10" y="58"/>
                </a:lnTo>
                <a:lnTo>
                  <a:pt x="16" y="58"/>
                </a:lnTo>
                <a:lnTo>
                  <a:pt x="30" y="58"/>
                </a:lnTo>
                <a:lnTo>
                  <a:pt x="41" y="60"/>
                </a:lnTo>
                <a:lnTo>
                  <a:pt x="46" y="58"/>
                </a:lnTo>
                <a:lnTo>
                  <a:pt x="33" y="49"/>
                </a:lnTo>
                <a:lnTo>
                  <a:pt x="25" y="42"/>
                </a:lnTo>
                <a:lnTo>
                  <a:pt x="28" y="33"/>
                </a:lnTo>
                <a:lnTo>
                  <a:pt x="33" y="33"/>
                </a:lnTo>
                <a:lnTo>
                  <a:pt x="43" y="30"/>
                </a:lnTo>
                <a:lnTo>
                  <a:pt x="41" y="22"/>
                </a:lnTo>
                <a:lnTo>
                  <a:pt x="30" y="25"/>
                </a:lnTo>
                <a:lnTo>
                  <a:pt x="22" y="27"/>
                </a:lnTo>
                <a:lnTo>
                  <a:pt x="19" y="19"/>
                </a:lnTo>
                <a:lnTo>
                  <a:pt x="22" y="13"/>
                </a:lnTo>
                <a:lnTo>
                  <a:pt x="30" y="9"/>
                </a:lnTo>
                <a:lnTo>
                  <a:pt x="36" y="3"/>
                </a:lnTo>
                <a:lnTo>
                  <a:pt x="49" y="0"/>
                </a:lnTo>
                <a:lnTo>
                  <a:pt x="58" y="0"/>
                </a:lnTo>
                <a:lnTo>
                  <a:pt x="64" y="9"/>
                </a:lnTo>
                <a:lnTo>
                  <a:pt x="64" y="72"/>
                </a:lnTo>
                <a:lnTo>
                  <a:pt x="97" y="72"/>
                </a:lnTo>
                <a:lnTo>
                  <a:pt x="102" y="78"/>
                </a:lnTo>
                <a:lnTo>
                  <a:pt x="102" y="85"/>
                </a:lnTo>
                <a:lnTo>
                  <a:pt x="91" y="88"/>
                </a:lnTo>
                <a:lnTo>
                  <a:pt x="79" y="88"/>
                </a:lnTo>
                <a:lnTo>
                  <a:pt x="66" y="91"/>
                </a:lnTo>
                <a:lnTo>
                  <a:pt x="64" y="96"/>
                </a:lnTo>
                <a:lnTo>
                  <a:pt x="52" y="94"/>
                </a:lnTo>
                <a:lnTo>
                  <a:pt x="36" y="91"/>
                </a:lnTo>
                <a:lnTo>
                  <a:pt x="30" y="85"/>
                </a:lnTo>
                <a:lnTo>
                  <a:pt x="30" y="75"/>
                </a:lnTo>
                <a:lnTo>
                  <a:pt x="25" y="75"/>
                </a:lnTo>
                <a:lnTo>
                  <a:pt x="19" y="75"/>
                </a:lnTo>
                <a:lnTo>
                  <a:pt x="19" y="85"/>
                </a:lnTo>
                <a:lnTo>
                  <a:pt x="5" y="78"/>
                </a:lnTo>
                <a:lnTo>
                  <a:pt x="5" y="69"/>
                </a:lnTo>
                <a:close/>
              </a:path>
            </a:pathLst>
          </a:custGeom>
          <a:solidFill>
            <a:srgbClr val="002060"/>
          </a:solidFill>
          <a:ln w="9525">
            <a:solidFill>
              <a:schemeClr val="tx2"/>
            </a:solidFill>
            <a:round/>
            <a:headEnd/>
            <a:tailEnd/>
          </a:ln>
          <a:effectLst/>
        </p:spPr>
        <p:txBody>
          <a:bodyPr/>
          <a:lstStyle/>
          <a:p>
            <a:endParaRPr lang="en-US">
              <a:latin typeface="Arial"/>
            </a:endParaRPr>
          </a:p>
        </p:txBody>
      </p:sp>
      <p:sp>
        <p:nvSpPr>
          <p:cNvPr id="70" name="Freeform 614"/>
          <p:cNvSpPr>
            <a:spLocks/>
          </p:cNvSpPr>
          <p:nvPr/>
        </p:nvSpPr>
        <p:spPr bwMode="auto">
          <a:xfrm>
            <a:off x="1734744" y="3542578"/>
            <a:ext cx="1333636" cy="1365239"/>
          </a:xfrm>
          <a:custGeom>
            <a:avLst/>
            <a:gdLst>
              <a:gd name="T0" fmla="*/ 2147483647 w 927"/>
              <a:gd name="T1" fmla="*/ 2147483647 h 956"/>
              <a:gd name="T2" fmla="*/ 2147483647 w 927"/>
              <a:gd name="T3" fmla="*/ 2147483647 h 956"/>
              <a:gd name="T4" fmla="*/ 2147483647 w 927"/>
              <a:gd name="T5" fmla="*/ 2147483647 h 956"/>
              <a:gd name="T6" fmla="*/ 2147483647 w 927"/>
              <a:gd name="T7" fmla="*/ 2147483647 h 956"/>
              <a:gd name="T8" fmla="*/ 2147483647 w 927"/>
              <a:gd name="T9" fmla="*/ 2147483647 h 956"/>
              <a:gd name="T10" fmla="*/ 2147483647 w 927"/>
              <a:gd name="T11" fmla="*/ 2147483647 h 956"/>
              <a:gd name="T12" fmla="*/ 2147483647 w 927"/>
              <a:gd name="T13" fmla="*/ 2147483647 h 956"/>
              <a:gd name="T14" fmla="*/ 2147483647 w 927"/>
              <a:gd name="T15" fmla="*/ 2147483647 h 956"/>
              <a:gd name="T16" fmla="*/ 2147483647 w 927"/>
              <a:gd name="T17" fmla="*/ 2147483647 h 956"/>
              <a:gd name="T18" fmla="*/ 2147483647 w 927"/>
              <a:gd name="T19" fmla="*/ 2147483647 h 956"/>
              <a:gd name="T20" fmla="*/ 2147483647 w 927"/>
              <a:gd name="T21" fmla="*/ 2147483647 h 956"/>
              <a:gd name="T22" fmla="*/ 2147483647 w 927"/>
              <a:gd name="T23" fmla="*/ 2147483647 h 956"/>
              <a:gd name="T24" fmla="*/ 2147483647 w 927"/>
              <a:gd name="T25" fmla="*/ 2147483647 h 956"/>
              <a:gd name="T26" fmla="*/ 2147483647 w 927"/>
              <a:gd name="T27" fmla="*/ 2147483647 h 956"/>
              <a:gd name="T28" fmla="*/ 2147483647 w 927"/>
              <a:gd name="T29" fmla="*/ 2147483647 h 956"/>
              <a:gd name="T30" fmla="*/ 2147483647 w 927"/>
              <a:gd name="T31" fmla="*/ 2147483647 h 956"/>
              <a:gd name="T32" fmla="*/ 2147483647 w 927"/>
              <a:gd name="T33" fmla="*/ 2147483647 h 956"/>
              <a:gd name="T34" fmla="*/ 2147483647 w 927"/>
              <a:gd name="T35" fmla="*/ 2147483647 h 956"/>
              <a:gd name="T36" fmla="*/ 2147483647 w 927"/>
              <a:gd name="T37" fmla="*/ 2147483647 h 956"/>
              <a:gd name="T38" fmla="*/ 2147483647 w 927"/>
              <a:gd name="T39" fmla="*/ 2147483647 h 956"/>
              <a:gd name="T40" fmla="*/ 2147483647 w 927"/>
              <a:gd name="T41" fmla="*/ 2147483647 h 956"/>
              <a:gd name="T42" fmla="*/ 2147483647 w 927"/>
              <a:gd name="T43" fmla="*/ 2147483647 h 956"/>
              <a:gd name="T44" fmla="*/ 2147483647 w 927"/>
              <a:gd name="T45" fmla="*/ 2147483647 h 956"/>
              <a:gd name="T46" fmla="*/ 2147483647 w 927"/>
              <a:gd name="T47" fmla="*/ 2147483647 h 956"/>
              <a:gd name="T48" fmla="*/ 2147483647 w 927"/>
              <a:gd name="T49" fmla="*/ 2147483647 h 956"/>
              <a:gd name="T50" fmla="*/ 2147483647 w 927"/>
              <a:gd name="T51" fmla="*/ 2147483647 h 956"/>
              <a:gd name="T52" fmla="*/ 2147483647 w 927"/>
              <a:gd name="T53" fmla="*/ 2147483647 h 956"/>
              <a:gd name="T54" fmla="*/ 2147483647 w 927"/>
              <a:gd name="T55" fmla="*/ 2147483647 h 956"/>
              <a:gd name="T56" fmla="*/ 2147483647 w 927"/>
              <a:gd name="T57" fmla="*/ 2147483647 h 956"/>
              <a:gd name="T58" fmla="*/ 2147483647 w 927"/>
              <a:gd name="T59" fmla="*/ 2147483647 h 956"/>
              <a:gd name="T60" fmla="*/ 2147483647 w 927"/>
              <a:gd name="T61" fmla="*/ 2147483647 h 956"/>
              <a:gd name="T62" fmla="*/ 2147483647 w 927"/>
              <a:gd name="T63" fmla="*/ 2147483647 h 956"/>
              <a:gd name="T64" fmla="*/ 2147483647 w 927"/>
              <a:gd name="T65" fmla="*/ 2147483647 h 956"/>
              <a:gd name="T66" fmla="*/ 2147483647 w 927"/>
              <a:gd name="T67" fmla="*/ 2147483647 h 956"/>
              <a:gd name="T68" fmla="*/ 2147483647 w 927"/>
              <a:gd name="T69" fmla="*/ 2147483647 h 956"/>
              <a:gd name="T70" fmla="*/ 2147483647 w 927"/>
              <a:gd name="T71" fmla="*/ 2147483647 h 956"/>
              <a:gd name="T72" fmla="*/ 2147483647 w 927"/>
              <a:gd name="T73" fmla="*/ 2147483647 h 956"/>
              <a:gd name="T74" fmla="*/ 2147483647 w 927"/>
              <a:gd name="T75" fmla="*/ 2147483647 h 956"/>
              <a:gd name="T76" fmla="*/ 2147483647 w 927"/>
              <a:gd name="T77" fmla="*/ 2147483647 h 956"/>
              <a:gd name="T78" fmla="*/ 2147483647 w 927"/>
              <a:gd name="T79" fmla="*/ 2147483647 h 956"/>
              <a:gd name="T80" fmla="*/ 2147483647 w 927"/>
              <a:gd name="T81" fmla="*/ 2147483647 h 956"/>
              <a:gd name="T82" fmla="*/ 2147483647 w 927"/>
              <a:gd name="T83" fmla="*/ 2147483647 h 956"/>
              <a:gd name="T84" fmla="*/ 2147483647 w 927"/>
              <a:gd name="T85" fmla="*/ 2147483647 h 956"/>
              <a:gd name="T86" fmla="*/ 2147483647 w 927"/>
              <a:gd name="T87" fmla="*/ 2147483647 h 956"/>
              <a:gd name="T88" fmla="*/ 2147483647 w 927"/>
              <a:gd name="T89" fmla="*/ 2147483647 h 956"/>
              <a:gd name="T90" fmla="*/ 2147483647 w 927"/>
              <a:gd name="T91" fmla="*/ 2147483647 h 956"/>
              <a:gd name="T92" fmla="*/ 2147483647 w 927"/>
              <a:gd name="T93" fmla="*/ 2147483647 h 956"/>
              <a:gd name="T94" fmla="*/ 2147483647 w 927"/>
              <a:gd name="T95" fmla="*/ 2147483647 h 956"/>
              <a:gd name="T96" fmla="*/ 2147483647 w 927"/>
              <a:gd name="T97" fmla="*/ 2147483647 h 956"/>
              <a:gd name="T98" fmla="*/ 2147483647 w 927"/>
              <a:gd name="T99" fmla="*/ 2147483647 h 956"/>
              <a:gd name="T100" fmla="*/ 2147483647 w 927"/>
              <a:gd name="T101" fmla="*/ 2147483647 h 956"/>
              <a:gd name="T102" fmla="*/ 2147483647 w 927"/>
              <a:gd name="T103" fmla="*/ 2147483647 h 956"/>
              <a:gd name="T104" fmla="*/ 2147483647 w 927"/>
              <a:gd name="T105" fmla="*/ 2147483647 h 95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27"/>
              <a:gd name="T160" fmla="*/ 0 h 956"/>
              <a:gd name="T161" fmla="*/ 927 w 927"/>
              <a:gd name="T162" fmla="*/ 956 h 95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27" h="956">
                <a:moveTo>
                  <a:pt x="532" y="28"/>
                </a:moveTo>
                <a:lnTo>
                  <a:pt x="542" y="31"/>
                </a:lnTo>
                <a:lnTo>
                  <a:pt x="547" y="36"/>
                </a:lnTo>
                <a:lnTo>
                  <a:pt x="544" y="42"/>
                </a:lnTo>
                <a:lnTo>
                  <a:pt x="547" y="55"/>
                </a:lnTo>
                <a:lnTo>
                  <a:pt x="550" y="67"/>
                </a:lnTo>
                <a:lnTo>
                  <a:pt x="562" y="82"/>
                </a:lnTo>
                <a:lnTo>
                  <a:pt x="572" y="91"/>
                </a:lnTo>
                <a:lnTo>
                  <a:pt x="572" y="103"/>
                </a:lnTo>
                <a:lnTo>
                  <a:pt x="565" y="105"/>
                </a:lnTo>
                <a:lnTo>
                  <a:pt x="553" y="114"/>
                </a:lnTo>
                <a:lnTo>
                  <a:pt x="542" y="127"/>
                </a:lnTo>
                <a:lnTo>
                  <a:pt x="539" y="133"/>
                </a:lnTo>
                <a:lnTo>
                  <a:pt x="539" y="144"/>
                </a:lnTo>
                <a:lnTo>
                  <a:pt x="542" y="150"/>
                </a:lnTo>
                <a:lnTo>
                  <a:pt x="550" y="147"/>
                </a:lnTo>
                <a:lnTo>
                  <a:pt x="556" y="138"/>
                </a:lnTo>
                <a:lnTo>
                  <a:pt x="556" y="124"/>
                </a:lnTo>
                <a:lnTo>
                  <a:pt x="567" y="118"/>
                </a:lnTo>
                <a:lnTo>
                  <a:pt x="580" y="118"/>
                </a:lnTo>
                <a:lnTo>
                  <a:pt x="586" y="124"/>
                </a:lnTo>
                <a:lnTo>
                  <a:pt x="598" y="127"/>
                </a:lnTo>
                <a:lnTo>
                  <a:pt x="603" y="133"/>
                </a:lnTo>
                <a:lnTo>
                  <a:pt x="603" y="138"/>
                </a:lnTo>
                <a:lnTo>
                  <a:pt x="601" y="147"/>
                </a:lnTo>
                <a:lnTo>
                  <a:pt x="595" y="154"/>
                </a:lnTo>
                <a:lnTo>
                  <a:pt x="586" y="163"/>
                </a:lnTo>
                <a:lnTo>
                  <a:pt x="586" y="174"/>
                </a:lnTo>
                <a:lnTo>
                  <a:pt x="592" y="174"/>
                </a:lnTo>
                <a:lnTo>
                  <a:pt x="603" y="163"/>
                </a:lnTo>
                <a:lnTo>
                  <a:pt x="608" y="163"/>
                </a:lnTo>
                <a:lnTo>
                  <a:pt x="611" y="157"/>
                </a:lnTo>
                <a:lnTo>
                  <a:pt x="614" y="147"/>
                </a:lnTo>
                <a:lnTo>
                  <a:pt x="619" y="141"/>
                </a:lnTo>
                <a:lnTo>
                  <a:pt x="628" y="138"/>
                </a:lnTo>
                <a:lnTo>
                  <a:pt x="637" y="141"/>
                </a:lnTo>
                <a:lnTo>
                  <a:pt x="658" y="147"/>
                </a:lnTo>
                <a:lnTo>
                  <a:pt x="670" y="157"/>
                </a:lnTo>
                <a:lnTo>
                  <a:pt x="691" y="166"/>
                </a:lnTo>
                <a:lnTo>
                  <a:pt x="706" y="172"/>
                </a:lnTo>
                <a:lnTo>
                  <a:pt x="706" y="180"/>
                </a:lnTo>
                <a:lnTo>
                  <a:pt x="700" y="190"/>
                </a:lnTo>
                <a:lnTo>
                  <a:pt x="697" y="202"/>
                </a:lnTo>
                <a:lnTo>
                  <a:pt x="700" y="202"/>
                </a:lnTo>
                <a:lnTo>
                  <a:pt x="711" y="190"/>
                </a:lnTo>
                <a:lnTo>
                  <a:pt x="721" y="186"/>
                </a:lnTo>
                <a:lnTo>
                  <a:pt x="730" y="183"/>
                </a:lnTo>
                <a:lnTo>
                  <a:pt x="741" y="186"/>
                </a:lnTo>
                <a:lnTo>
                  <a:pt x="757" y="193"/>
                </a:lnTo>
                <a:lnTo>
                  <a:pt x="772" y="196"/>
                </a:lnTo>
                <a:lnTo>
                  <a:pt x="790" y="196"/>
                </a:lnTo>
                <a:lnTo>
                  <a:pt x="805" y="199"/>
                </a:lnTo>
                <a:lnTo>
                  <a:pt x="819" y="202"/>
                </a:lnTo>
                <a:lnTo>
                  <a:pt x="838" y="213"/>
                </a:lnTo>
                <a:lnTo>
                  <a:pt x="855" y="229"/>
                </a:lnTo>
                <a:lnTo>
                  <a:pt x="871" y="241"/>
                </a:lnTo>
                <a:lnTo>
                  <a:pt x="885" y="249"/>
                </a:lnTo>
                <a:lnTo>
                  <a:pt x="901" y="246"/>
                </a:lnTo>
                <a:lnTo>
                  <a:pt x="913" y="246"/>
                </a:lnTo>
                <a:lnTo>
                  <a:pt x="918" y="262"/>
                </a:lnTo>
                <a:lnTo>
                  <a:pt x="927" y="285"/>
                </a:lnTo>
                <a:lnTo>
                  <a:pt x="927" y="310"/>
                </a:lnTo>
                <a:lnTo>
                  <a:pt x="924" y="337"/>
                </a:lnTo>
                <a:lnTo>
                  <a:pt x="910" y="354"/>
                </a:lnTo>
                <a:lnTo>
                  <a:pt x="898" y="370"/>
                </a:lnTo>
                <a:lnTo>
                  <a:pt x="868" y="396"/>
                </a:lnTo>
                <a:lnTo>
                  <a:pt x="868" y="409"/>
                </a:lnTo>
                <a:lnTo>
                  <a:pt x="865" y="417"/>
                </a:lnTo>
                <a:lnTo>
                  <a:pt x="859" y="423"/>
                </a:lnTo>
                <a:lnTo>
                  <a:pt x="852" y="429"/>
                </a:lnTo>
                <a:lnTo>
                  <a:pt x="841" y="435"/>
                </a:lnTo>
                <a:lnTo>
                  <a:pt x="832" y="442"/>
                </a:lnTo>
                <a:lnTo>
                  <a:pt x="829" y="453"/>
                </a:lnTo>
                <a:lnTo>
                  <a:pt x="829" y="465"/>
                </a:lnTo>
                <a:lnTo>
                  <a:pt x="832" y="484"/>
                </a:lnTo>
                <a:lnTo>
                  <a:pt x="832" y="507"/>
                </a:lnTo>
                <a:lnTo>
                  <a:pt x="829" y="525"/>
                </a:lnTo>
                <a:lnTo>
                  <a:pt x="826" y="550"/>
                </a:lnTo>
                <a:lnTo>
                  <a:pt x="819" y="564"/>
                </a:lnTo>
                <a:lnTo>
                  <a:pt x="813" y="588"/>
                </a:lnTo>
                <a:lnTo>
                  <a:pt x="802" y="611"/>
                </a:lnTo>
                <a:lnTo>
                  <a:pt x="790" y="630"/>
                </a:lnTo>
                <a:lnTo>
                  <a:pt x="783" y="650"/>
                </a:lnTo>
                <a:lnTo>
                  <a:pt x="775" y="660"/>
                </a:lnTo>
                <a:lnTo>
                  <a:pt x="766" y="669"/>
                </a:lnTo>
                <a:lnTo>
                  <a:pt x="760" y="678"/>
                </a:lnTo>
                <a:lnTo>
                  <a:pt x="739" y="683"/>
                </a:lnTo>
                <a:lnTo>
                  <a:pt x="721" y="683"/>
                </a:lnTo>
                <a:lnTo>
                  <a:pt x="694" y="686"/>
                </a:lnTo>
                <a:lnTo>
                  <a:pt x="680" y="702"/>
                </a:lnTo>
                <a:lnTo>
                  <a:pt x="667" y="708"/>
                </a:lnTo>
                <a:lnTo>
                  <a:pt x="655" y="708"/>
                </a:lnTo>
                <a:lnTo>
                  <a:pt x="644" y="719"/>
                </a:lnTo>
                <a:lnTo>
                  <a:pt x="625" y="725"/>
                </a:lnTo>
                <a:lnTo>
                  <a:pt x="611" y="741"/>
                </a:lnTo>
                <a:lnTo>
                  <a:pt x="603" y="752"/>
                </a:lnTo>
                <a:lnTo>
                  <a:pt x="601" y="774"/>
                </a:lnTo>
                <a:lnTo>
                  <a:pt x="601" y="788"/>
                </a:lnTo>
                <a:lnTo>
                  <a:pt x="603" y="813"/>
                </a:lnTo>
                <a:lnTo>
                  <a:pt x="595" y="824"/>
                </a:lnTo>
                <a:lnTo>
                  <a:pt x="583" y="840"/>
                </a:lnTo>
                <a:lnTo>
                  <a:pt x="575" y="849"/>
                </a:lnTo>
                <a:lnTo>
                  <a:pt x="567" y="860"/>
                </a:lnTo>
                <a:lnTo>
                  <a:pt x="562" y="876"/>
                </a:lnTo>
                <a:lnTo>
                  <a:pt x="559" y="882"/>
                </a:lnTo>
                <a:lnTo>
                  <a:pt x="553" y="887"/>
                </a:lnTo>
                <a:lnTo>
                  <a:pt x="547" y="899"/>
                </a:lnTo>
                <a:lnTo>
                  <a:pt x="539" y="905"/>
                </a:lnTo>
                <a:lnTo>
                  <a:pt x="526" y="915"/>
                </a:lnTo>
                <a:lnTo>
                  <a:pt x="526" y="909"/>
                </a:lnTo>
                <a:lnTo>
                  <a:pt x="526" y="905"/>
                </a:lnTo>
                <a:lnTo>
                  <a:pt x="532" y="899"/>
                </a:lnTo>
                <a:lnTo>
                  <a:pt x="539" y="893"/>
                </a:lnTo>
                <a:lnTo>
                  <a:pt x="547" y="885"/>
                </a:lnTo>
                <a:lnTo>
                  <a:pt x="553" y="876"/>
                </a:lnTo>
                <a:lnTo>
                  <a:pt x="550" y="869"/>
                </a:lnTo>
                <a:lnTo>
                  <a:pt x="544" y="873"/>
                </a:lnTo>
                <a:lnTo>
                  <a:pt x="539" y="879"/>
                </a:lnTo>
                <a:lnTo>
                  <a:pt x="532" y="887"/>
                </a:lnTo>
                <a:lnTo>
                  <a:pt x="526" y="893"/>
                </a:lnTo>
                <a:lnTo>
                  <a:pt x="520" y="899"/>
                </a:lnTo>
                <a:lnTo>
                  <a:pt x="520" y="909"/>
                </a:lnTo>
                <a:lnTo>
                  <a:pt x="517" y="918"/>
                </a:lnTo>
                <a:lnTo>
                  <a:pt x="514" y="926"/>
                </a:lnTo>
                <a:lnTo>
                  <a:pt x="511" y="932"/>
                </a:lnTo>
                <a:lnTo>
                  <a:pt x="503" y="945"/>
                </a:lnTo>
                <a:lnTo>
                  <a:pt x="496" y="956"/>
                </a:lnTo>
                <a:lnTo>
                  <a:pt x="490" y="951"/>
                </a:lnTo>
                <a:lnTo>
                  <a:pt x="490" y="941"/>
                </a:lnTo>
                <a:lnTo>
                  <a:pt x="493" y="932"/>
                </a:lnTo>
                <a:lnTo>
                  <a:pt x="487" y="921"/>
                </a:lnTo>
                <a:lnTo>
                  <a:pt x="478" y="915"/>
                </a:lnTo>
                <a:lnTo>
                  <a:pt x="460" y="899"/>
                </a:lnTo>
                <a:lnTo>
                  <a:pt x="440" y="887"/>
                </a:lnTo>
                <a:lnTo>
                  <a:pt x="428" y="885"/>
                </a:lnTo>
                <a:lnTo>
                  <a:pt x="415" y="869"/>
                </a:lnTo>
                <a:lnTo>
                  <a:pt x="401" y="857"/>
                </a:lnTo>
                <a:lnTo>
                  <a:pt x="404" y="852"/>
                </a:lnTo>
                <a:lnTo>
                  <a:pt x="412" y="846"/>
                </a:lnTo>
                <a:lnTo>
                  <a:pt x="448" y="810"/>
                </a:lnTo>
                <a:lnTo>
                  <a:pt x="460" y="801"/>
                </a:lnTo>
                <a:lnTo>
                  <a:pt x="473" y="794"/>
                </a:lnTo>
                <a:lnTo>
                  <a:pt x="478" y="785"/>
                </a:lnTo>
                <a:lnTo>
                  <a:pt x="484" y="768"/>
                </a:lnTo>
                <a:lnTo>
                  <a:pt x="481" y="752"/>
                </a:lnTo>
                <a:lnTo>
                  <a:pt x="475" y="747"/>
                </a:lnTo>
                <a:lnTo>
                  <a:pt x="460" y="744"/>
                </a:lnTo>
                <a:lnTo>
                  <a:pt x="460" y="735"/>
                </a:lnTo>
                <a:lnTo>
                  <a:pt x="467" y="722"/>
                </a:lnTo>
                <a:lnTo>
                  <a:pt x="470" y="711"/>
                </a:lnTo>
                <a:lnTo>
                  <a:pt x="460" y="708"/>
                </a:lnTo>
                <a:lnTo>
                  <a:pt x="448" y="711"/>
                </a:lnTo>
                <a:lnTo>
                  <a:pt x="437" y="699"/>
                </a:lnTo>
                <a:lnTo>
                  <a:pt x="431" y="683"/>
                </a:lnTo>
                <a:lnTo>
                  <a:pt x="434" y="669"/>
                </a:lnTo>
                <a:lnTo>
                  <a:pt x="424" y="663"/>
                </a:lnTo>
                <a:lnTo>
                  <a:pt x="409" y="660"/>
                </a:lnTo>
                <a:lnTo>
                  <a:pt x="398" y="663"/>
                </a:lnTo>
                <a:lnTo>
                  <a:pt x="382" y="663"/>
                </a:lnTo>
                <a:lnTo>
                  <a:pt x="382" y="622"/>
                </a:lnTo>
                <a:lnTo>
                  <a:pt x="376" y="609"/>
                </a:lnTo>
                <a:lnTo>
                  <a:pt x="382" y="603"/>
                </a:lnTo>
                <a:lnTo>
                  <a:pt x="376" y="594"/>
                </a:lnTo>
                <a:lnTo>
                  <a:pt x="388" y="573"/>
                </a:lnTo>
                <a:lnTo>
                  <a:pt x="388" y="564"/>
                </a:lnTo>
                <a:lnTo>
                  <a:pt x="385" y="550"/>
                </a:lnTo>
                <a:lnTo>
                  <a:pt x="371" y="542"/>
                </a:lnTo>
                <a:lnTo>
                  <a:pt x="368" y="525"/>
                </a:lnTo>
                <a:lnTo>
                  <a:pt x="371" y="514"/>
                </a:lnTo>
                <a:lnTo>
                  <a:pt x="329" y="514"/>
                </a:lnTo>
                <a:lnTo>
                  <a:pt x="326" y="495"/>
                </a:lnTo>
                <a:lnTo>
                  <a:pt x="326" y="489"/>
                </a:lnTo>
                <a:lnTo>
                  <a:pt x="329" y="484"/>
                </a:lnTo>
                <a:lnTo>
                  <a:pt x="326" y="471"/>
                </a:lnTo>
                <a:lnTo>
                  <a:pt x="320" y="453"/>
                </a:lnTo>
                <a:lnTo>
                  <a:pt x="293" y="448"/>
                </a:lnTo>
                <a:lnTo>
                  <a:pt x="274" y="438"/>
                </a:lnTo>
                <a:lnTo>
                  <a:pt x="263" y="435"/>
                </a:lnTo>
                <a:lnTo>
                  <a:pt x="257" y="426"/>
                </a:lnTo>
                <a:lnTo>
                  <a:pt x="241" y="423"/>
                </a:lnTo>
                <a:lnTo>
                  <a:pt x="227" y="420"/>
                </a:lnTo>
                <a:lnTo>
                  <a:pt x="208" y="402"/>
                </a:lnTo>
                <a:lnTo>
                  <a:pt x="205" y="360"/>
                </a:lnTo>
                <a:lnTo>
                  <a:pt x="188" y="360"/>
                </a:lnTo>
                <a:lnTo>
                  <a:pt x="172" y="366"/>
                </a:lnTo>
                <a:lnTo>
                  <a:pt x="169" y="366"/>
                </a:lnTo>
                <a:lnTo>
                  <a:pt x="158" y="376"/>
                </a:lnTo>
                <a:lnTo>
                  <a:pt x="136" y="384"/>
                </a:lnTo>
                <a:lnTo>
                  <a:pt x="107" y="387"/>
                </a:lnTo>
                <a:lnTo>
                  <a:pt x="89" y="384"/>
                </a:lnTo>
                <a:lnTo>
                  <a:pt x="80" y="384"/>
                </a:lnTo>
                <a:lnTo>
                  <a:pt x="77" y="376"/>
                </a:lnTo>
                <a:lnTo>
                  <a:pt x="83" y="357"/>
                </a:lnTo>
                <a:lnTo>
                  <a:pt x="80" y="348"/>
                </a:lnTo>
                <a:lnTo>
                  <a:pt x="71" y="357"/>
                </a:lnTo>
                <a:lnTo>
                  <a:pt x="56" y="363"/>
                </a:lnTo>
                <a:lnTo>
                  <a:pt x="53" y="366"/>
                </a:lnTo>
                <a:lnTo>
                  <a:pt x="41" y="363"/>
                </a:lnTo>
                <a:lnTo>
                  <a:pt x="25" y="348"/>
                </a:lnTo>
                <a:lnTo>
                  <a:pt x="11" y="334"/>
                </a:lnTo>
                <a:lnTo>
                  <a:pt x="0" y="301"/>
                </a:lnTo>
                <a:lnTo>
                  <a:pt x="11" y="282"/>
                </a:lnTo>
                <a:lnTo>
                  <a:pt x="20" y="274"/>
                </a:lnTo>
                <a:lnTo>
                  <a:pt x="23" y="258"/>
                </a:lnTo>
                <a:lnTo>
                  <a:pt x="38" y="241"/>
                </a:lnTo>
                <a:lnTo>
                  <a:pt x="59" y="232"/>
                </a:lnTo>
                <a:lnTo>
                  <a:pt x="92" y="229"/>
                </a:lnTo>
                <a:lnTo>
                  <a:pt x="100" y="207"/>
                </a:lnTo>
                <a:lnTo>
                  <a:pt x="100" y="190"/>
                </a:lnTo>
                <a:lnTo>
                  <a:pt x="105" y="180"/>
                </a:lnTo>
                <a:lnTo>
                  <a:pt x="107" y="160"/>
                </a:lnTo>
                <a:lnTo>
                  <a:pt x="105" y="141"/>
                </a:lnTo>
                <a:lnTo>
                  <a:pt x="94" y="130"/>
                </a:lnTo>
                <a:lnTo>
                  <a:pt x="94" y="111"/>
                </a:lnTo>
                <a:lnTo>
                  <a:pt x="97" y="108"/>
                </a:lnTo>
                <a:lnTo>
                  <a:pt x="113" y="111"/>
                </a:lnTo>
                <a:lnTo>
                  <a:pt x="113" y="103"/>
                </a:lnTo>
                <a:lnTo>
                  <a:pt x="94" y="97"/>
                </a:lnTo>
                <a:lnTo>
                  <a:pt x="94" y="88"/>
                </a:lnTo>
                <a:lnTo>
                  <a:pt x="136" y="85"/>
                </a:lnTo>
                <a:lnTo>
                  <a:pt x="152" y="82"/>
                </a:lnTo>
                <a:lnTo>
                  <a:pt x="161" y="85"/>
                </a:lnTo>
                <a:lnTo>
                  <a:pt x="166" y="94"/>
                </a:lnTo>
                <a:lnTo>
                  <a:pt x="179" y="105"/>
                </a:lnTo>
                <a:lnTo>
                  <a:pt x="194" y="108"/>
                </a:lnTo>
                <a:lnTo>
                  <a:pt x="215" y="103"/>
                </a:lnTo>
                <a:lnTo>
                  <a:pt x="224" y="94"/>
                </a:lnTo>
                <a:lnTo>
                  <a:pt x="232" y="85"/>
                </a:lnTo>
                <a:lnTo>
                  <a:pt x="251" y="78"/>
                </a:lnTo>
                <a:lnTo>
                  <a:pt x="251" y="67"/>
                </a:lnTo>
                <a:lnTo>
                  <a:pt x="241" y="67"/>
                </a:lnTo>
                <a:lnTo>
                  <a:pt x="232" y="55"/>
                </a:lnTo>
                <a:lnTo>
                  <a:pt x="230" y="39"/>
                </a:lnTo>
                <a:lnTo>
                  <a:pt x="221" y="31"/>
                </a:lnTo>
                <a:lnTo>
                  <a:pt x="230" y="28"/>
                </a:lnTo>
                <a:lnTo>
                  <a:pt x="241" y="34"/>
                </a:lnTo>
                <a:lnTo>
                  <a:pt x="260" y="34"/>
                </a:lnTo>
                <a:lnTo>
                  <a:pt x="266" y="36"/>
                </a:lnTo>
                <a:lnTo>
                  <a:pt x="274" y="31"/>
                </a:lnTo>
                <a:lnTo>
                  <a:pt x="290" y="28"/>
                </a:lnTo>
                <a:lnTo>
                  <a:pt x="307" y="22"/>
                </a:lnTo>
                <a:lnTo>
                  <a:pt x="313" y="6"/>
                </a:lnTo>
                <a:lnTo>
                  <a:pt x="310" y="0"/>
                </a:lnTo>
                <a:lnTo>
                  <a:pt x="329" y="0"/>
                </a:lnTo>
                <a:lnTo>
                  <a:pt x="340" y="34"/>
                </a:lnTo>
                <a:lnTo>
                  <a:pt x="332" y="42"/>
                </a:lnTo>
                <a:lnTo>
                  <a:pt x="332" y="72"/>
                </a:lnTo>
                <a:lnTo>
                  <a:pt x="340" y="85"/>
                </a:lnTo>
                <a:lnTo>
                  <a:pt x="352" y="97"/>
                </a:lnTo>
                <a:lnTo>
                  <a:pt x="365" y="97"/>
                </a:lnTo>
                <a:lnTo>
                  <a:pt x="379" y="94"/>
                </a:lnTo>
                <a:lnTo>
                  <a:pt x="388" y="88"/>
                </a:lnTo>
                <a:lnTo>
                  <a:pt x="401" y="82"/>
                </a:lnTo>
                <a:lnTo>
                  <a:pt x="406" y="75"/>
                </a:lnTo>
                <a:lnTo>
                  <a:pt x="412" y="82"/>
                </a:lnTo>
                <a:lnTo>
                  <a:pt x="421" y="82"/>
                </a:lnTo>
                <a:lnTo>
                  <a:pt x="424" y="82"/>
                </a:lnTo>
                <a:lnTo>
                  <a:pt x="428" y="72"/>
                </a:lnTo>
                <a:lnTo>
                  <a:pt x="428" y="67"/>
                </a:lnTo>
                <a:lnTo>
                  <a:pt x="434" y="67"/>
                </a:lnTo>
                <a:lnTo>
                  <a:pt x="448" y="69"/>
                </a:lnTo>
                <a:lnTo>
                  <a:pt x="464" y="75"/>
                </a:lnTo>
                <a:lnTo>
                  <a:pt x="473" y="75"/>
                </a:lnTo>
                <a:lnTo>
                  <a:pt x="481" y="69"/>
                </a:lnTo>
                <a:lnTo>
                  <a:pt x="496" y="72"/>
                </a:lnTo>
                <a:lnTo>
                  <a:pt x="506" y="78"/>
                </a:lnTo>
                <a:lnTo>
                  <a:pt x="523" y="36"/>
                </a:lnTo>
                <a:lnTo>
                  <a:pt x="532" y="28"/>
                </a:lnTo>
                <a:close/>
              </a:path>
            </a:pathLst>
          </a:custGeom>
          <a:solidFill>
            <a:srgbClr val="002060"/>
          </a:solidFill>
          <a:ln w="9525">
            <a:solidFill>
              <a:schemeClr val="tx2"/>
            </a:solidFill>
            <a:round/>
            <a:headEnd/>
            <a:tailEnd/>
          </a:ln>
          <a:effectLst/>
        </p:spPr>
        <p:txBody>
          <a:bodyPr/>
          <a:lstStyle/>
          <a:p>
            <a:endParaRPr lang="en-US">
              <a:latin typeface="Arial"/>
            </a:endParaRPr>
          </a:p>
        </p:txBody>
      </p:sp>
      <p:sp>
        <p:nvSpPr>
          <p:cNvPr id="75" name="AutoShape 305"/>
          <p:cNvSpPr>
            <a:spLocks noChangeArrowheads="1"/>
          </p:cNvSpPr>
          <p:nvPr/>
        </p:nvSpPr>
        <p:spPr bwMode="gray">
          <a:xfrm>
            <a:off x="378286" y="1518357"/>
            <a:ext cx="1890633" cy="612976"/>
          </a:xfrm>
          <a:prstGeom prst="roundRect">
            <a:avLst>
              <a:gd name="adj" fmla="val 0"/>
            </a:avLst>
          </a:prstGeom>
          <a:gradFill>
            <a:gsLst>
              <a:gs pos="0">
                <a:schemeClr val="bg1">
                  <a:lumMod val="85000"/>
                </a:schemeClr>
              </a:gs>
              <a:gs pos="100000">
                <a:schemeClr val="bg1"/>
              </a:gs>
            </a:gsLst>
            <a:lin ang="5400000" scaled="0"/>
          </a:gradFill>
          <a:ln>
            <a:noFill/>
            <a:headEnd/>
            <a:tailEnd/>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none" anchor="ctr"/>
          <a:lstStyle/>
          <a:p>
            <a:pPr algn="ctr"/>
            <a:r>
              <a:rPr lang="en-US" sz="1400" b="1" i="1" dirty="0" smtClean="0">
                <a:latin typeface="Arial"/>
              </a:rPr>
              <a:t>EMV Cards</a:t>
            </a:r>
          </a:p>
          <a:p>
            <a:pPr algn="ctr"/>
            <a:r>
              <a:rPr lang="en-US" sz="1200" b="1" i="1" dirty="0" smtClean="0">
                <a:latin typeface="Arial"/>
              </a:rPr>
              <a:t>Penetration Rate: </a:t>
            </a:r>
            <a:r>
              <a:rPr lang="en-US" sz="1200" b="1" i="1" dirty="0" smtClean="0">
                <a:latin typeface="Arial"/>
              </a:rPr>
              <a:t>77%</a:t>
            </a:r>
            <a:endParaRPr lang="en-US" sz="1200" b="1" i="1" dirty="0" smtClean="0">
              <a:latin typeface="Arial"/>
            </a:endParaRPr>
          </a:p>
        </p:txBody>
      </p:sp>
      <p:sp>
        <p:nvSpPr>
          <p:cNvPr id="76" name="AutoShape 305"/>
          <p:cNvSpPr>
            <a:spLocks noChangeArrowheads="1"/>
          </p:cNvSpPr>
          <p:nvPr/>
        </p:nvSpPr>
        <p:spPr bwMode="gray">
          <a:xfrm>
            <a:off x="2574639" y="1518357"/>
            <a:ext cx="1890633" cy="612976"/>
          </a:xfrm>
          <a:prstGeom prst="roundRect">
            <a:avLst>
              <a:gd name="adj" fmla="val 0"/>
            </a:avLst>
          </a:prstGeom>
          <a:gradFill>
            <a:gsLst>
              <a:gs pos="0">
                <a:schemeClr val="bg1">
                  <a:lumMod val="85000"/>
                </a:schemeClr>
              </a:gs>
              <a:gs pos="100000">
                <a:schemeClr val="bg1"/>
              </a:gs>
            </a:gsLst>
            <a:lin ang="5400000" scaled="0"/>
          </a:gradFill>
          <a:ln>
            <a:noFill/>
            <a:headEnd/>
            <a:tailEnd/>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none" anchor="ctr"/>
          <a:lstStyle/>
          <a:p>
            <a:pPr algn="ctr"/>
            <a:r>
              <a:rPr lang="en-US" sz="1400" b="1" i="1" dirty="0" smtClean="0">
                <a:latin typeface="Arial"/>
              </a:rPr>
              <a:t>EMV POS</a:t>
            </a:r>
          </a:p>
          <a:p>
            <a:pPr algn="ctr"/>
            <a:r>
              <a:rPr lang="en-US" sz="1200" b="1" i="1" dirty="0" smtClean="0">
                <a:latin typeface="Arial"/>
              </a:rPr>
              <a:t>Penetration Rate: </a:t>
            </a:r>
            <a:r>
              <a:rPr lang="en-US" sz="1200" b="1" i="1" dirty="0" smtClean="0">
                <a:latin typeface="Arial"/>
              </a:rPr>
              <a:t>+90%</a:t>
            </a:r>
            <a:endParaRPr lang="en-US" sz="1200" b="1" i="1" dirty="0" smtClean="0">
              <a:latin typeface="Arial"/>
            </a:endParaRPr>
          </a:p>
        </p:txBody>
      </p:sp>
      <p:sp>
        <p:nvSpPr>
          <p:cNvPr id="77" name="AutoShape 305"/>
          <p:cNvSpPr>
            <a:spLocks noChangeArrowheads="1"/>
          </p:cNvSpPr>
          <p:nvPr/>
        </p:nvSpPr>
        <p:spPr bwMode="gray">
          <a:xfrm>
            <a:off x="4717203" y="1518357"/>
            <a:ext cx="1890633" cy="612976"/>
          </a:xfrm>
          <a:prstGeom prst="roundRect">
            <a:avLst>
              <a:gd name="adj" fmla="val 0"/>
            </a:avLst>
          </a:prstGeom>
          <a:gradFill>
            <a:gsLst>
              <a:gs pos="0">
                <a:schemeClr val="bg1">
                  <a:lumMod val="85000"/>
                </a:schemeClr>
              </a:gs>
              <a:gs pos="100000">
                <a:schemeClr val="bg1"/>
              </a:gs>
            </a:gsLst>
            <a:lin ang="5400000" scaled="0"/>
          </a:gradFill>
          <a:ln>
            <a:noFill/>
            <a:headEnd/>
            <a:tailEnd/>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none" anchor="ctr"/>
          <a:lstStyle/>
          <a:p>
            <a:pPr algn="ctr"/>
            <a:r>
              <a:rPr lang="en-US" sz="1400" b="1" i="1" dirty="0" smtClean="0">
                <a:latin typeface="Arial"/>
              </a:rPr>
              <a:t>EMV ATMs</a:t>
            </a:r>
          </a:p>
          <a:p>
            <a:pPr algn="ctr"/>
            <a:r>
              <a:rPr lang="en-US" sz="1200" b="1" i="1" dirty="0" smtClean="0">
                <a:latin typeface="Arial"/>
              </a:rPr>
              <a:t>Penetration Rate: +66%</a:t>
            </a:r>
          </a:p>
        </p:txBody>
      </p:sp>
      <p:sp>
        <p:nvSpPr>
          <p:cNvPr id="78" name="AutoShape 305"/>
          <p:cNvSpPr>
            <a:spLocks noChangeArrowheads="1"/>
          </p:cNvSpPr>
          <p:nvPr/>
        </p:nvSpPr>
        <p:spPr bwMode="gray">
          <a:xfrm>
            <a:off x="6848369" y="1516649"/>
            <a:ext cx="1890633" cy="612976"/>
          </a:xfrm>
          <a:prstGeom prst="roundRect">
            <a:avLst>
              <a:gd name="adj" fmla="val 0"/>
            </a:avLst>
          </a:prstGeom>
          <a:gradFill>
            <a:gsLst>
              <a:gs pos="0">
                <a:schemeClr val="bg1">
                  <a:lumMod val="85000"/>
                </a:schemeClr>
              </a:gs>
              <a:gs pos="100000">
                <a:schemeClr val="bg1"/>
              </a:gs>
            </a:gsLst>
            <a:lin ang="5400000" scaled="0"/>
          </a:gradFill>
          <a:ln>
            <a:noFill/>
            <a:headEnd/>
            <a:tailEnd/>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none" anchor="ctr"/>
          <a:lstStyle/>
          <a:p>
            <a:pPr algn="ctr"/>
            <a:r>
              <a:rPr lang="en-US" sz="1400" b="1" i="1" dirty="0" smtClean="0">
                <a:latin typeface="Arial"/>
              </a:rPr>
              <a:t>34 markets</a:t>
            </a:r>
          </a:p>
          <a:p>
            <a:pPr algn="ctr"/>
            <a:r>
              <a:rPr lang="en-US" sz="1200" b="1" i="1" dirty="0">
                <a:latin typeface="Arial"/>
              </a:rPr>
              <a:t>w</a:t>
            </a:r>
            <a:r>
              <a:rPr lang="en-US" sz="1200" b="1" i="1" dirty="0" smtClean="0">
                <a:latin typeface="Arial"/>
              </a:rPr>
              <a:t>ith chip deployment</a:t>
            </a:r>
          </a:p>
        </p:txBody>
      </p:sp>
      <p:sp>
        <p:nvSpPr>
          <p:cNvPr id="80" name="Rectangle 79"/>
          <p:cNvSpPr/>
          <p:nvPr/>
        </p:nvSpPr>
        <p:spPr bwMode="gray">
          <a:xfrm>
            <a:off x="55760" y="5935309"/>
            <a:ext cx="161365" cy="147917"/>
          </a:xfrm>
          <a:prstGeom prst="rect">
            <a:avLst/>
          </a:prstGeom>
          <a:solidFill>
            <a:srgbClr val="002060"/>
          </a:solidFill>
          <a:ln w="9525">
            <a:solidFill>
              <a:schemeClr val="tx2"/>
            </a:solidFill>
            <a:round/>
            <a:headEnd/>
            <a:tailEnd/>
          </a:ln>
          <a:effectLst/>
        </p:spPr>
        <p:txBody>
          <a:bodyPr/>
          <a:lstStyle/>
          <a:p>
            <a:endParaRPr lang="en-US" dirty="0" err="1">
              <a:latin typeface="Arial"/>
            </a:endParaRPr>
          </a:p>
        </p:txBody>
      </p:sp>
      <p:sp>
        <p:nvSpPr>
          <p:cNvPr id="81" name="TextBox 80"/>
          <p:cNvSpPr txBox="1"/>
          <p:nvPr/>
        </p:nvSpPr>
        <p:spPr bwMode="gray">
          <a:xfrm>
            <a:off x="254526" y="5900373"/>
            <a:ext cx="2363147" cy="230832"/>
          </a:xfrm>
          <a:prstGeom prst="rect">
            <a:avLst/>
          </a:prstGeom>
          <a:noFill/>
        </p:spPr>
        <p:txBody>
          <a:bodyPr wrap="none" rtlCol="0">
            <a:spAutoFit/>
          </a:bodyPr>
          <a:lstStyle/>
          <a:p>
            <a:pPr>
              <a:lnSpc>
                <a:spcPct val="90000"/>
              </a:lnSpc>
              <a:spcBef>
                <a:spcPts val="1200"/>
              </a:spcBef>
            </a:pPr>
            <a:r>
              <a:rPr lang="en-US" sz="1000" dirty="0" smtClean="0">
                <a:latin typeface="+mn-lt"/>
              </a:rPr>
              <a:t>Country with massive chip deployment</a:t>
            </a:r>
          </a:p>
        </p:txBody>
      </p:sp>
      <p:sp>
        <p:nvSpPr>
          <p:cNvPr id="82" name="Rectangle 81"/>
          <p:cNvSpPr/>
          <p:nvPr/>
        </p:nvSpPr>
        <p:spPr bwMode="gray">
          <a:xfrm>
            <a:off x="59441" y="6154315"/>
            <a:ext cx="161365" cy="147917"/>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err="1" smtClean="0">
              <a:ln>
                <a:noFill/>
              </a:ln>
              <a:solidFill>
                <a:schemeClr val="tx1"/>
              </a:solidFill>
              <a:effectLst/>
              <a:latin typeface="Arial" pitchFamily="2" charset="0"/>
            </a:endParaRPr>
          </a:p>
        </p:txBody>
      </p:sp>
      <p:sp>
        <p:nvSpPr>
          <p:cNvPr id="83" name="TextBox 82"/>
          <p:cNvSpPr txBox="1"/>
          <p:nvPr/>
        </p:nvSpPr>
        <p:spPr bwMode="gray">
          <a:xfrm>
            <a:off x="254526" y="6115821"/>
            <a:ext cx="2048959" cy="230832"/>
          </a:xfrm>
          <a:prstGeom prst="rect">
            <a:avLst/>
          </a:prstGeom>
          <a:noFill/>
        </p:spPr>
        <p:txBody>
          <a:bodyPr wrap="none" rtlCol="0">
            <a:spAutoFit/>
          </a:bodyPr>
          <a:lstStyle/>
          <a:p>
            <a:pPr>
              <a:lnSpc>
                <a:spcPct val="90000"/>
              </a:lnSpc>
              <a:spcBef>
                <a:spcPts val="1200"/>
              </a:spcBef>
            </a:pPr>
            <a:r>
              <a:rPr lang="en-US" sz="1000" dirty="0" smtClean="0">
                <a:latin typeface="+mn-lt"/>
              </a:rPr>
              <a:t>Country starting chip deployment</a:t>
            </a:r>
          </a:p>
        </p:txBody>
      </p:sp>
      <p:sp>
        <p:nvSpPr>
          <p:cNvPr id="2" name="4-Point Star 1"/>
          <p:cNvSpPr/>
          <p:nvPr/>
        </p:nvSpPr>
        <p:spPr bwMode="auto">
          <a:xfrm>
            <a:off x="679250" y="2797853"/>
            <a:ext cx="197786" cy="279568"/>
          </a:xfrm>
          <a:prstGeom prst="star4">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err="1" smtClean="0">
              <a:ln>
                <a:noFill/>
              </a:ln>
              <a:solidFill>
                <a:schemeClr val="tx1"/>
              </a:solidFill>
              <a:effectLst/>
              <a:latin typeface="Arial" pitchFamily="2" charset="0"/>
            </a:endParaRPr>
          </a:p>
        </p:txBody>
      </p:sp>
      <p:sp>
        <p:nvSpPr>
          <p:cNvPr id="79" name="4-Point Star 78"/>
          <p:cNvSpPr/>
          <p:nvPr/>
        </p:nvSpPr>
        <p:spPr bwMode="auto">
          <a:xfrm>
            <a:off x="1699193" y="4907768"/>
            <a:ext cx="197786" cy="279568"/>
          </a:xfrm>
          <a:prstGeom prst="star4">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err="1" smtClean="0">
              <a:ln>
                <a:noFill/>
              </a:ln>
              <a:solidFill>
                <a:schemeClr val="tx1"/>
              </a:solidFill>
              <a:effectLst/>
              <a:latin typeface="Arial" pitchFamily="2" charset="0"/>
            </a:endParaRPr>
          </a:p>
        </p:txBody>
      </p:sp>
      <p:sp>
        <p:nvSpPr>
          <p:cNvPr id="85" name="4-Point Star 84"/>
          <p:cNvSpPr/>
          <p:nvPr/>
        </p:nvSpPr>
        <p:spPr bwMode="auto">
          <a:xfrm>
            <a:off x="1691068" y="3444210"/>
            <a:ext cx="197786" cy="279568"/>
          </a:xfrm>
          <a:prstGeom prst="star4">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err="1" smtClean="0">
              <a:ln>
                <a:noFill/>
              </a:ln>
              <a:solidFill>
                <a:schemeClr val="tx1"/>
              </a:solidFill>
              <a:effectLst/>
              <a:latin typeface="Arial" pitchFamily="2" charset="0"/>
            </a:endParaRPr>
          </a:p>
        </p:txBody>
      </p:sp>
      <p:sp>
        <p:nvSpPr>
          <p:cNvPr id="86" name="4-Point Star 85"/>
          <p:cNvSpPr/>
          <p:nvPr/>
        </p:nvSpPr>
        <p:spPr bwMode="auto">
          <a:xfrm>
            <a:off x="2672243" y="6093601"/>
            <a:ext cx="197786" cy="279568"/>
          </a:xfrm>
          <a:prstGeom prst="star4">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err="1" smtClean="0">
              <a:ln>
                <a:noFill/>
              </a:ln>
              <a:solidFill>
                <a:schemeClr val="tx1"/>
              </a:solidFill>
              <a:effectLst/>
              <a:latin typeface="Arial" pitchFamily="2" charset="0"/>
            </a:endParaRPr>
          </a:p>
        </p:txBody>
      </p:sp>
      <p:sp>
        <p:nvSpPr>
          <p:cNvPr id="87" name="4-Point Star 86"/>
          <p:cNvSpPr/>
          <p:nvPr/>
        </p:nvSpPr>
        <p:spPr bwMode="auto">
          <a:xfrm>
            <a:off x="1970168" y="2212172"/>
            <a:ext cx="197786" cy="279568"/>
          </a:xfrm>
          <a:prstGeom prst="star4">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err="1" smtClean="0">
              <a:ln>
                <a:noFill/>
              </a:ln>
              <a:solidFill>
                <a:schemeClr val="tx1"/>
              </a:solidFill>
              <a:effectLst/>
              <a:latin typeface="Arial" pitchFamily="2" charset="0"/>
            </a:endParaRPr>
          </a:p>
        </p:txBody>
      </p:sp>
      <p:sp>
        <p:nvSpPr>
          <p:cNvPr id="88" name="TextBox 87"/>
          <p:cNvSpPr txBox="1"/>
          <p:nvPr/>
        </p:nvSpPr>
        <p:spPr bwMode="gray">
          <a:xfrm>
            <a:off x="2868557" y="6105932"/>
            <a:ext cx="2262158" cy="230832"/>
          </a:xfrm>
          <a:prstGeom prst="rect">
            <a:avLst/>
          </a:prstGeom>
          <a:noFill/>
        </p:spPr>
        <p:txBody>
          <a:bodyPr wrap="none" rtlCol="0">
            <a:spAutoFit/>
          </a:bodyPr>
          <a:lstStyle/>
          <a:p>
            <a:pPr>
              <a:lnSpc>
                <a:spcPct val="90000"/>
              </a:lnSpc>
              <a:spcBef>
                <a:spcPts val="1200"/>
              </a:spcBef>
            </a:pPr>
            <a:r>
              <a:rPr lang="en-US" sz="1000" dirty="0" smtClean="0">
                <a:latin typeface="+mn-lt"/>
              </a:rPr>
              <a:t>Country with contactless deployment</a:t>
            </a:r>
          </a:p>
        </p:txBody>
      </p:sp>
      <p:sp>
        <p:nvSpPr>
          <p:cNvPr id="89" name="4-Point Star 88"/>
          <p:cNvSpPr/>
          <p:nvPr/>
        </p:nvSpPr>
        <p:spPr bwMode="auto">
          <a:xfrm>
            <a:off x="1213783" y="3087112"/>
            <a:ext cx="197786" cy="279568"/>
          </a:xfrm>
          <a:prstGeom prst="star4">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err="1" smtClean="0">
              <a:ln>
                <a:noFill/>
              </a:ln>
              <a:solidFill>
                <a:schemeClr val="tx1"/>
              </a:solidFill>
              <a:effectLst/>
              <a:latin typeface="Arial" pitchFamily="2" charset="0"/>
            </a:endParaRPr>
          </a:p>
        </p:txBody>
      </p:sp>
      <p:sp>
        <p:nvSpPr>
          <p:cNvPr id="90" name="4-Point Star 89"/>
          <p:cNvSpPr/>
          <p:nvPr/>
        </p:nvSpPr>
        <p:spPr bwMode="auto">
          <a:xfrm>
            <a:off x="1418031" y="3310983"/>
            <a:ext cx="197786" cy="279568"/>
          </a:xfrm>
          <a:prstGeom prst="star4">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err="1" smtClean="0">
              <a:ln>
                <a:noFill/>
              </a:ln>
              <a:solidFill>
                <a:schemeClr val="tx1"/>
              </a:solidFill>
              <a:effectLst/>
              <a:latin typeface="Arial" pitchFamily="2" charset="0"/>
            </a:endParaRPr>
          </a:p>
        </p:txBody>
      </p:sp>
      <p:sp>
        <p:nvSpPr>
          <p:cNvPr id="91" name="4-Point Star 90"/>
          <p:cNvSpPr/>
          <p:nvPr/>
        </p:nvSpPr>
        <p:spPr bwMode="auto">
          <a:xfrm>
            <a:off x="2617673" y="4035700"/>
            <a:ext cx="197786" cy="279568"/>
          </a:xfrm>
          <a:prstGeom prst="star4">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err="1" smtClean="0">
              <a:ln>
                <a:noFill/>
              </a:ln>
              <a:solidFill>
                <a:schemeClr val="tx1"/>
              </a:solidFill>
              <a:effectLst/>
              <a:latin typeface="Arial" pitchFamily="2" charset="0"/>
            </a:endParaRPr>
          </a:p>
        </p:txBody>
      </p:sp>
      <p:sp>
        <p:nvSpPr>
          <p:cNvPr id="96" name="4-Point Star 95"/>
          <p:cNvSpPr/>
          <p:nvPr/>
        </p:nvSpPr>
        <p:spPr bwMode="auto">
          <a:xfrm>
            <a:off x="1134928" y="3145465"/>
            <a:ext cx="197786" cy="279568"/>
          </a:xfrm>
          <a:prstGeom prst="star4">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2" charset="0"/>
            </a:endParaRPr>
          </a:p>
        </p:txBody>
      </p:sp>
      <p:sp>
        <p:nvSpPr>
          <p:cNvPr id="97" name="4-Point Star 96"/>
          <p:cNvSpPr/>
          <p:nvPr/>
        </p:nvSpPr>
        <p:spPr bwMode="auto">
          <a:xfrm>
            <a:off x="1287328" y="3268837"/>
            <a:ext cx="197786" cy="279568"/>
          </a:xfrm>
          <a:prstGeom prst="star4">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2" charset="0"/>
            </a:endParaRPr>
          </a:p>
        </p:txBody>
      </p:sp>
      <p:sp>
        <p:nvSpPr>
          <p:cNvPr id="98" name="TextBox 97"/>
          <p:cNvSpPr txBox="1"/>
          <p:nvPr/>
        </p:nvSpPr>
        <p:spPr bwMode="gray">
          <a:xfrm>
            <a:off x="3775116" y="3407268"/>
            <a:ext cx="4963886" cy="2028248"/>
          </a:xfrm>
          <a:prstGeom prst="rect">
            <a:avLst/>
          </a:prstGeom>
          <a:solidFill>
            <a:schemeClr val="accent6">
              <a:lumMod val="40000"/>
              <a:lumOff val="60000"/>
            </a:schemeClr>
          </a:solidFill>
        </p:spPr>
        <p:txBody>
          <a:bodyPr wrap="square" rtlCol="0">
            <a:spAutoFit/>
          </a:bodyPr>
          <a:lstStyle/>
          <a:p>
            <a:pPr algn="just">
              <a:lnSpc>
                <a:spcPct val="90000"/>
              </a:lnSpc>
              <a:spcBef>
                <a:spcPts val="600"/>
              </a:spcBef>
            </a:pPr>
            <a:r>
              <a:rPr lang="en-US" sz="1400" b="1" u="sng" dirty="0" smtClean="0">
                <a:latin typeface="+mn-lt"/>
              </a:rPr>
              <a:t>Contactless:</a:t>
            </a:r>
          </a:p>
          <a:p>
            <a:pPr marL="285750" indent="-285750" algn="just">
              <a:lnSpc>
                <a:spcPct val="90000"/>
              </a:lnSpc>
              <a:spcBef>
                <a:spcPts val="600"/>
              </a:spcBef>
              <a:buFont typeface="Wingdings" panose="05000000000000000000" pitchFamily="2" charset="2"/>
              <a:buChar char="§"/>
            </a:pPr>
            <a:r>
              <a:rPr lang="en-US" sz="1400" dirty="0" smtClean="0">
                <a:latin typeface="+mn-lt"/>
              </a:rPr>
              <a:t>Strong development of contactless in the recent years</a:t>
            </a:r>
          </a:p>
          <a:p>
            <a:pPr marL="285750" indent="-285750" algn="just">
              <a:lnSpc>
                <a:spcPct val="90000"/>
              </a:lnSpc>
              <a:spcBef>
                <a:spcPts val="600"/>
              </a:spcBef>
              <a:buFont typeface="Wingdings" panose="05000000000000000000" pitchFamily="2" charset="2"/>
              <a:buChar char="§"/>
            </a:pPr>
            <a:r>
              <a:rPr lang="en-US" sz="1400" dirty="0" smtClean="0">
                <a:latin typeface="+mn-lt"/>
              </a:rPr>
              <a:t>10 markets with contactless deployment</a:t>
            </a:r>
          </a:p>
          <a:p>
            <a:pPr marL="742950" lvl="1" indent="-285750" algn="just">
              <a:lnSpc>
                <a:spcPct val="90000"/>
              </a:lnSpc>
              <a:spcBef>
                <a:spcPts val="600"/>
              </a:spcBef>
              <a:buFont typeface="Wingdings" panose="05000000000000000000" pitchFamily="2" charset="2"/>
              <a:buChar char="§"/>
            </a:pPr>
            <a:r>
              <a:rPr lang="en-US" sz="1400" dirty="0" smtClean="0">
                <a:latin typeface="+mn-lt"/>
              </a:rPr>
              <a:t>Mexico, Brazil, Colombia, Chile, Bermuda, Panama, Costa Rica, Honduras, Nicaragua, El Salvador, </a:t>
            </a:r>
          </a:p>
          <a:p>
            <a:pPr marL="285750" indent="-285750" algn="just">
              <a:lnSpc>
                <a:spcPct val="90000"/>
              </a:lnSpc>
              <a:spcBef>
                <a:spcPts val="600"/>
              </a:spcBef>
              <a:buFont typeface="Wingdings" panose="05000000000000000000" pitchFamily="2" charset="2"/>
              <a:buChar char="§"/>
            </a:pPr>
            <a:r>
              <a:rPr lang="en-US" sz="1400" dirty="0" smtClean="0">
                <a:latin typeface="+mn-lt"/>
              </a:rPr>
              <a:t>Brazil has the largest Contactless POS base in the world</a:t>
            </a:r>
          </a:p>
          <a:p>
            <a:pPr marL="285750" indent="-285750" algn="just">
              <a:lnSpc>
                <a:spcPct val="90000"/>
              </a:lnSpc>
              <a:spcBef>
                <a:spcPts val="600"/>
              </a:spcBef>
              <a:buFont typeface="Wingdings" panose="05000000000000000000" pitchFamily="2" charset="2"/>
              <a:buChar char="§"/>
            </a:pPr>
            <a:r>
              <a:rPr lang="en-US" sz="1400" b="1" dirty="0" smtClean="0">
                <a:latin typeface="+mn-lt"/>
              </a:rPr>
              <a:t>All cards issued are EMV based </a:t>
            </a:r>
            <a:r>
              <a:rPr lang="en-US" sz="1400" dirty="0" smtClean="0">
                <a:latin typeface="+mn-lt"/>
              </a:rPr>
              <a:t>(except for Bermuda)</a:t>
            </a:r>
          </a:p>
        </p:txBody>
      </p:sp>
      <p:sp>
        <p:nvSpPr>
          <p:cNvPr id="72" name="Title 71"/>
          <p:cNvSpPr>
            <a:spLocks noGrp="1"/>
          </p:cNvSpPr>
          <p:nvPr>
            <p:ph type="title"/>
          </p:nvPr>
        </p:nvSpPr>
        <p:spPr/>
        <p:txBody>
          <a:bodyPr/>
          <a:lstStyle/>
          <a:p>
            <a:r>
              <a:rPr lang="en-US" dirty="0"/>
              <a:t>EMV Migration Status – </a:t>
            </a:r>
            <a:r>
              <a:rPr lang="en-US" dirty="0" smtClean="0"/>
              <a:t>H1-2015</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5116" y="2506006"/>
            <a:ext cx="1174385" cy="820760"/>
          </a:xfrm>
          <a:prstGeom prst="rect">
            <a:avLst/>
          </a:prstGeom>
        </p:spPr>
      </p:pic>
    </p:spTree>
    <p:extLst>
      <p:ext uri="{BB962C8B-B14F-4D97-AF65-F5344CB8AC3E}">
        <p14:creationId xmlns:p14="http://schemas.microsoft.com/office/powerpoint/2010/main" val="7345755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423851" y="1515966"/>
            <a:ext cx="8366222" cy="4772685"/>
          </a:xfrm>
        </p:spPr>
        <p:txBody>
          <a:bodyPr/>
          <a:lstStyle/>
          <a:p>
            <a:pPr algn="just" rtl="0"/>
            <a:r>
              <a:rPr lang="en-US" sz="1600" b="1" i="0" u="none" dirty="0"/>
              <a:t>47 markets in the region</a:t>
            </a:r>
            <a:endParaRPr lang="en-US" sz="1600" dirty="0" smtClean="0"/>
          </a:p>
          <a:p>
            <a:pPr algn="just" rtl="0"/>
            <a:endParaRPr lang="en-US" sz="1600" dirty="0" smtClean="0"/>
          </a:p>
          <a:p>
            <a:pPr algn="just" rtl="0"/>
            <a:r>
              <a:rPr lang="en-US" sz="1600" b="0" i="0" u="none" dirty="0"/>
              <a:t>The majority of countries use </a:t>
            </a:r>
            <a:r>
              <a:rPr lang="en-US" sz="1600" b="1" i="0" u="none" dirty="0"/>
              <a:t>“Chip </a:t>
            </a:r>
            <a:r>
              <a:rPr lang="en-US" sz="1600" b="1" i="0" u="none" dirty="0" smtClean="0"/>
              <a:t>&amp; PIN</a:t>
            </a:r>
            <a:r>
              <a:rPr lang="en-US" sz="1600" b="1" i="0" u="none" dirty="0"/>
              <a:t>”</a:t>
            </a:r>
            <a:r>
              <a:rPr lang="en-US" sz="1600" b="0" i="0" u="none" dirty="0"/>
              <a:t> cards but some markets have chosen </a:t>
            </a:r>
            <a:r>
              <a:rPr lang="en-US" sz="1600" b="1" i="0" u="none" dirty="0"/>
              <a:t>“Chip &amp; Signature”</a:t>
            </a:r>
            <a:r>
              <a:rPr lang="en-US" sz="1600" b="0" i="0" u="none" dirty="0"/>
              <a:t> (such as with credit cards in Mexico)</a:t>
            </a:r>
          </a:p>
          <a:p>
            <a:pPr algn="just" rtl="0"/>
            <a:endParaRPr lang="en-US" sz="1600" dirty="0"/>
          </a:p>
          <a:p>
            <a:pPr algn="just" rtl="0"/>
            <a:r>
              <a:rPr lang="en-US" sz="1600" b="0" i="0" u="none" dirty="0"/>
              <a:t>~100% of transactions are authorized online</a:t>
            </a:r>
            <a:endParaRPr lang="en-US" sz="1600" dirty="0" smtClean="0"/>
          </a:p>
          <a:p>
            <a:pPr algn="just" rtl="0"/>
            <a:endParaRPr lang="en-US" sz="1600" b="0" i="0" u="none" dirty="0" smtClean="0"/>
          </a:p>
          <a:p>
            <a:pPr algn="just" rtl="0"/>
            <a:r>
              <a:rPr lang="en-US" sz="1600" b="0" i="0" u="none" dirty="0" smtClean="0"/>
              <a:t>Majority of issuers progressively switching from </a:t>
            </a:r>
            <a:r>
              <a:rPr lang="en-US" sz="1600" b="1" i="0" u="none" dirty="0" smtClean="0"/>
              <a:t>“partial </a:t>
            </a:r>
            <a:r>
              <a:rPr lang="en-US" sz="1600" b="1" i="0" u="none" dirty="0"/>
              <a:t>grade”</a:t>
            </a:r>
            <a:r>
              <a:rPr lang="en-US" sz="1600" b="0" i="0" u="none" dirty="0"/>
              <a:t> mode </a:t>
            </a:r>
            <a:r>
              <a:rPr lang="en-US" sz="1600" b="0" i="0" u="none" dirty="0" smtClean="0"/>
              <a:t>to </a:t>
            </a:r>
            <a:r>
              <a:rPr lang="en-US" sz="1600" b="1" i="0" u="none" dirty="0" smtClean="0"/>
              <a:t>“full Grade”</a:t>
            </a:r>
            <a:endParaRPr lang="en-US" sz="1600" b="1" i="0" u="none" dirty="0"/>
          </a:p>
          <a:p>
            <a:pPr algn="just" rtl="0"/>
            <a:endParaRPr lang="en-US" sz="1600" b="1" dirty="0"/>
          </a:p>
          <a:p>
            <a:pPr algn="just" rtl="0"/>
            <a:r>
              <a:rPr lang="en-US" sz="1600" b="0" i="0" u="none" dirty="0"/>
              <a:t>Almost all cards use </a:t>
            </a:r>
            <a:r>
              <a:rPr lang="en-US" sz="1600" b="1" i="0" u="none" dirty="0"/>
              <a:t>SDA</a:t>
            </a:r>
            <a:r>
              <a:rPr lang="en-US" sz="1600" b="0" i="0" u="none" dirty="0"/>
              <a:t> (Static Data Authentication</a:t>
            </a:r>
            <a:r>
              <a:rPr lang="en-US" sz="1600" b="0" i="0" u="none" dirty="0" smtClean="0"/>
              <a:t>) but banks preparing actively SDA Sunset</a:t>
            </a:r>
            <a:endParaRPr lang="en-US" sz="1600" b="0" i="0" u="none" dirty="0"/>
          </a:p>
          <a:p>
            <a:pPr algn="just" rtl="0"/>
            <a:endParaRPr lang="en-US" sz="1600" b="1" dirty="0" smtClean="0"/>
          </a:p>
          <a:p>
            <a:pPr algn="just" rtl="0"/>
            <a:r>
              <a:rPr lang="en-US" sz="1600" b="1" i="0" u="none" dirty="0"/>
              <a:t>M/Chip 4</a:t>
            </a:r>
            <a:r>
              <a:rPr lang="en-US" sz="1600" b="0" i="0" u="none" dirty="0"/>
              <a:t> is the most common payment application although </a:t>
            </a:r>
            <a:r>
              <a:rPr lang="en-US" sz="1600" b="0" i="0" u="none" dirty="0" smtClean="0"/>
              <a:t>some </a:t>
            </a:r>
            <a:r>
              <a:rPr lang="en-US" sz="1600" b="0" i="0" u="none" dirty="0"/>
              <a:t>portfolios of M/Chip 2.1 cards still exist in Brazil and Mexico. </a:t>
            </a:r>
            <a:r>
              <a:rPr lang="en-US" sz="1600" b="0" i="0" u="none" dirty="0" smtClean="0"/>
              <a:t>M/Chip Advance in phase of expansion in LAC.</a:t>
            </a:r>
            <a:endParaRPr lang="en-US" sz="1600" dirty="0"/>
          </a:p>
        </p:txBody>
      </p:sp>
      <p:sp>
        <p:nvSpPr>
          <p:cNvPr id="4" name="Title 71"/>
          <p:cNvSpPr>
            <a:spLocks noGrp="1"/>
          </p:cNvSpPr>
          <p:nvPr>
            <p:ph type="title"/>
          </p:nvPr>
        </p:nvSpPr>
        <p:spPr>
          <a:xfrm>
            <a:off x="576072" y="717550"/>
            <a:ext cx="6880225" cy="449263"/>
          </a:xfrm>
        </p:spPr>
        <p:txBody>
          <a:bodyPr/>
          <a:lstStyle/>
          <a:p>
            <a:r>
              <a:rPr lang="en-US" dirty="0" smtClean="0"/>
              <a:t>LAC Migration characteristics</a:t>
            </a:r>
            <a:endParaRPr lang="en-US" dirty="0"/>
          </a:p>
        </p:txBody>
      </p:sp>
    </p:spTree>
    <p:extLst>
      <p:ext uri="{BB962C8B-B14F-4D97-AF65-F5344CB8AC3E}">
        <p14:creationId xmlns:p14="http://schemas.microsoft.com/office/powerpoint/2010/main" val="2418275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r>
              <a:rPr lang="en-US" smtClean="0"/>
              <a:t>June 9, 2014</a:t>
            </a:r>
            <a:endParaRPr lang="en-US" dirty="0"/>
          </a:p>
        </p:txBody>
      </p:sp>
      <p:sp>
        <p:nvSpPr>
          <p:cNvPr id="5" name="Slide Number Placeholder 4"/>
          <p:cNvSpPr>
            <a:spLocks noGrp="1"/>
          </p:cNvSpPr>
          <p:nvPr>
            <p:ph type="sldNum" sz="quarter" idx="4"/>
          </p:nvPr>
        </p:nvSpPr>
        <p:spPr/>
        <p:txBody>
          <a:bodyPr/>
          <a:lstStyle/>
          <a:p>
            <a:r>
              <a:rPr lang="en-US" smtClean="0">
                <a:latin typeface="Arial" pitchFamily="34" charset="0"/>
              </a:rPr>
              <a:t>Page </a:t>
            </a:r>
            <a:fld id="{5698A34F-157D-4FC3-B6AE-341A8B909DED}" type="slidenum">
              <a:rPr lang="en-US" smtClean="0">
                <a:latin typeface="Arial" pitchFamily="34" charset="0"/>
              </a:rPr>
              <a:pPr/>
              <a:t>5</a:t>
            </a:fld>
            <a:endParaRPr lang="en-US" dirty="0">
              <a:latin typeface="Arial" pitchFamily="34" charset="0"/>
            </a:endParaRPr>
          </a:p>
        </p:txBody>
      </p:sp>
      <p:sp>
        <p:nvSpPr>
          <p:cNvPr id="6" name="Title 5"/>
          <p:cNvSpPr>
            <a:spLocks noGrp="1"/>
          </p:cNvSpPr>
          <p:nvPr>
            <p:ph type="title"/>
          </p:nvPr>
        </p:nvSpPr>
        <p:spPr>
          <a:xfrm>
            <a:off x="576072" y="354283"/>
            <a:ext cx="6880225" cy="812530"/>
          </a:xfrm>
        </p:spPr>
        <p:txBody>
          <a:bodyPr/>
          <a:lstStyle/>
          <a:p>
            <a:r>
              <a:rPr lang="en-US" dirty="0" smtClean="0"/>
              <a:t>Open Payments Innovation: beyond traditional payment …</a:t>
            </a:r>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4379" y="3368588"/>
            <a:ext cx="1978442" cy="1245686"/>
          </a:xfrm>
          <a:prstGeom prst="rect">
            <a:avLst/>
          </a:prstGeom>
        </p:spPr>
      </p:pic>
      <p:grpSp>
        <p:nvGrpSpPr>
          <p:cNvPr id="3" name="Group 2"/>
          <p:cNvGrpSpPr/>
          <p:nvPr/>
        </p:nvGrpSpPr>
        <p:grpSpPr>
          <a:xfrm>
            <a:off x="322522" y="1545773"/>
            <a:ext cx="2812564" cy="4477662"/>
            <a:chOff x="322522" y="1545773"/>
            <a:chExt cx="2812564" cy="4477662"/>
          </a:xfrm>
        </p:grpSpPr>
        <p:sp>
          <p:nvSpPr>
            <p:cNvPr id="13" name="Rounded Rectangle 12"/>
            <p:cNvSpPr/>
            <p:nvPr/>
          </p:nvSpPr>
          <p:spPr bwMode="gray">
            <a:xfrm>
              <a:off x="322523" y="1545773"/>
              <a:ext cx="2812563" cy="566057"/>
            </a:xfrm>
            <a:prstGeom prst="roundRect">
              <a:avLst/>
            </a:prstGeom>
            <a:solidFill>
              <a:schemeClr val="accent6">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b="1" i="1" u="none" strike="noStrike" cap="none" normalizeH="0" baseline="0" dirty="0" smtClean="0">
                  <a:ln>
                    <a:noFill/>
                  </a:ln>
                  <a:solidFill>
                    <a:schemeClr val="bg1"/>
                  </a:solidFill>
                  <a:effectLst/>
                  <a:latin typeface="Arial" pitchFamily="2" charset="0"/>
                </a:rPr>
                <a:t>FEATURES</a:t>
              </a:r>
            </a:p>
          </p:txBody>
        </p:sp>
        <p:sp>
          <p:nvSpPr>
            <p:cNvPr id="14" name="Rounded Rectangle 13"/>
            <p:cNvSpPr/>
            <p:nvPr/>
          </p:nvSpPr>
          <p:spPr bwMode="gray">
            <a:xfrm>
              <a:off x="322522" y="2473599"/>
              <a:ext cx="2812564" cy="566056"/>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600" b="1" i="1" dirty="0"/>
                <a:t>Simple and </a:t>
              </a:r>
              <a:r>
                <a:rPr lang="en-US" sz="1600" b="1" i="1" dirty="0" smtClean="0"/>
                <a:t>Secure: Chip &amp; PIN experience</a:t>
              </a:r>
              <a:endParaRPr lang="en-US" sz="1600" b="1" i="1" dirty="0"/>
            </a:p>
          </p:txBody>
        </p:sp>
        <p:sp>
          <p:nvSpPr>
            <p:cNvPr id="15" name="Rounded Rectangle 14"/>
            <p:cNvSpPr/>
            <p:nvPr/>
          </p:nvSpPr>
          <p:spPr bwMode="gray">
            <a:xfrm>
              <a:off x="322522" y="3228343"/>
              <a:ext cx="2812564" cy="566056"/>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600" b="1" i="1" dirty="0" smtClean="0"/>
                <a:t>WW acceptance infrastructure</a:t>
              </a:r>
              <a:endParaRPr kumimoji="0" lang="en-US" sz="1600" b="1" i="1" u="none" strike="noStrike" cap="none" normalizeH="0" baseline="0" dirty="0" smtClean="0">
                <a:ln>
                  <a:noFill/>
                </a:ln>
                <a:solidFill>
                  <a:schemeClr val="tx1"/>
                </a:solidFill>
                <a:effectLst/>
                <a:latin typeface="Arial" pitchFamily="2" charset="0"/>
              </a:endParaRPr>
            </a:p>
          </p:txBody>
        </p:sp>
        <p:sp>
          <p:nvSpPr>
            <p:cNvPr id="16" name="Rounded Rectangle 15"/>
            <p:cNvSpPr/>
            <p:nvPr/>
          </p:nvSpPr>
          <p:spPr bwMode="gray">
            <a:xfrm>
              <a:off x="322522" y="3991431"/>
              <a:ext cx="2812564" cy="566056"/>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600" b="1" i="1" dirty="0" smtClean="0"/>
                <a:t>Offline Risk Management capabilities</a:t>
              </a:r>
              <a:endParaRPr kumimoji="0" lang="en-US" sz="1600" b="1" i="1" u="none" strike="noStrike" cap="none" normalizeH="0" baseline="0" dirty="0" smtClean="0">
                <a:ln>
                  <a:noFill/>
                </a:ln>
                <a:solidFill>
                  <a:schemeClr val="tx1"/>
                </a:solidFill>
                <a:effectLst/>
                <a:latin typeface="Arial" pitchFamily="2" charset="0"/>
              </a:endParaRPr>
            </a:p>
          </p:txBody>
        </p:sp>
        <p:sp>
          <p:nvSpPr>
            <p:cNvPr id="17" name="Rounded Rectangle 16"/>
            <p:cNvSpPr/>
            <p:nvPr/>
          </p:nvSpPr>
          <p:spPr bwMode="gray">
            <a:xfrm>
              <a:off x="322522" y="4738919"/>
              <a:ext cx="2812564" cy="566056"/>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600" b="1" i="1" dirty="0" smtClean="0"/>
                <a:t>Contactless Capabilities</a:t>
              </a:r>
              <a:endParaRPr kumimoji="0" lang="en-US" sz="1600" b="1" i="1" u="none" strike="noStrike" cap="none" normalizeH="0" baseline="0" dirty="0" smtClean="0">
                <a:ln>
                  <a:noFill/>
                </a:ln>
                <a:solidFill>
                  <a:schemeClr val="tx1"/>
                </a:solidFill>
                <a:effectLst/>
                <a:latin typeface="Arial" pitchFamily="2" charset="0"/>
              </a:endParaRPr>
            </a:p>
          </p:txBody>
        </p:sp>
        <p:sp>
          <p:nvSpPr>
            <p:cNvPr id="18" name="Rounded Rectangle 17"/>
            <p:cNvSpPr/>
            <p:nvPr/>
          </p:nvSpPr>
          <p:spPr bwMode="gray">
            <a:xfrm>
              <a:off x="322522" y="5457379"/>
              <a:ext cx="2812564" cy="566056"/>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600" b="1" i="1" dirty="0" smtClean="0"/>
                <a:t>Possibility to add biometrics</a:t>
              </a:r>
              <a:endParaRPr kumimoji="0" lang="en-US" sz="1600" b="1" i="1" u="none" strike="noStrike" cap="none" normalizeH="0" baseline="0" dirty="0" smtClean="0">
                <a:ln>
                  <a:noFill/>
                </a:ln>
                <a:solidFill>
                  <a:schemeClr val="tx1"/>
                </a:solidFill>
                <a:effectLst/>
                <a:latin typeface="Arial" pitchFamily="2" charset="0"/>
              </a:endParaRPr>
            </a:p>
          </p:txBody>
        </p:sp>
      </p:grpSp>
      <p:grpSp>
        <p:nvGrpSpPr>
          <p:cNvPr id="4" name="Group 3"/>
          <p:cNvGrpSpPr/>
          <p:nvPr/>
        </p:nvGrpSpPr>
        <p:grpSpPr>
          <a:xfrm>
            <a:off x="6050014" y="1545772"/>
            <a:ext cx="2834771" cy="4477663"/>
            <a:chOff x="6050014" y="1545772"/>
            <a:chExt cx="2834771" cy="4477663"/>
          </a:xfrm>
        </p:grpSpPr>
        <p:sp>
          <p:nvSpPr>
            <p:cNvPr id="12" name="Rounded Rectangle 11"/>
            <p:cNvSpPr/>
            <p:nvPr/>
          </p:nvSpPr>
          <p:spPr bwMode="gray">
            <a:xfrm>
              <a:off x="6050015" y="1545772"/>
              <a:ext cx="2812563" cy="566057"/>
            </a:xfrm>
            <a:prstGeom prst="roundRect">
              <a:avLst/>
            </a:prstGeom>
            <a:solidFill>
              <a:schemeClr val="accent6">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b="1" i="1" u="none" strike="noStrike" cap="none" normalizeH="0" baseline="0" dirty="0" smtClean="0">
                  <a:ln>
                    <a:noFill/>
                  </a:ln>
                  <a:solidFill>
                    <a:schemeClr val="bg1"/>
                  </a:solidFill>
                  <a:effectLst/>
                  <a:latin typeface="Arial" pitchFamily="2" charset="0"/>
                </a:rPr>
                <a:t>APPLICATIONS</a:t>
              </a:r>
            </a:p>
          </p:txBody>
        </p:sp>
        <p:sp>
          <p:nvSpPr>
            <p:cNvPr id="19" name="Rounded Rectangle 18"/>
            <p:cNvSpPr/>
            <p:nvPr/>
          </p:nvSpPr>
          <p:spPr bwMode="gray">
            <a:xfrm>
              <a:off x="6050014" y="2473599"/>
              <a:ext cx="2812564" cy="566056"/>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600" b="1" i="1" dirty="0" smtClean="0"/>
                <a:t>Pre-paid cards</a:t>
              </a:r>
              <a:endParaRPr lang="en-US" sz="1600" b="1" i="1" dirty="0"/>
            </a:p>
          </p:txBody>
        </p:sp>
        <p:sp>
          <p:nvSpPr>
            <p:cNvPr id="20" name="Rounded Rectangle 19"/>
            <p:cNvSpPr/>
            <p:nvPr/>
          </p:nvSpPr>
          <p:spPr bwMode="gray">
            <a:xfrm>
              <a:off x="6050014" y="3228343"/>
              <a:ext cx="2812564" cy="566056"/>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600" b="1" i="1" dirty="0" smtClean="0"/>
                <a:t>Subsidies / Government Program </a:t>
              </a:r>
              <a:endParaRPr kumimoji="0" lang="en-US" sz="1600" b="1" i="1" u="none" strike="noStrike" cap="none" normalizeH="0" baseline="0" dirty="0" smtClean="0">
                <a:ln>
                  <a:noFill/>
                </a:ln>
                <a:solidFill>
                  <a:schemeClr val="tx1"/>
                </a:solidFill>
                <a:effectLst/>
                <a:latin typeface="Arial" pitchFamily="2" charset="0"/>
              </a:endParaRPr>
            </a:p>
          </p:txBody>
        </p:sp>
        <p:sp>
          <p:nvSpPr>
            <p:cNvPr id="21" name="Rounded Rectangle 20"/>
            <p:cNvSpPr/>
            <p:nvPr/>
          </p:nvSpPr>
          <p:spPr bwMode="gray">
            <a:xfrm>
              <a:off x="6050014" y="3991431"/>
              <a:ext cx="2812564" cy="566056"/>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600" b="1" i="1" dirty="0" smtClean="0"/>
                <a:t>Transit</a:t>
              </a:r>
              <a:endParaRPr kumimoji="0" lang="en-US" sz="1600" b="1" i="1" u="none" strike="noStrike" cap="none" normalizeH="0" baseline="0" dirty="0" smtClean="0">
                <a:ln>
                  <a:noFill/>
                </a:ln>
                <a:solidFill>
                  <a:schemeClr val="tx1"/>
                </a:solidFill>
                <a:effectLst/>
                <a:latin typeface="Arial" pitchFamily="2" charset="0"/>
              </a:endParaRPr>
            </a:p>
          </p:txBody>
        </p:sp>
        <p:sp>
          <p:nvSpPr>
            <p:cNvPr id="22" name="Rounded Rectangle 21"/>
            <p:cNvSpPr/>
            <p:nvPr/>
          </p:nvSpPr>
          <p:spPr bwMode="gray">
            <a:xfrm>
              <a:off x="6050014" y="4760692"/>
              <a:ext cx="2812564" cy="566056"/>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600" b="1" i="1" dirty="0" smtClean="0"/>
                <a:t>ID / Authentication</a:t>
              </a:r>
              <a:endParaRPr kumimoji="0" lang="en-US" sz="1600" b="1" i="1" u="none" strike="noStrike" cap="none" normalizeH="0" baseline="0" dirty="0" smtClean="0">
                <a:ln>
                  <a:noFill/>
                </a:ln>
                <a:solidFill>
                  <a:schemeClr val="tx1"/>
                </a:solidFill>
                <a:effectLst/>
                <a:latin typeface="Arial" pitchFamily="2" charset="0"/>
              </a:endParaRPr>
            </a:p>
          </p:txBody>
        </p:sp>
        <p:sp>
          <p:nvSpPr>
            <p:cNvPr id="23" name="Rounded Rectangle 22"/>
            <p:cNvSpPr/>
            <p:nvPr/>
          </p:nvSpPr>
          <p:spPr bwMode="gray">
            <a:xfrm>
              <a:off x="6072221" y="5457379"/>
              <a:ext cx="2812564" cy="566056"/>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600" b="1" i="1" dirty="0" smtClean="0"/>
                <a:t>Social Card</a:t>
              </a:r>
              <a:endParaRPr kumimoji="0" lang="en-US" sz="1600" b="1" i="1" u="none" strike="noStrike" cap="none" normalizeH="0" baseline="0" dirty="0" smtClean="0">
                <a:ln>
                  <a:noFill/>
                </a:ln>
                <a:solidFill>
                  <a:schemeClr val="tx1"/>
                </a:solidFill>
                <a:effectLst/>
                <a:latin typeface="Arial" pitchFamily="2" charset="0"/>
              </a:endParaRPr>
            </a:p>
          </p:txBody>
        </p:sp>
      </p:gr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774" y="6455875"/>
            <a:ext cx="947058" cy="372904"/>
          </a:xfrm>
          <a:prstGeom prst="rect">
            <a:avLst/>
          </a:prstGeom>
        </p:spPr>
      </p:pic>
    </p:spTree>
    <p:extLst>
      <p:ext uri="{BB962C8B-B14F-4D97-AF65-F5344CB8AC3E}">
        <p14:creationId xmlns:p14="http://schemas.microsoft.com/office/powerpoint/2010/main" val="3967311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otched Right Arrow 5"/>
          <p:cNvSpPr/>
          <p:nvPr/>
        </p:nvSpPr>
        <p:spPr bwMode="auto">
          <a:xfrm flipV="1">
            <a:off x="1315379" y="5470447"/>
            <a:ext cx="7452875" cy="566680"/>
          </a:xfrm>
          <a:prstGeom prst="notchedRightArrow">
            <a:avLst>
              <a:gd name="adj1" fmla="val 78063"/>
              <a:gd name="adj2" fmla="val 50000"/>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27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2" charset="0"/>
            </a:endParaRPr>
          </a:p>
        </p:txBody>
      </p:sp>
      <p:sp>
        <p:nvSpPr>
          <p:cNvPr id="7" name="Pentagon 6"/>
          <p:cNvSpPr/>
          <p:nvPr/>
        </p:nvSpPr>
        <p:spPr bwMode="auto">
          <a:xfrm>
            <a:off x="684212" y="1624190"/>
            <a:ext cx="7787839" cy="3521758"/>
          </a:xfrm>
          <a:prstGeom prst="homePlate">
            <a:avLst>
              <a:gd name="adj" fmla="val 32020"/>
            </a:avLst>
          </a:prstGeom>
          <a:gradFill flip="none" rotWithShape="1">
            <a:gsLst>
              <a:gs pos="0">
                <a:schemeClr val="bg1">
                  <a:lumMod val="95000"/>
                  <a:shade val="30000"/>
                  <a:satMod val="115000"/>
                  <a:alpha val="25000"/>
                </a:schemeClr>
              </a:gs>
              <a:gs pos="50000">
                <a:schemeClr val="bg1">
                  <a:lumMod val="95000"/>
                  <a:shade val="67500"/>
                  <a:satMod val="115000"/>
                  <a:alpha val="25000"/>
                </a:schemeClr>
              </a:gs>
              <a:gs pos="100000">
                <a:schemeClr val="bg1">
                  <a:lumMod val="95000"/>
                  <a:shade val="100000"/>
                  <a:satMod val="115000"/>
                </a:schemeClr>
              </a:gs>
            </a:gsLst>
            <a:lin ang="27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endParaRPr lang="en-US" b="1" dirty="0" smtClean="0">
              <a:solidFill>
                <a:srgbClr val="FFFFFF"/>
              </a:solidFill>
              <a:latin typeface="Arial" pitchFamily="2" charset="0"/>
            </a:endParaRPr>
          </a:p>
        </p:txBody>
      </p:sp>
      <p:cxnSp>
        <p:nvCxnSpPr>
          <p:cNvPr id="8" name="Straight Connector 7"/>
          <p:cNvCxnSpPr/>
          <p:nvPr/>
        </p:nvCxnSpPr>
        <p:spPr bwMode="auto">
          <a:xfrm rot="5400000" flipH="1" flipV="1">
            <a:off x="1750260" y="4556429"/>
            <a:ext cx="1187242" cy="2"/>
          </a:xfrm>
          <a:prstGeom prst="line">
            <a:avLst/>
          </a:prstGeom>
          <a:solidFill>
            <a:schemeClr val="accent1"/>
          </a:solidFill>
          <a:ln w="6350" cap="flat" cmpd="sng" algn="ctr">
            <a:solidFill>
              <a:schemeClr val="bg1">
                <a:lumMod val="50000"/>
              </a:schemeClr>
            </a:solidFill>
            <a:prstDash val="solid"/>
            <a:round/>
            <a:headEnd type="none" w="med" len="med"/>
            <a:tailEnd type="none" w="med" len="med"/>
          </a:ln>
          <a:effectLst/>
        </p:spPr>
      </p:cxnSp>
      <p:sp>
        <p:nvSpPr>
          <p:cNvPr id="9" name="Rectangle 8"/>
          <p:cNvSpPr/>
          <p:nvPr/>
        </p:nvSpPr>
        <p:spPr bwMode="auto">
          <a:xfrm>
            <a:off x="684212" y="5145948"/>
            <a:ext cx="8093981" cy="246221"/>
          </a:xfrm>
          <a:prstGeom prst="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27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endParaRPr lang="en-US" dirty="0" smtClean="0">
              <a:solidFill>
                <a:srgbClr val="000000"/>
              </a:solidFill>
              <a:latin typeface="Arial" pitchFamily="2" charset="0"/>
            </a:endParaRPr>
          </a:p>
        </p:txBody>
      </p:sp>
      <p:cxnSp>
        <p:nvCxnSpPr>
          <p:cNvPr id="10" name="Straight Connector 9"/>
          <p:cNvCxnSpPr/>
          <p:nvPr/>
        </p:nvCxnSpPr>
        <p:spPr bwMode="auto">
          <a:xfrm rot="5400000" flipH="1" flipV="1">
            <a:off x="3009683" y="4652479"/>
            <a:ext cx="991967" cy="3178"/>
          </a:xfrm>
          <a:prstGeom prst="line">
            <a:avLst/>
          </a:prstGeom>
          <a:solidFill>
            <a:schemeClr val="accent1"/>
          </a:solidFill>
          <a:ln w="6350" cap="flat" cmpd="sng" algn="ctr">
            <a:solidFill>
              <a:schemeClr val="bg1">
                <a:lumMod val="50000"/>
              </a:schemeClr>
            </a:solidFill>
            <a:prstDash val="solid"/>
            <a:round/>
            <a:headEnd type="none" w="med" len="med"/>
            <a:tailEnd type="none" w="med" len="med"/>
          </a:ln>
          <a:effectLst/>
        </p:spPr>
      </p:cxnSp>
      <p:cxnSp>
        <p:nvCxnSpPr>
          <p:cNvPr id="11" name="Straight Connector 10"/>
          <p:cNvCxnSpPr/>
          <p:nvPr/>
        </p:nvCxnSpPr>
        <p:spPr bwMode="auto">
          <a:xfrm rot="5400000" flipH="1" flipV="1">
            <a:off x="6742654" y="4786548"/>
            <a:ext cx="727005" cy="0"/>
          </a:xfrm>
          <a:prstGeom prst="line">
            <a:avLst/>
          </a:prstGeom>
          <a:solidFill>
            <a:schemeClr val="accent1"/>
          </a:solidFill>
          <a:ln w="6350" cap="flat" cmpd="sng" algn="ctr">
            <a:solidFill>
              <a:schemeClr val="bg1">
                <a:lumMod val="50000"/>
              </a:schemeClr>
            </a:solidFill>
            <a:prstDash val="solid"/>
            <a:round/>
            <a:headEnd type="none" w="med" len="med"/>
            <a:tailEnd type="none" w="med" len="med"/>
          </a:ln>
          <a:effectLst/>
        </p:spPr>
      </p:cxnSp>
      <p:cxnSp>
        <p:nvCxnSpPr>
          <p:cNvPr id="12" name="Straight Connector 11"/>
          <p:cNvCxnSpPr/>
          <p:nvPr/>
        </p:nvCxnSpPr>
        <p:spPr bwMode="auto">
          <a:xfrm rot="5400000" flipH="1" flipV="1">
            <a:off x="3926795" y="4409394"/>
            <a:ext cx="1481313" cy="0"/>
          </a:xfrm>
          <a:prstGeom prst="line">
            <a:avLst/>
          </a:prstGeom>
          <a:solidFill>
            <a:schemeClr val="accent1"/>
          </a:solidFill>
          <a:ln w="6350" cap="flat" cmpd="sng" algn="ctr">
            <a:solidFill>
              <a:schemeClr val="bg1">
                <a:lumMod val="50000"/>
              </a:schemeClr>
            </a:solidFill>
            <a:prstDash val="solid"/>
            <a:round/>
            <a:headEnd type="none" w="med" len="med"/>
            <a:tailEnd type="none" w="med" len="med"/>
          </a:ln>
          <a:effectLst/>
        </p:spPr>
      </p:cxnSp>
      <p:pic>
        <p:nvPicPr>
          <p:cNvPr id="13" name="Picture 8" descr="C:\Documents and Settings\Matt\My Documents\_Northwood\Projects\08-1055 Adv Pay Presentation Support\Production\09-05-2008\art\NFC-Phone.png"/>
          <p:cNvPicPr>
            <a:picLocks noChangeAspect="1" noChangeArrowheads="1"/>
          </p:cNvPicPr>
          <p:nvPr/>
        </p:nvPicPr>
        <p:blipFill>
          <a:blip r:embed="rId3" cstate="screen"/>
          <a:srcRect/>
          <a:stretch>
            <a:fillRect/>
          </a:stretch>
        </p:blipFill>
        <p:spPr bwMode="auto">
          <a:xfrm rot="20826759">
            <a:off x="6250115" y="2454353"/>
            <a:ext cx="785801" cy="2271456"/>
          </a:xfrm>
          <a:prstGeom prst="rect">
            <a:avLst/>
          </a:prstGeom>
          <a:noFill/>
          <a:effectLst>
            <a:outerShdw blurRad="50800" dist="38100" dir="5400000" algn="t" rotWithShape="0">
              <a:prstClr val="black">
                <a:alpha val="40000"/>
              </a:prstClr>
            </a:outerShdw>
          </a:effectLst>
        </p:spPr>
      </p:pic>
      <p:pic>
        <p:nvPicPr>
          <p:cNvPr id="16" name="Picture 1" descr="C:\Users\Reddy or Knot\Work in Progress\MasterCard\2912 MCPP Transit Education PPT\reference\Closed-Loop.gif"/>
          <p:cNvPicPr>
            <a:picLocks noChangeAspect="1" noChangeArrowheads="1"/>
          </p:cNvPicPr>
          <p:nvPr/>
        </p:nvPicPr>
        <p:blipFill>
          <a:blip r:embed="rId4" cstate="screen"/>
          <a:stretch>
            <a:fillRect/>
          </a:stretch>
        </p:blipFill>
        <p:spPr bwMode="auto">
          <a:xfrm>
            <a:off x="3377799" y="2604426"/>
            <a:ext cx="2047427" cy="2180488"/>
          </a:xfrm>
          <a:prstGeom prst="rect">
            <a:avLst/>
          </a:prstGeom>
          <a:noFill/>
          <a:effectLst>
            <a:outerShdw blurRad="50800" dist="38100" dir="5400000" algn="t" rotWithShape="0">
              <a:prstClr val="black">
                <a:alpha val="40000"/>
              </a:prstClr>
            </a:outerShdw>
          </a:effectLst>
        </p:spPr>
      </p:pic>
      <p:pic>
        <p:nvPicPr>
          <p:cNvPr id="17" name="Picture 2" descr="C:\Users\Reddy or Knot\Work in Progress\MasterCard\2912 MCPP Transit Education PPT\reference\mag-stripe-cards.gif"/>
          <p:cNvPicPr>
            <a:picLocks noChangeAspect="1" noChangeArrowheads="1"/>
          </p:cNvPicPr>
          <p:nvPr/>
        </p:nvPicPr>
        <p:blipFill>
          <a:blip r:embed="rId5" cstate="screen"/>
          <a:srcRect/>
          <a:stretch>
            <a:fillRect/>
          </a:stretch>
        </p:blipFill>
        <p:spPr bwMode="auto">
          <a:xfrm rot="581473">
            <a:off x="2256673" y="3115019"/>
            <a:ext cx="1676359" cy="1646029"/>
          </a:xfrm>
          <a:prstGeom prst="rect">
            <a:avLst/>
          </a:prstGeom>
          <a:noFill/>
          <a:effectLst>
            <a:outerShdw blurRad="50800" dist="38100" dir="5400000" algn="t" rotWithShape="0">
              <a:prstClr val="black">
                <a:alpha val="40000"/>
              </a:prstClr>
            </a:outerShdw>
          </a:effectLst>
        </p:spPr>
      </p:pic>
      <p:sp>
        <p:nvSpPr>
          <p:cNvPr id="18" name="Flowchart: Manual Operation 12"/>
          <p:cNvSpPr>
            <a:spLocks noChangeArrowheads="1"/>
          </p:cNvSpPr>
          <p:nvPr/>
        </p:nvSpPr>
        <p:spPr bwMode="gray">
          <a:xfrm>
            <a:off x="2545231" y="4268191"/>
            <a:ext cx="962025" cy="756990"/>
          </a:xfrm>
          <a:prstGeom prst="rect">
            <a:avLst/>
          </a:prstGeom>
          <a:noFill/>
          <a:ln w="9525">
            <a:noFill/>
            <a:miter lim="800000"/>
            <a:headEnd/>
            <a:tailEnd/>
          </a:ln>
        </p:spPr>
        <p:txBody>
          <a:bodyPr lIns="88900" tIns="0" rIns="88900" bIns="0" anchor="b"/>
          <a:lstStyle/>
          <a:p>
            <a:pPr algn="r" defTabSz="622300">
              <a:lnSpc>
                <a:spcPct val="90000"/>
              </a:lnSpc>
              <a:spcAft>
                <a:spcPct val="35000"/>
              </a:spcAft>
            </a:pPr>
            <a:r>
              <a:rPr lang="en-US" sz="1400" dirty="0" smtClean="0">
                <a:solidFill>
                  <a:srgbClr val="6B6B6B"/>
                </a:solidFill>
                <a:latin typeface="Arial"/>
              </a:rPr>
              <a:t>Magnetic </a:t>
            </a:r>
            <a:r>
              <a:rPr lang="en-US" sz="1400" dirty="0">
                <a:solidFill>
                  <a:srgbClr val="6B6B6B"/>
                </a:solidFill>
                <a:latin typeface="Arial"/>
              </a:rPr>
              <a:t>Stripe</a:t>
            </a:r>
          </a:p>
        </p:txBody>
      </p:sp>
      <p:sp>
        <p:nvSpPr>
          <p:cNvPr id="19" name="Flowchart: Manual Operation 14"/>
          <p:cNvSpPr>
            <a:spLocks noChangeArrowheads="1"/>
          </p:cNvSpPr>
          <p:nvPr/>
        </p:nvSpPr>
        <p:spPr bwMode="gray">
          <a:xfrm>
            <a:off x="1469166" y="4704011"/>
            <a:ext cx="874712" cy="321170"/>
          </a:xfrm>
          <a:prstGeom prst="rect">
            <a:avLst/>
          </a:prstGeom>
          <a:noFill/>
          <a:ln w="9525">
            <a:noFill/>
            <a:miter lim="800000"/>
            <a:headEnd/>
            <a:tailEnd/>
          </a:ln>
        </p:spPr>
        <p:txBody>
          <a:bodyPr lIns="82550" tIns="0" rIns="82550" bIns="0" anchor="b"/>
          <a:lstStyle/>
          <a:p>
            <a:pPr algn="r" defTabSz="577850">
              <a:lnSpc>
                <a:spcPct val="90000"/>
              </a:lnSpc>
              <a:spcAft>
                <a:spcPct val="35000"/>
              </a:spcAft>
            </a:pPr>
            <a:r>
              <a:rPr lang="en-US" sz="1400" dirty="0" smtClean="0">
                <a:solidFill>
                  <a:srgbClr val="6B6B6B"/>
                </a:solidFill>
                <a:latin typeface="Arial"/>
              </a:rPr>
              <a:t>Tokens</a:t>
            </a:r>
            <a:endParaRPr lang="en-US" sz="1400" dirty="0">
              <a:solidFill>
                <a:srgbClr val="6B6B6B"/>
              </a:solidFill>
              <a:latin typeface="Arial"/>
            </a:endParaRPr>
          </a:p>
        </p:txBody>
      </p:sp>
      <p:sp>
        <p:nvSpPr>
          <p:cNvPr id="20" name="Flowchart: Manual Operation 16"/>
          <p:cNvSpPr>
            <a:spLocks noChangeArrowheads="1"/>
          </p:cNvSpPr>
          <p:nvPr/>
        </p:nvSpPr>
        <p:spPr bwMode="gray">
          <a:xfrm>
            <a:off x="484857" y="4340361"/>
            <a:ext cx="795338" cy="684820"/>
          </a:xfrm>
          <a:prstGeom prst="rect">
            <a:avLst/>
          </a:prstGeom>
          <a:noFill/>
          <a:ln w="9525">
            <a:noFill/>
            <a:miter lim="800000"/>
            <a:headEnd/>
            <a:tailEnd/>
          </a:ln>
        </p:spPr>
        <p:txBody>
          <a:bodyPr lIns="76200" tIns="0" rIns="76200" bIns="0" anchor="b"/>
          <a:lstStyle/>
          <a:p>
            <a:pPr algn="r" defTabSz="533400">
              <a:lnSpc>
                <a:spcPct val="90000"/>
              </a:lnSpc>
              <a:spcAft>
                <a:spcPct val="35000"/>
              </a:spcAft>
            </a:pPr>
            <a:r>
              <a:rPr lang="en-US" sz="1400" dirty="0" smtClean="0">
                <a:solidFill>
                  <a:srgbClr val="6B6B6B"/>
                </a:solidFill>
                <a:latin typeface="Arial"/>
              </a:rPr>
              <a:t>Coins</a:t>
            </a:r>
            <a:endParaRPr lang="en-US" sz="1200" dirty="0">
              <a:solidFill>
                <a:srgbClr val="6B6B6B"/>
              </a:solidFill>
              <a:latin typeface="Arial"/>
            </a:endParaRPr>
          </a:p>
        </p:txBody>
      </p:sp>
      <p:sp>
        <p:nvSpPr>
          <p:cNvPr id="21" name="Text Box 4"/>
          <p:cNvSpPr txBox="1">
            <a:spLocks noChangeArrowheads="1"/>
          </p:cNvSpPr>
          <p:nvPr/>
        </p:nvSpPr>
        <p:spPr bwMode="auto">
          <a:xfrm>
            <a:off x="1694590" y="6509694"/>
            <a:ext cx="5687632" cy="230832"/>
          </a:xfrm>
          <a:prstGeom prst="rect">
            <a:avLst/>
          </a:prstGeom>
          <a:noFill/>
          <a:ln w="9525" algn="ctr">
            <a:noFill/>
            <a:miter lim="800000"/>
            <a:headEnd/>
            <a:tailEnd/>
          </a:ln>
          <a:effectLst/>
        </p:spPr>
        <p:txBody>
          <a:bodyPr wrap="square" anchor="b">
            <a:spAutoFit/>
          </a:bodyPr>
          <a:lstStyle/>
          <a:p>
            <a:pPr>
              <a:lnSpc>
                <a:spcPct val="90000"/>
              </a:lnSpc>
              <a:spcAft>
                <a:spcPct val="40000"/>
              </a:spcAft>
              <a:buSzPct val="85000"/>
              <a:buFont typeface="Frutiger 55 Roman" pitchFamily="2" charset="0"/>
              <a:buNone/>
            </a:pPr>
            <a:r>
              <a:rPr lang="en-US" sz="1000" dirty="0">
                <a:solidFill>
                  <a:srgbClr val="000000"/>
                </a:solidFill>
                <a:latin typeface="Arial"/>
              </a:rPr>
              <a:t>Source: Greg Garback, WMATA, CardTech SecurTech Briefing, May 2007</a:t>
            </a:r>
          </a:p>
        </p:txBody>
      </p:sp>
      <p:sp>
        <p:nvSpPr>
          <p:cNvPr id="22" name="Flowchart: Manual Operation 10"/>
          <p:cNvSpPr>
            <a:spLocks noChangeArrowheads="1"/>
          </p:cNvSpPr>
          <p:nvPr/>
        </p:nvSpPr>
        <p:spPr bwMode="gray">
          <a:xfrm>
            <a:off x="3608588" y="3590081"/>
            <a:ext cx="1058863" cy="1435100"/>
          </a:xfrm>
          <a:prstGeom prst="rect">
            <a:avLst/>
          </a:prstGeom>
          <a:noFill/>
          <a:ln w="9525">
            <a:noFill/>
            <a:miter lim="800000"/>
            <a:headEnd/>
            <a:tailEnd/>
          </a:ln>
        </p:spPr>
        <p:txBody>
          <a:bodyPr lIns="95250" tIns="0" rIns="95250" bIns="0" anchor="b"/>
          <a:lstStyle/>
          <a:p>
            <a:pPr algn="r" defTabSz="666750">
              <a:lnSpc>
                <a:spcPct val="90000"/>
              </a:lnSpc>
              <a:spcAft>
                <a:spcPct val="35000"/>
              </a:spcAft>
            </a:pPr>
            <a:r>
              <a:rPr lang="en-US" sz="1400" dirty="0" smtClean="0">
                <a:solidFill>
                  <a:srgbClr val="6B6B6B"/>
                </a:solidFill>
                <a:latin typeface="Arial"/>
              </a:rPr>
              <a:t>Smart </a:t>
            </a:r>
            <a:r>
              <a:rPr lang="en-US" sz="1400" dirty="0">
                <a:solidFill>
                  <a:srgbClr val="6B6B6B"/>
                </a:solidFill>
                <a:latin typeface="Arial"/>
              </a:rPr>
              <a:t>Cards </a:t>
            </a:r>
          </a:p>
        </p:txBody>
      </p:sp>
      <p:sp>
        <p:nvSpPr>
          <p:cNvPr id="23" name="Text Box 51"/>
          <p:cNvSpPr txBox="1">
            <a:spLocks noChangeArrowheads="1"/>
          </p:cNvSpPr>
          <p:nvPr/>
        </p:nvSpPr>
        <p:spPr bwMode="gray">
          <a:xfrm>
            <a:off x="4059616" y="5145948"/>
            <a:ext cx="633507" cy="246221"/>
          </a:xfrm>
          <a:prstGeom prst="rect">
            <a:avLst/>
          </a:prstGeom>
          <a:noFill/>
          <a:ln w="9525" algn="ctr">
            <a:noFill/>
            <a:miter lim="800000"/>
            <a:headEnd/>
            <a:tailEnd/>
          </a:ln>
        </p:spPr>
        <p:txBody>
          <a:bodyPr wrap="none">
            <a:spAutoFit/>
          </a:bodyPr>
          <a:lstStyle/>
          <a:p>
            <a:pPr algn="r" defTabSz="871538">
              <a:spcBef>
                <a:spcPct val="50000"/>
              </a:spcBef>
            </a:pPr>
            <a:r>
              <a:rPr lang="en-US" sz="1000" b="1" dirty="0" smtClean="0">
                <a:solidFill>
                  <a:srgbClr val="6B6B6B"/>
                </a:solidFill>
                <a:latin typeface="Arial"/>
              </a:rPr>
              <a:t>TODAY</a:t>
            </a:r>
            <a:endParaRPr lang="en-US" sz="1400" b="1" dirty="0">
              <a:solidFill>
                <a:srgbClr val="6B6B6B"/>
              </a:solidFill>
              <a:latin typeface="Arial"/>
            </a:endParaRPr>
          </a:p>
        </p:txBody>
      </p:sp>
      <p:sp>
        <p:nvSpPr>
          <p:cNvPr id="24" name="Flowchart: Manual Operation 6"/>
          <p:cNvSpPr>
            <a:spLocks noChangeArrowheads="1"/>
          </p:cNvSpPr>
          <p:nvPr/>
        </p:nvSpPr>
        <p:spPr bwMode="gray">
          <a:xfrm>
            <a:off x="5120633" y="4394177"/>
            <a:ext cx="1985524" cy="631004"/>
          </a:xfrm>
          <a:prstGeom prst="rect">
            <a:avLst/>
          </a:prstGeom>
          <a:noFill/>
          <a:ln w="9525">
            <a:noFill/>
            <a:miter lim="800000"/>
            <a:headEnd/>
            <a:tailEnd/>
          </a:ln>
        </p:spPr>
        <p:txBody>
          <a:bodyPr lIns="107950" tIns="0" rIns="107950" bIns="0" anchor="b"/>
          <a:lstStyle/>
          <a:p>
            <a:pPr algn="r" defTabSz="711200">
              <a:lnSpc>
                <a:spcPct val="90000"/>
              </a:lnSpc>
              <a:spcAft>
                <a:spcPct val="35000"/>
              </a:spcAft>
            </a:pPr>
            <a:r>
              <a:rPr lang="en-US" sz="1400" dirty="0" smtClean="0">
                <a:solidFill>
                  <a:srgbClr val="6B6B6B"/>
                </a:solidFill>
                <a:latin typeface="Arial"/>
              </a:rPr>
              <a:t>Contactless Cards &amp; Devices (open)</a:t>
            </a:r>
            <a:endParaRPr lang="en-US" sz="1400" dirty="0">
              <a:solidFill>
                <a:srgbClr val="6B6B6B"/>
              </a:solidFill>
              <a:latin typeface="Arial"/>
            </a:endParaRPr>
          </a:p>
        </p:txBody>
      </p:sp>
      <p:sp>
        <p:nvSpPr>
          <p:cNvPr id="25" name="Text Box 58"/>
          <p:cNvSpPr txBox="1">
            <a:spLocks noChangeArrowheads="1"/>
          </p:cNvSpPr>
          <p:nvPr/>
        </p:nvSpPr>
        <p:spPr bwMode="gray">
          <a:xfrm>
            <a:off x="6543182" y="5145948"/>
            <a:ext cx="562975" cy="246221"/>
          </a:xfrm>
          <a:prstGeom prst="rect">
            <a:avLst/>
          </a:prstGeom>
          <a:noFill/>
          <a:ln w="9525" algn="ctr">
            <a:noFill/>
            <a:miter lim="800000"/>
            <a:headEnd/>
            <a:tailEnd/>
          </a:ln>
        </p:spPr>
        <p:txBody>
          <a:bodyPr wrap="none">
            <a:spAutoFit/>
          </a:bodyPr>
          <a:lstStyle/>
          <a:p>
            <a:pPr algn="r" defTabSz="871538">
              <a:spcBef>
                <a:spcPct val="50000"/>
              </a:spcBef>
            </a:pPr>
            <a:r>
              <a:rPr lang="en-US" sz="1000" b="1" dirty="0" smtClean="0">
                <a:solidFill>
                  <a:srgbClr val="6B6B6B"/>
                </a:solidFill>
                <a:latin typeface="Arial"/>
              </a:rPr>
              <a:t>TRIAL</a:t>
            </a:r>
            <a:endParaRPr lang="en-US" sz="1000" b="1" dirty="0">
              <a:solidFill>
                <a:srgbClr val="6B6B6B"/>
              </a:solidFill>
              <a:latin typeface="Arial"/>
            </a:endParaRPr>
          </a:p>
        </p:txBody>
      </p:sp>
      <p:sp>
        <p:nvSpPr>
          <p:cNvPr id="26" name="Flowchart: Manual Operation 6"/>
          <p:cNvSpPr>
            <a:spLocks noChangeArrowheads="1"/>
          </p:cNvSpPr>
          <p:nvPr/>
        </p:nvSpPr>
        <p:spPr bwMode="gray">
          <a:xfrm>
            <a:off x="7427230" y="3734073"/>
            <a:ext cx="1350962" cy="1291108"/>
          </a:xfrm>
          <a:prstGeom prst="rect">
            <a:avLst/>
          </a:prstGeom>
          <a:noFill/>
          <a:ln w="9525">
            <a:noFill/>
            <a:miter lim="800000"/>
            <a:headEnd/>
            <a:tailEnd/>
          </a:ln>
        </p:spPr>
        <p:txBody>
          <a:bodyPr lIns="107950" tIns="0" rIns="107950" bIns="0" anchor="b"/>
          <a:lstStyle/>
          <a:p>
            <a:pPr algn="r" defTabSz="755650">
              <a:lnSpc>
                <a:spcPts val="1400"/>
              </a:lnSpc>
              <a:spcAft>
                <a:spcPts val="0"/>
              </a:spcAft>
            </a:pPr>
            <a:r>
              <a:rPr lang="en-US" sz="1400" dirty="0" smtClean="0">
                <a:solidFill>
                  <a:srgbClr val="6B6B6B"/>
                </a:solidFill>
                <a:latin typeface="Arial"/>
              </a:rPr>
              <a:t>Tap to Ride</a:t>
            </a:r>
            <a:endParaRPr lang="en-US" sz="1400" dirty="0">
              <a:solidFill>
                <a:srgbClr val="6B6B6B"/>
              </a:solidFill>
              <a:latin typeface="Arial"/>
            </a:endParaRPr>
          </a:p>
        </p:txBody>
      </p:sp>
      <p:sp>
        <p:nvSpPr>
          <p:cNvPr id="27" name="Text Box 58"/>
          <p:cNvSpPr txBox="1">
            <a:spLocks noChangeArrowheads="1"/>
          </p:cNvSpPr>
          <p:nvPr/>
        </p:nvSpPr>
        <p:spPr bwMode="gray">
          <a:xfrm>
            <a:off x="8223233" y="5145948"/>
            <a:ext cx="554960" cy="246221"/>
          </a:xfrm>
          <a:prstGeom prst="rect">
            <a:avLst/>
          </a:prstGeom>
          <a:noFill/>
          <a:ln w="9525" algn="ctr">
            <a:noFill/>
            <a:miter lim="800000"/>
            <a:headEnd/>
            <a:tailEnd/>
          </a:ln>
        </p:spPr>
        <p:txBody>
          <a:bodyPr wrap="none">
            <a:spAutoFit/>
          </a:bodyPr>
          <a:lstStyle/>
          <a:p>
            <a:pPr algn="r" defTabSz="871538">
              <a:spcBef>
                <a:spcPct val="50000"/>
              </a:spcBef>
            </a:pPr>
            <a:r>
              <a:rPr lang="en-US" sz="1000" b="1" dirty="0" smtClean="0">
                <a:solidFill>
                  <a:srgbClr val="6B6B6B"/>
                </a:solidFill>
                <a:latin typeface="Arial"/>
              </a:rPr>
              <a:t>GOAL</a:t>
            </a:r>
            <a:endParaRPr lang="en-US" sz="1000" b="1" dirty="0">
              <a:solidFill>
                <a:srgbClr val="6B6B6B"/>
              </a:solidFill>
              <a:latin typeface="Arial"/>
            </a:endParaRPr>
          </a:p>
        </p:txBody>
      </p:sp>
      <p:cxnSp>
        <p:nvCxnSpPr>
          <p:cNvPr id="29" name="Straight Connector 28"/>
          <p:cNvCxnSpPr/>
          <p:nvPr/>
        </p:nvCxnSpPr>
        <p:spPr bwMode="auto">
          <a:xfrm>
            <a:off x="695324" y="5150049"/>
            <a:ext cx="8082869" cy="0"/>
          </a:xfrm>
          <a:prstGeom prst="line">
            <a:avLst/>
          </a:prstGeom>
          <a:solidFill>
            <a:schemeClr val="accent1"/>
          </a:solidFill>
          <a:ln w="6350" cap="flat" cmpd="sng" algn="ctr">
            <a:solidFill>
              <a:schemeClr val="bg1">
                <a:lumMod val="50000"/>
              </a:schemeClr>
            </a:solidFill>
            <a:prstDash val="solid"/>
            <a:round/>
            <a:headEnd type="none" w="med" len="med"/>
            <a:tailEnd type="none" w="med" len="med"/>
          </a:ln>
          <a:effectLst/>
        </p:spPr>
      </p:cxnSp>
      <p:cxnSp>
        <p:nvCxnSpPr>
          <p:cNvPr id="30" name="Straight Connector 29"/>
          <p:cNvCxnSpPr/>
          <p:nvPr/>
        </p:nvCxnSpPr>
        <p:spPr bwMode="auto">
          <a:xfrm rot="5400000" flipH="1" flipV="1">
            <a:off x="1003253" y="4874915"/>
            <a:ext cx="550274" cy="0"/>
          </a:xfrm>
          <a:prstGeom prst="line">
            <a:avLst/>
          </a:prstGeom>
          <a:solidFill>
            <a:schemeClr val="accent1"/>
          </a:solidFill>
          <a:ln w="6350" cap="flat" cmpd="sng" algn="ctr">
            <a:solidFill>
              <a:schemeClr val="bg1">
                <a:lumMod val="50000"/>
              </a:schemeClr>
            </a:solidFill>
            <a:prstDash val="solid"/>
            <a:round/>
            <a:headEnd type="none" w="med" len="med"/>
            <a:tailEnd type="none" w="med" len="med"/>
          </a:ln>
          <a:effectLst/>
        </p:spPr>
      </p:cxnSp>
      <p:cxnSp>
        <p:nvCxnSpPr>
          <p:cNvPr id="31" name="Straight Connector 30"/>
          <p:cNvCxnSpPr/>
          <p:nvPr/>
        </p:nvCxnSpPr>
        <p:spPr bwMode="auto">
          <a:xfrm flipV="1">
            <a:off x="8778194" y="2985666"/>
            <a:ext cx="0" cy="2164388"/>
          </a:xfrm>
          <a:prstGeom prst="line">
            <a:avLst/>
          </a:prstGeom>
          <a:solidFill>
            <a:schemeClr val="accent1"/>
          </a:solidFill>
          <a:ln w="6350" cap="flat" cmpd="sng" algn="ctr">
            <a:solidFill>
              <a:schemeClr val="bg1">
                <a:lumMod val="50000"/>
              </a:schemeClr>
            </a:solidFill>
            <a:prstDash val="solid"/>
            <a:round/>
            <a:headEnd type="none" w="med" len="med"/>
            <a:tailEnd type="none" w="med" len="med"/>
          </a:ln>
          <a:effectLst/>
        </p:spPr>
      </p:cxnSp>
      <p:pic>
        <p:nvPicPr>
          <p:cNvPr id="32" name="Picture 4" descr="C:\Users\Reddy or Knot\Work in Progress\MasterCard\2912 MCPP Transit Education PPT\reference\InternationalCoins.gif"/>
          <p:cNvPicPr>
            <a:picLocks noChangeAspect="1" noChangeArrowheads="1"/>
          </p:cNvPicPr>
          <p:nvPr/>
        </p:nvPicPr>
        <p:blipFill>
          <a:blip r:embed="rId6" cstate="screen"/>
          <a:stretch>
            <a:fillRect/>
          </a:stretch>
        </p:blipFill>
        <p:spPr bwMode="auto">
          <a:xfrm rot="21284035">
            <a:off x="51502" y="3689135"/>
            <a:ext cx="1723158" cy="1259629"/>
          </a:xfrm>
          <a:prstGeom prst="rect">
            <a:avLst/>
          </a:prstGeom>
          <a:noFill/>
          <a:effectLst>
            <a:outerShdw blurRad="50800" dist="38100" dir="5400000" algn="t" rotWithShape="0">
              <a:prstClr val="black">
                <a:alpha val="40000"/>
              </a:prstClr>
            </a:outerShdw>
          </a:effectLst>
        </p:spPr>
      </p:pic>
      <p:sp>
        <p:nvSpPr>
          <p:cNvPr id="33" name="TextBox 32"/>
          <p:cNvSpPr txBox="1"/>
          <p:nvPr/>
        </p:nvSpPr>
        <p:spPr>
          <a:xfrm>
            <a:off x="1183681" y="5557742"/>
            <a:ext cx="6622029" cy="400110"/>
          </a:xfrm>
          <a:prstGeom prst="rect">
            <a:avLst/>
          </a:prstGeom>
          <a:noFill/>
        </p:spPr>
        <p:txBody>
          <a:bodyPr wrap="square" rtlCol="0">
            <a:spAutoFit/>
          </a:bodyPr>
          <a:lstStyle/>
          <a:p>
            <a:pPr algn="ctr"/>
            <a:r>
              <a:rPr lang="en-US" b="1" dirty="0" smtClean="0">
                <a:solidFill>
                  <a:schemeClr val="bg1"/>
                </a:solidFill>
                <a:latin typeface="Arial" pitchFamily="2" charset="0"/>
              </a:rPr>
              <a:t>110+ YEARS</a:t>
            </a:r>
          </a:p>
        </p:txBody>
      </p:sp>
      <p:pic>
        <p:nvPicPr>
          <p:cNvPr id="34" name="Picture 1" descr="C:\Users\Reddy or Knot\Work in Progress\MasterCard\2912 MCPP Transit Education PPT\reference\collection-of-tokens2.gif"/>
          <p:cNvPicPr>
            <a:picLocks noChangeAspect="1" noChangeArrowheads="1"/>
          </p:cNvPicPr>
          <p:nvPr/>
        </p:nvPicPr>
        <p:blipFill>
          <a:blip r:embed="rId7" cstate="screen"/>
          <a:srcRect l="16440" t="23451" r="47778" b="25601"/>
          <a:stretch>
            <a:fillRect/>
          </a:stretch>
        </p:blipFill>
        <p:spPr bwMode="auto">
          <a:xfrm rot="21384909">
            <a:off x="1320130" y="3416906"/>
            <a:ext cx="1236501" cy="1316885"/>
          </a:xfrm>
          <a:prstGeom prst="rect">
            <a:avLst/>
          </a:prstGeom>
          <a:noFill/>
          <a:effectLst>
            <a:outerShdw blurRad="50800" dist="38100" dir="5400000" algn="t" rotWithShape="0">
              <a:prstClr val="black">
                <a:alpha val="40000"/>
              </a:prstClr>
            </a:outerShdw>
            <a:softEdge rad="31750"/>
          </a:effectLst>
        </p:spPr>
      </p:pic>
      <p:sp>
        <p:nvSpPr>
          <p:cNvPr id="36" name="Left-Right Arrow 35"/>
          <p:cNvSpPr/>
          <p:nvPr/>
        </p:nvSpPr>
        <p:spPr bwMode="auto">
          <a:xfrm>
            <a:off x="725823" y="1828651"/>
            <a:ext cx="4086855" cy="566679"/>
          </a:xfrm>
          <a:prstGeom prst="leftRightArrow">
            <a:avLst>
              <a:gd name="adj1" fmla="val 75227"/>
              <a:gd name="adj2" fmla="val 53083"/>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2" charset="0"/>
            </a:endParaRPr>
          </a:p>
        </p:txBody>
      </p:sp>
      <p:sp>
        <p:nvSpPr>
          <p:cNvPr id="37" name="Notched Right Arrow 36"/>
          <p:cNvSpPr/>
          <p:nvPr/>
        </p:nvSpPr>
        <p:spPr bwMode="auto">
          <a:xfrm flipV="1">
            <a:off x="4651512" y="1828650"/>
            <a:ext cx="3941628" cy="566680"/>
          </a:xfrm>
          <a:prstGeom prst="notchedRightArrow">
            <a:avLst>
              <a:gd name="adj1" fmla="val 78063"/>
              <a:gd name="adj2" fmla="val 50000"/>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2" charset="0"/>
            </a:endParaRPr>
          </a:p>
        </p:txBody>
      </p:sp>
      <p:sp>
        <p:nvSpPr>
          <p:cNvPr id="38" name="TextBox 37"/>
          <p:cNvSpPr txBox="1"/>
          <p:nvPr/>
        </p:nvSpPr>
        <p:spPr>
          <a:xfrm>
            <a:off x="725823" y="1924597"/>
            <a:ext cx="4086855" cy="369332"/>
          </a:xfrm>
          <a:prstGeom prst="rect">
            <a:avLst/>
          </a:prstGeom>
          <a:noFill/>
        </p:spPr>
        <p:txBody>
          <a:bodyPr wrap="square" rtlCol="0">
            <a:spAutoFit/>
          </a:bodyPr>
          <a:lstStyle/>
          <a:p>
            <a:pPr algn="ctr"/>
            <a:r>
              <a:rPr lang="en-US" sz="1800" dirty="0" smtClean="0">
                <a:solidFill>
                  <a:schemeClr val="bg1"/>
                </a:solidFill>
                <a:latin typeface="Arial" pitchFamily="2" charset="0"/>
              </a:rPr>
              <a:t>TICKETING SOLUTIONS</a:t>
            </a:r>
          </a:p>
        </p:txBody>
      </p:sp>
      <p:sp>
        <p:nvSpPr>
          <p:cNvPr id="39" name="TextBox 38"/>
          <p:cNvSpPr txBox="1"/>
          <p:nvPr/>
        </p:nvSpPr>
        <p:spPr>
          <a:xfrm>
            <a:off x="4812678" y="1924597"/>
            <a:ext cx="3596105" cy="369332"/>
          </a:xfrm>
          <a:prstGeom prst="rect">
            <a:avLst/>
          </a:prstGeom>
          <a:noFill/>
        </p:spPr>
        <p:txBody>
          <a:bodyPr wrap="square" rtlCol="0">
            <a:spAutoFit/>
          </a:bodyPr>
          <a:lstStyle/>
          <a:p>
            <a:pPr algn="ctr"/>
            <a:r>
              <a:rPr lang="en-US" sz="1800" dirty="0" smtClean="0">
                <a:solidFill>
                  <a:schemeClr val="bg1"/>
                </a:solidFill>
                <a:latin typeface="Arial" pitchFamily="2" charset="0"/>
              </a:rPr>
              <a:t>OPEN PAYMENTS</a:t>
            </a:r>
          </a:p>
        </p:txBody>
      </p:sp>
      <p:pic>
        <p:nvPicPr>
          <p:cNvPr id="42" name="Picture 2" descr="Z:\Core\Communications\Transit Pictures\Pilot Pictures\Card Tap - Turnstile 2.bmp"/>
          <p:cNvPicPr>
            <a:picLocks noChangeAspect="1" noChangeArrowheads="1"/>
          </p:cNvPicPr>
          <p:nvPr/>
        </p:nvPicPr>
        <p:blipFill>
          <a:blip r:embed="rId8" cstate="screen"/>
          <a:srcRect l="10512"/>
          <a:stretch>
            <a:fillRect/>
          </a:stretch>
        </p:blipFill>
        <p:spPr bwMode="auto">
          <a:xfrm>
            <a:off x="7256788" y="2985666"/>
            <a:ext cx="1521406" cy="1483107"/>
          </a:xfrm>
          <a:prstGeom prst="rect">
            <a:avLst/>
          </a:prstGeom>
          <a:noFill/>
          <a:effectLst/>
        </p:spPr>
      </p:pic>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1021795">
            <a:off x="5086364" y="3050309"/>
            <a:ext cx="1218014" cy="785681"/>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28724" y="4019133"/>
            <a:ext cx="1454934" cy="415696"/>
          </a:xfrm>
          <a:prstGeom prst="rect">
            <a:avLst/>
          </a:prstGeom>
        </p:spPr>
      </p:pic>
      <p:sp>
        <p:nvSpPr>
          <p:cNvPr id="4" name="Date Placeholder 3"/>
          <p:cNvSpPr>
            <a:spLocks noGrp="1"/>
          </p:cNvSpPr>
          <p:nvPr>
            <p:ph type="dt" sz="half" idx="2"/>
          </p:nvPr>
        </p:nvSpPr>
        <p:spPr/>
        <p:txBody>
          <a:bodyPr/>
          <a:lstStyle/>
          <a:p>
            <a:pPr>
              <a:defRPr/>
            </a:pPr>
            <a:fld id="{C15E900A-994B-4870-9417-DADCBBFFD637}" type="datetime4">
              <a:rPr lang="en-US" smtClean="0"/>
              <a:t>September 30, 2015</a:t>
            </a:fld>
            <a:endParaRPr lang="en-US" dirty="0"/>
          </a:p>
        </p:txBody>
      </p:sp>
      <p:sp>
        <p:nvSpPr>
          <p:cNvPr id="5" name="Slide Number Placeholder 4"/>
          <p:cNvSpPr>
            <a:spLocks noGrp="1"/>
          </p:cNvSpPr>
          <p:nvPr>
            <p:ph type="sldNum" sz="quarter" idx="4"/>
          </p:nvPr>
        </p:nvSpPr>
        <p:spPr/>
        <p:txBody>
          <a:bodyPr/>
          <a:lstStyle/>
          <a:p>
            <a:pPr>
              <a:defRPr/>
            </a:pPr>
            <a:r>
              <a:rPr lang="en-US" smtClean="0"/>
              <a:t>Page </a:t>
            </a:r>
            <a:fld id="{94A91357-9050-412C-904B-1175B03B0FA8}" type="slidenum">
              <a:rPr lang="en-US" smtClean="0"/>
              <a:pPr>
                <a:defRPr/>
              </a:pPr>
              <a:t>6</a:t>
            </a:fld>
            <a:endParaRPr lang="en-US" dirty="0"/>
          </a:p>
        </p:txBody>
      </p:sp>
      <p:sp>
        <p:nvSpPr>
          <p:cNvPr id="14" name="Title 13"/>
          <p:cNvSpPr>
            <a:spLocks noGrp="1"/>
          </p:cNvSpPr>
          <p:nvPr>
            <p:ph type="title"/>
          </p:nvPr>
        </p:nvSpPr>
        <p:spPr/>
        <p:txBody>
          <a:bodyPr/>
          <a:lstStyle/>
          <a:p>
            <a:r>
              <a:rPr lang="en-US" dirty="0">
                <a:solidFill>
                  <a:schemeClr val="bg1">
                    <a:lumMod val="50000"/>
                  </a:schemeClr>
                </a:solidFill>
                <a:latin typeface="Arial"/>
              </a:rPr>
              <a:t>Evolution of Mass Transit Fare Payment</a:t>
            </a:r>
            <a:endParaRPr lang="en-US" dirty="0"/>
          </a:p>
        </p:txBody>
      </p:sp>
      <p:pic>
        <p:nvPicPr>
          <p:cNvPr id="40" name="Picture 3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3774" y="6455875"/>
            <a:ext cx="947058" cy="372904"/>
          </a:xfrm>
          <a:prstGeom prst="rect">
            <a:avLst/>
          </a:prstGeom>
        </p:spPr>
      </p:pic>
    </p:spTree>
    <p:extLst>
      <p:ext uri="{BB962C8B-B14F-4D97-AF65-F5344CB8AC3E}">
        <p14:creationId xmlns:p14="http://schemas.microsoft.com/office/powerpoint/2010/main" val="6579044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641" name="Picture 1" descr="C:\Users\Reddy or Knot\Work in Progress\MasterCard\2912 MCPP Transit Education PPT\reference\shutterstock_45526255_paypass.jpg"/>
          <p:cNvPicPr>
            <a:picLocks noChangeAspect="1" noChangeArrowheads="1"/>
          </p:cNvPicPr>
          <p:nvPr/>
        </p:nvPicPr>
        <p:blipFill>
          <a:blip r:embed="rId3" cstate="screen"/>
          <a:srcRect b="24136"/>
          <a:stretch>
            <a:fillRect/>
          </a:stretch>
        </p:blipFill>
        <p:spPr bwMode="auto">
          <a:xfrm>
            <a:off x="4307730" y="4192947"/>
            <a:ext cx="4846317" cy="2067176"/>
          </a:xfrm>
          <a:prstGeom prst="rect">
            <a:avLst/>
          </a:prstGeom>
          <a:noFill/>
          <a:ln>
            <a:solidFill>
              <a:schemeClr val="tx2"/>
            </a:solidFill>
          </a:ln>
          <a:effectLst>
            <a:innerShdw blurRad="63500" dist="50800">
              <a:prstClr val="black">
                <a:alpha val="50000"/>
              </a:prstClr>
            </a:innerShdw>
          </a:effectLst>
        </p:spPr>
      </p:pic>
      <p:sp>
        <p:nvSpPr>
          <p:cNvPr id="37" name="Rectangle 36"/>
          <p:cNvSpPr/>
          <p:nvPr/>
        </p:nvSpPr>
        <p:spPr bwMode="auto">
          <a:xfrm>
            <a:off x="6709780" y="1473264"/>
            <a:ext cx="2434220" cy="2619355"/>
          </a:xfrm>
          <a:prstGeom prst="rect">
            <a:avLst/>
          </a:prstGeom>
          <a:solidFill>
            <a:schemeClr val="bg1"/>
          </a:solidFill>
          <a:ln w="9525" cap="flat" cmpd="sng" algn="ctr">
            <a:solidFill>
              <a:schemeClr val="tx2"/>
            </a:solidFill>
            <a:prstDash val="solid"/>
            <a:round/>
            <a:headEnd type="none" w="med" len="med"/>
            <a:tailEnd type="none" w="med" len="med"/>
          </a:ln>
          <a:effectLst>
            <a:outerShdw blurRad="50800" dist="38100" algn="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endParaRPr lang="en-US" dirty="0" smtClean="0">
              <a:solidFill>
                <a:srgbClr val="000000"/>
              </a:solidFill>
              <a:latin typeface="Arial" pitchFamily="2" charset="0"/>
            </a:endParaRPr>
          </a:p>
        </p:txBody>
      </p:sp>
      <p:pic>
        <p:nvPicPr>
          <p:cNvPr id="3" name="Picture 1" descr="C:\Users\Reddy or Knot\Work in Progress\MasterCard\2912 MCPP Transit Education PPT\reference\shutterstock_55134484_sm.gif"/>
          <p:cNvPicPr>
            <a:picLocks noChangeAspect="1" noChangeArrowheads="1"/>
          </p:cNvPicPr>
          <p:nvPr/>
        </p:nvPicPr>
        <p:blipFill>
          <a:blip r:embed="rId4" cstate="screen"/>
          <a:srcRect/>
          <a:stretch>
            <a:fillRect/>
          </a:stretch>
        </p:blipFill>
        <p:spPr bwMode="auto">
          <a:xfrm>
            <a:off x="7364058" y="1685365"/>
            <a:ext cx="1794296" cy="1195001"/>
          </a:xfrm>
          <a:prstGeom prst="rect">
            <a:avLst/>
          </a:prstGeom>
          <a:noFill/>
          <a:effectLst>
            <a:softEdge rad="12700"/>
          </a:effectLst>
        </p:spPr>
      </p:pic>
      <p:sp>
        <p:nvSpPr>
          <p:cNvPr id="36" name="Pentagon 35"/>
          <p:cNvSpPr/>
          <p:nvPr/>
        </p:nvSpPr>
        <p:spPr bwMode="auto">
          <a:xfrm>
            <a:off x="4647970" y="1473264"/>
            <a:ext cx="2392884" cy="2619355"/>
          </a:xfrm>
          <a:prstGeom prst="homePlate">
            <a:avLst>
              <a:gd name="adj" fmla="val 11594"/>
            </a:avLst>
          </a:prstGeom>
          <a:solidFill>
            <a:schemeClr val="bg1"/>
          </a:solidFill>
          <a:ln w="9525" cap="flat" cmpd="sng" algn="ctr">
            <a:solidFill>
              <a:schemeClr val="tx2"/>
            </a:solidFill>
            <a:prstDash val="solid"/>
            <a:round/>
            <a:headEnd type="none" w="med" len="med"/>
            <a:tailEnd type="none" w="med" len="med"/>
          </a:ln>
          <a:effectLst>
            <a:outerShdw blurRad="50800" dist="38100" algn="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endParaRPr lang="en-US" dirty="0" smtClean="0">
              <a:solidFill>
                <a:srgbClr val="000000"/>
              </a:solidFill>
              <a:latin typeface="Arial" pitchFamily="2" charset="0"/>
            </a:endParaRPr>
          </a:p>
        </p:txBody>
      </p:sp>
      <p:pic>
        <p:nvPicPr>
          <p:cNvPr id="286723" name="Picture 3" descr="C:\Users\Reddy or Knot\Work in Progress\MasterCard\2912 MCPP Transit Education PPT\reference\shutterstock_11471662_sm.jpg"/>
          <p:cNvPicPr>
            <a:picLocks noChangeAspect="1" noChangeArrowheads="1"/>
          </p:cNvPicPr>
          <p:nvPr/>
        </p:nvPicPr>
        <p:blipFill>
          <a:blip r:embed="rId5" cstate="screen"/>
          <a:srcRect/>
          <a:stretch>
            <a:fillRect/>
          </a:stretch>
        </p:blipFill>
        <p:spPr bwMode="auto">
          <a:xfrm>
            <a:off x="4199419" y="1685365"/>
            <a:ext cx="2510361" cy="1578550"/>
          </a:xfrm>
          <a:prstGeom prst="rect">
            <a:avLst/>
          </a:prstGeom>
          <a:noFill/>
          <a:effectLst/>
        </p:spPr>
      </p:pic>
      <p:sp>
        <p:nvSpPr>
          <p:cNvPr id="35" name="Pentagon 34"/>
          <p:cNvSpPr/>
          <p:nvPr/>
        </p:nvSpPr>
        <p:spPr bwMode="auto">
          <a:xfrm>
            <a:off x="2220685" y="1473264"/>
            <a:ext cx="2853873" cy="2619355"/>
          </a:xfrm>
          <a:prstGeom prst="homePlate">
            <a:avLst>
              <a:gd name="adj" fmla="val 11594"/>
            </a:avLst>
          </a:prstGeom>
          <a:solidFill>
            <a:schemeClr val="bg1"/>
          </a:solidFill>
          <a:ln w="9525" cap="flat" cmpd="sng" algn="ctr">
            <a:solidFill>
              <a:schemeClr val="tx2"/>
            </a:solidFill>
            <a:prstDash val="solid"/>
            <a:round/>
            <a:headEnd type="none" w="med" len="med"/>
            <a:tailEnd type="none" w="med" len="med"/>
          </a:ln>
          <a:effectLst>
            <a:outerShdw blurRad="50800" dist="38100" algn="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endParaRPr lang="en-US" dirty="0" smtClean="0">
              <a:solidFill>
                <a:srgbClr val="000000"/>
              </a:solidFill>
              <a:latin typeface="Arial" pitchFamily="2" charset="0"/>
            </a:endParaRPr>
          </a:p>
        </p:txBody>
      </p:sp>
      <p:pic>
        <p:nvPicPr>
          <p:cNvPr id="286724" name="Picture 4" descr="C:\Users\Reddy or Knot\Work in Progress\MasterCard\2912 MCPP Transit Education PPT\reference\shutterstock_447095_sm.jpg"/>
          <p:cNvPicPr>
            <a:picLocks noChangeAspect="1" noChangeArrowheads="1"/>
          </p:cNvPicPr>
          <p:nvPr/>
        </p:nvPicPr>
        <p:blipFill>
          <a:blip r:embed="rId6" cstate="screen"/>
          <a:srcRect/>
          <a:stretch>
            <a:fillRect/>
          </a:stretch>
        </p:blipFill>
        <p:spPr bwMode="auto">
          <a:xfrm>
            <a:off x="2306121" y="1685365"/>
            <a:ext cx="2194536" cy="1578551"/>
          </a:xfrm>
          <a:prstGeom prst="rect">
            <a:avLst/>
          </a:prstGeom>
          <a:noFill/>
          <a:effectLst/>
        </p:spPr>
      </p:pic>
      <p:sp>
        <p:nvSpPr>
          <p:cNvPr id="38" name="Pentagon 37"/>
          <p:cNvSpPr/>
          <p:nvPr/>
        </p:nvSpPr>
        <p:spPr bwMode="auto">
          <a:xfrm>
            <a:off x="-10049" y="4192947"/>
            <a:ext cx="4846318" cy="2067176"/>
          </a:xfrm>
          <a:prstGeom prst="homePlate">
            <a:avLst>
              <a:gd name="adj" fmla="val 11594"/>
            </a:avLst>
          </a:prstGeom>
          <a:solidFill>
            <a:schemeClr val="bg1"/>
          </a:solidFill>
          <a:ln w="9525" cap="flat" cmpd="sng" algn="ctr">
            <a:solidFill>
              <a:schemeClr val="tx2"/>
            </a:solidFill>
            <a:prstDash val="solid"/>
            <a:round/>
            <a:headEnd type="none" w="med" len="med"/>
            <a:tailEnd type="none" w="med" len="med"/>
          </a:ln>
          <a:effectLst>
            <a:outerShdw blurRad="50800" dist="38100" algn="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endParaRPr lang="en-US" dirty="0" smtClean="0">
              <a:solidFill>
                <a:srgbClr val="000000"/>
              </a:solidFill>
              <a:latin typeface="Arial" pitchFamily="2" charset="0"/>
            </a:endParaRPr>
          </a:p>
        </p:txBody>
      </p:sp>
      <p:sp>
        <p:nvSpPr>
          <p:cNvPr id="34" name="Pentagon 33"/>
          <p:cNvSpPr/>
          <p:nvPr/>
        </p:nvSpPr>
        <p:spPr bwMode="auto">
          <a:xfrm>
            <a:off x="-10048" y="1473264"/>
            <a:ext cx="2560292" cy="2619355"/>
          </a:xfrm>
          <a:prstGeom prst="homePlate">
            <a:avLst>
              <a:gd name="adj" fmla="val 11594"/>
            </a:avLst>
          </a:prstGeom>
          <a:solidFill>
            <a:schemeClr val="bg1"/>
          </a:solidFill>
          <a:ln w="9525" cap="flat" cmpd="sng" algn="ctr">
            <a:solidFill>
              <a:schemeClr val="tx2"/>
            </a:solidFill>
            <a:prstDash val="solid"/>
            <a:round/>
            <a:headEnd type="none" w="med" len="med"/>
            <a:tailEnd type="none" w="med" len="med"/>
          </a:ln>
          <a:effectLst>
            <a:outerShdw blurRad="50800" dist="38100" algn="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endParaRPr lang="en-US" dirty="0" smtClean="0">
              <a:solidFill>
                <a:srgbClr val="000000"/>
              </a:solidFill>
              <a:latin typeface="Arial" pitchFamily="2" charset="0"/>
            </a:endParaRPr>
          </a:p>
        </p:txBody>
      </p:sp>
      <p:sp>
        <p:nvSpPr>
          <p:cNvPr id="13" name="Rectangle 12"/>
          <p:cNvSpPr/>
          <p:nvPr/>
        </p:nvSpPr>
        <p:spPr>
          <a:xfrm>
            <a:off x="1404093" y="4800585"/>
            <a:ext cx="3243877" cy="1308050"/>
          </a:xfrm>
          <a:prstGeom prst="rect">
            <a:avLst/>
          </a:prstGeom>
        </p:spPr>
        <p:txBody>
          <a:bodyPr wrap="square">
            <a:spAutoFit/>
          </a:bodyPr>
          <a:lstStyle/>
          <a:p>
            <a:pPr marL="182880" lvl="1" indent="-182880">
              <a:spcAft>
                <a:spcPts val="600"/>
              </a:spcAft>
              <a:buClr>
                <a:schemeClr val="tx2"/>
              </a:buClr>
              <a:buSzPct val="100000"/>
              <a:buFont typeface="FrutigerLight" pitchFamily="2" charset="0"/>
              <a:buChar char="»"/>
            </a:pPr>
            <a:r>
              <a:rPr lang="en-US" sz="1600" dirty="0" smtClean="0">
                <a:solidFill>
                  <a:schemeClr val="tx1">
                    <a:lumMod val="75000"/>
                    <a:lumOff val="25000"/>
                  </a:schemeClr>
                </a:solidFill>
                <a:latin typeface="+mn-lt"/>
              </a:rPr>
              <a:t> A faster, simpler way to pay</a:t>
            </a:r>
          </a:p>
          <a:p>
            <a:pPr marL="182880" lvl="1" indent="-182880">
              <a:spcAft>
                <a:spcPts val="600"/>
              </a:spcAft>
              <a:buClr>
                <a:schemeClr val="tx2"/>
              </a:buClr>
              <a:buSzPct val="100000"/>
              <a:buFont typeface="FrutigerLight" pitchFamily="2" charset="0"/>
              <a:buChar char="»"/>
            </a:pPr>
            <a:r>
              <a:rPr lang="en-US" sz="1600" dirty="0" smtClean="0">
                <a:solidFill>
                  <a:schemeClr val="tx1">
                    <a:lumMod val="75000"/>
                    <a:lumOff val="25000"/>
                  </a:schemeClr>
                </a:solidFill>
                <a:latin typeface="+mn-lt"/>
              </a:rPr>
              <a:t> Easier transfers </a:t>
            </a:r>
          </a:p>
          <a:p>
            <a:pPr marL="182880" lvl="1" indent="-182880">
              <a:spcAft>
                <a:spcPts val="600"/>
              </a:spcAft>
              <a:buClr>
                <a:schemeClr val="tx2"/>
              </a:buClr>
              <a:buSzPct val="100000"/>
              <a:buFont typeface="FrutigerLight" pitchFamily="2" charset="0"/>
              <a:buChar char="»"/>
            </a:pPr>
            <a:r>
              <a:rPr lang="en-US" sz="1600" dirty="0" smtClean="0">
                <a:solidFill>
                  <a:schemeClr val="tx1">
                    <a:lumMod val="75000"/>
                    <a:lumOff val="25000"/>
                  </a:schemeClr>
                </a:solidFill>
                <a:latin typeface="+mn-lt"/>
              </a:rPr>
              <a:t> More convenient </a:t>
            </a:r>
          </a:p>
          <a:p>
            <a:pPr marL="182880" lvl="1" indent="-182880">
              <a:spcAft>
                <a:spcPts val="600"/>
              </a:spcAft>
              <a:buClr>
                <a:schemeClr val="tx2"/>
              </a:buClr>
              <a:buSzPct val="100000"/>
              <a:buFont typeface="FrutigerLight" pitchFamily="2" charset="0"/>
              <a:buChar char="»"/>
            </a:pPr>
            <a:r>
              <a:rPr lang="en-US" sz="1600" dirty="0" smtClean="0">
                <a:solidFill>
                  <a:schemeClr val="tx1">
                    <a:lumMod val="75000"/>
                    <a:lumOff val="25000"/>
                  </a:schemeClr>
                </a:solidFill>
                <a:latin typeface="+mn-lt"/>
              </a:rPr>
              <a:t> Available to all riders   </a:t>
            </a:r>
          </a:p>
        </p:txBody>
      </p:sp>
      <p:sp>
        <p:nvSpPr>
          <p:cNvPr id="15" name="Text Box 4"/>
          <p:cNvSpPr txBox="1">
            <a:spLocks noChangeArrowheads="1"/>
          </p:cNvSpPr>
          <p:nvPr/>
        </p:nvSpPr>
        <p:spPr bwMode="auto">
          <a:xfrm>
            <a:off x="568780" y="3337561"/>
            <a:ext cx="1830681" cy="584775"/>
          </a:xfrm>
          <a:prstGeom prst="rect">
            <a:avLst/>
          </a:prstGeom>
          <a:noFill/>
          <a:ln w="9525" algn="ctr">
            <a:noFill/>
            <a:miter lim="800000"/>
            <a:headEnd/>
            <a:tailEnd/>
          </a:ln>
          <a:effectLst/>
        </p:spPr>
        <p:txBody>
          <a:bodyPr wrap="square">
            <a:spAutoFit/>
          </a:bodyPr>
          <a:lstStyle/>
          <a:p>
            <a:r>
              <a:rPr lang="en-GB" sz="1600" dirty="0" smtClean="0">
                <a:solidFill>
                  <a:schemeClr val="tx1">
                    <a:lumMod val="75000"/>
                    <a:lumOff val="25000"/>
                  </a:schemeClr>
                </a:solidFill>
                <a:latin typeface="+mn-lt"/>
              </a:rPr>
              <a:t>Less time </a:t>
            </a:r>
            <a:br>
              <a:rPr lang="en-GB" sz="1600" dirty="0" smtClean="0">
                <a:solidFill>
                  <a:schemeClr val="tx1">
                    <a:lumMod val="75000"/>
                    <a:lumOff val="25000"/>
                  </a:schemeClr>
                </a:solidFill>
                <a:latin typeface="+mn-lt"/>
              </a:rPr>
            </a:br>
            <a:r>
              <a:rPr lang="en-GB" sz="1600" dirty="0" smtClean="0">
                <a:solidFill>
                  <a:schemeClr val="tx1">
                    <a:lumMod val="75000"/>
                    <a:lumOff val="25000"/>
                  </a:schemeClr>
                </a:solidFill>
                <a:latin typeface="+mn-lt"/>
              </a:rPr>
              <a:t>in transit </a:t>
            </a:r>
            <a:endParaRPr lang="en-US" sz="1600" dirty="0">
              <a:solidFill>
                <a:schemeClr val="tx1">
                  <a:lumMod val="75000"/>
                  <a:lumOff val="25000"/>
                </a:schemeClr>
              </a:solidFill>
              <a:latin typeface="+mn-lt"/>
            </a:endParaRPr>
          </a:p>
        </p:txBody>
      </p:sp>
      <p:sp>
        <p:nvSpPr>
          <p:cNvPr id="21" name="Text Box 4"/>
          <p:cNvSpPr txBox="1">
            <a:spLocks noChangeArrowheads="1"/>
          </p:cNvSpPr>
          <p:nvPr/>
        </p:nvSpPr>
        <p:spPr bwMode="auto">
          <a:xfrm>
            <a:off x="2560292" y="3337561"/>
            <a:ext cx="1940365" cy="584775"/>
          </a:xfrm>
          <a:prstGeom prst="rect">
            <a:avLst/>
          </a:prstGeom>
          <a:noFill/>
          <a:ln w="9525" algn="ctr">
            <a:noFill/>
            <a:miter lim="800000"/>
            <a:headEnd/>
            <a:tailEnd/>
          </a:ln>
          <a:effectLst/>
        </p:spPr>
        <p:txBody>
          <a:bodyPr wrap="square">
            <a:spAutoFit/>
          </a:bodyPr>
          <a:lstStyle/>
          <a:p>
            <a:r>
              <a:rPr lang="en-GB" sz="1600" dirty="0" smtClean="0">
                <a:solidFill>
                  <a:schemeClr val="tx1">
                    <a:lumMod val="75000"/>
                    <a:lumOff val="25000"/>
                  </a:schemeClr>
                </a:solidFill>
                <a:latin typeface="+mn-lt"/>
              </a:rPr>
              <a:t>Less chance you’ll miss your ride  </a:t>
            </a:r>
          </a:p>
        </p:txBody>
      </p:sp>
      <p:sp>
        <p:nvSpPr>
          <p:cNvPr id="24" name="Text Box 4"/>
          <p:cNvSpPr txBox="1">
            <a:spLocks noChangeArrowheads="1"/>
          </p:cNvSpPr>
          <p:nvPr/>
        </p:nvSpPr>
        <p:spPr bwMode="auto">
          <a:xfrm>
            <a:off x="5120634" y="3337561"/>
            <a:ext cx="1876038" cy="584775"/>
          </a:xfrm>
          <a:prstGeom prst="rect">
            <a:avLst/>
          </a:prstGeom>
          <a:noFill/>
          <a:ln w="9525" algn="ctr">
            <a:noFill/>
            <a:miter lim="800000"/>
            <a:headEnd/>
            <a:tailEnd/>
          </a:ln>
          <a:effectLst/>
        </p:spPr>
        <p:txBody>
          <a:bodyPr wrap="square">
            <a:spAutoFit/>
          </a:bodyPr>
          <a:lstStyle/>
          <a:p>
            <a:r>
              <a:rPr lang="en-GB" sz="1600" dirty="0" smtClean="0">
                <a:solidFill>
                  <a:schemeClr val="tx1">
                    <a:lumMod val="75000"/>
                    <a:lumOff val="25000"/>
                  </a:schemeClr>
                </a:solidFill>
                <a:latin typeface="+mn-lt"/>
              </a:rPr>
              <a:t>Less to worry about </a:t>
            </a:r>
          </a:p>
        </p:txBody>
      </p:sp>
      <p:sp>
        <p:nvSpPr>
          <p:cNvPr id="33" name="Text Box 4"/>
          <p:cNvSpPr txBox="1">
            <a:spLocks noChangeArrowheads="1"/>
          </p:cNvSpPr>
          <p:nvPr/>
        </p:nvSpPr>
        <p:spPr bwMode="auto">
          <a:xfrm>
            <a:off x="7040855" y="3337561"/>
            <a:ext cx="1872958" cy="584775"/>
          </a:xfrm>
          <a:prstGeom prst="rect">
            <a:avLst/>
          </a:prstGeom>
          <a:noFill/>
          <a:ln w="9525" algn="ctr">
            <a:noFill/>
            <a:miter lim="800000"/>
            <a:headEnd/>
            <a:tailEnd/>
          </a:ln>
          <a:effectLst/>
        </p:spPr>
        <p:txBody>
          <a:bodyPr wrap="square">
            <a:spAutoFit/>
          </a:bodyPr>
          <a:lstStyle/>
          <a:p>
            <a:r>
              <a:rPr lang="en-GB" sz="1600" dirty="0" smtClean="0">
                <a:solidFill>
                  <a:schemeClr val="tx1">
                    <a:lumMod val="75000"/>
                    <a:lumOff val="25000"/>
                  </a:schemeClr>
                </a:solidFill>
                <a:latin typeface="+mn-lt"/>
              </a:rPr>
              <a:t>Fewer cards in </a:t>
            </a:r>
            <a:br>
              <a:rPr lang="en-GB" sz="1600" dirty="0" smtClean="0">
                <a:solidFill>
                  <a:schemeClr val="tx1">
                    <a:lumMod val="75000"/>
                    <a:lumOff val="25000"/>
                  </a:schemeClr>
                </a:solidFill>
                <a:latin typeface="+mn-lt"/>
              </a:rPr>
            </a:br>
            <a:r>
              <a:rPr lang="en-GB" sz="1600" dirty="0" smtClean="0">
                <a:solidFill>
                  <a:schemeClr val="tx1">
                    <a:lumMod val="75000"/>
                    <a:lumOff val="25000"/>
                  </a:schemeClr>
                </a:solidFill>
                <a:latin typeface="+mn-lt"/>
              </a:rPr>
              <a:t>your wallet</a:t>
            </a:r>
          </a:p>
        </p:txBody>
      </p:sp>
      <p:sp>
        <p:nvSpPr>
          <p:cNvPr id="39" name="Rectangle 38"/>
          <p:cNvSpPr/>
          <p:nvPr/>
        </p:nvSpPr>
        <p:spPr bwMode="gray">
          <a:xfrm>
            <a:off x="1391288" y="4310827"/>
            <a:ext cx="2916442" cy="400110"/>
          </a:xfrm>
          <a:prstGeom prst="rect">
            <a:avLst/>
          </a:prstGeom>
          <a:effectLst/>
        </p:spPr>
        <p:txBody>
          <a:bodyPr wrap="square">
            <a:spAutoFit/>
          </a:bodyPr>
          <a:lstStyle/>
          <a:p>
            <a:pPr lvl="0"/>
            <a:r>
              <a:rPr lang="en-US" dirty="0" smtClean="0">
                <a:solidFill>
                  <a:srgbClr val="002060"/>
                </a:solidFill>
                <a:latin typeface="Arial"/>
              </a:rPr>
              <a:t>Tap</a:t>
            </a:r>
            <a:r>
              <a:rPr lang="en-US" baseline="30000" dirty="0" smtClean="0">
                <a:solidFill>
                  <a:srgbClr val="002060"/>
                </a:solidFill>
                <a:latin typeface="Arial"/>
              </a:rPr>
              <a:t> </a:t>
            </a:r>
            <a:r>
              <a:rPr lang="en-US" dirty="0">
                <a:solidFill>
                  <a:srgbClr val="002060"/>
                </a:solidFill>
                <a:latin typeface="Arial"/>
              </a:rPr>
              <a:t>&amp; </a:t>
            </a:r>
            <a:r>
              <a:rPr lang="en-US" dirty="0" err="1">
                <a:solidFill>
                  <a:srgbClr val="002060"/>
                </a:solidFill>
                <a:latin typeface="Arial"/>
              </a:rPr>
              <a:t>g</a:t>
            </a:r>
            <a:r>
              <a:rPr lang="en-US" dirty="0" err="1" smtClean="0">
                <a:solidFill>
                  <a:srgbClr val="002060"/>
                </a:solidFill>
                <a:latin typeface="Arial"/>
              </a:rPr>
              <a:t>o</a:t>
            </a:r>
            <a:r>
              <a:rPr lang="en-US" baseline="30000" dirty="0" err="1" smtClean="0">
                <a:solidFill>
                  <a:srgbClr val="002060"/>
                </a:solidFill>
                <a:latin typeface="Arial"/>
              </a:rPr>
              <a:t>TM</a:t>
            </a:r>
            <a:r>
              <a:rPr lang="en-US" baseline="30000" dirty="0" smtClean="0">
                <a:solidFill>
                  <a:srgbClr val="002060"/>
                </a:solidFill>
                <a:latin typeface="Arial"/>
              </a:rPr>
              <a:t> </a:t>
            </a:r>
            <a:r>
              <a:rPr lang="en-US" dirty="0" smtClean="0">
                <a:solidFill>
                  <a:srgbClr val="002060"/>
                </a:solidFill>
                <a:latin typeface="Arial"/>
              </a:rPr>
              <a:t>to Ride</a:t>
            </a:r>
            <a:endParaRPr lang="en-US" dirty="0">
              <a:solidFill>
                <a:srgbClr val="002060"/>
              </a:solidFill>
              <a:latin typeface="Arial"/>
            </a:endParaRPr>
          </a:p>
        </p:txBody>
      </p:sp>
      <p:pic>
        <p:nvPicPr>
          <p:cNvPr id="286722" name="Picture 2" descr="C:\Users\Reddy or Knot\Work in Progress\MasterCard\2912 MCPP Transit Education PPT\reference\shutterstock_2919077_sm.jpg"/>
          <p:cNvPicPr>
            <a:picLocks noChangeAspect="1" noChangeArrowheads="1"/>
          </p:cNvPicPr>
          <p:nvPr/>
        </p:nvPicPr>
        <p:blipFill>
          <a:blip r:embed="rId7" cstate="screen"/>
          <a:srcRect/>
          <a:stretch>
            <a:fillRect/>
          </a:stretch>
        </p:blipFill>
        <p:spPr bwMode="auto">
          <a:xfrm>
            <a:off x="0" y="1685365"/>
            <a:ext cx="2011708" cy="1578550"/>
          </a:xfrm>
          <a:prstGeom prst="rect">
            <a:avLst/>
          </a:prstGeom>
          <a:noFill/>
          <a:effectLst/>
        </p:spPr>
      </p:pic>
      <p:grpSp>
        <p:nvGrpSpPr>
          <p:cNvPr id="26" name="Group 25"/>
          <p:cNvGrpSpPr/>
          <p:nvPr/>
        </p:nvGrpSpPr>
        <p:grpSpPr>
          <a:xfrm rot="877242">
            <a:off x="7476113" y="1765743"/>
            <a:ext cx="689319" cy="408910"/>
            <a:chOff x="7173021" y="2219742"/>
            <a:chExt cx="1050239" cy="646331"/>
          </a:xfrm>
        </p:grpSpPr>
        <p:sp>
          <p:nvSpPr>
            <p:cNvPr id="25" name="Rounded Rectangle 24"/>
            <p:cNvSpPr/>
            <p:nvPr/>
          </p:nvSpPr>
          <p:spPr bwMode="auto">
            <a:xfrm>
              <a:off x="7173021" y="2219742"/>
              <a:ext cx="1050239" cy="646331"/>
            </a:xfrm>
            <a:prstGeom prst="roundRect">
              <a:avLst>
                <a:gd name="adj" fmla="val 6406"/>
              </a:avLst>
            </a:prstGeom>
            <a:solidFill>
              <a:schemeClr val="bg1">
                <a:lumMod val="9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2" charset="0"/>
              </a:endParaRPr>
            </a:p>
          </p:txBody>
        </p:sp>
        <p:pic>
          <p:nvPicPr>
            <p:cNvPr id="31" name="Picture 4" descr="http://www.autoshowny.com/images/show/nywaterway.gif"/>
            <p:cNvPicPr>
              <a:picLocks noChangeAspect="1" noChangeArrowheads="1"/>
            </p:cNvPicPr>
            <p:nvPr/>
          </p:nvPicPr>
          <p:blipFill>
            <a:blip r:embed="rId8" cstate="screen"/>
            <a:srcRect/>
            <a:stretch>
              <a:fillRect/>
            </a:stretch>
          </p:blipFill>
          <p:spPr bwMode="auto">
            <a:xfrm>
              <a:off x="7221890" y="2307163"/>
              <a:ext cx="952500" cy="471488"/>
            </a:xfrm>
            <a:prstGeom prst="rect">
              <a:avLst/>
            </a:prstGeom>
            <a:noFill/>
          </p:spPr>
        </p:pic>
      </p:grpSp>
      <p:pic>
        <p:nvPicPr>
          <p:cNvPr id="30" name="Picture 2" descr="http://blog.nj.com/transit/2007/08/small_quick.jpg"/>
          <p:cNvPicPr>
            <a:picLocks noChangeAspect="1" noChangeArrowheads="1"/>
          </p:cNvPicPr>
          <p:nvPr/>
        </p:nvPicPr>
        <p:blipFill>
          <a:blip r:embed="rId9" cstate="screen"/>
          <a:srcRect/>
          <a:stretch>
            <a:fillRect/>
          </a:stretch>
        </p:blipFill>
        <p:spPr bwMode="auto">
          <a:xfrm rot="393629">
            <a:off x="7168189" y="2163000"/>
            <a:ext cx="1004193" cy="617217"/>
          </a:xfrm>
          <a:prstGeom prst="roundRect">
            <a:avLst>
              <a:gd name="adj" fmla="val 6226"/>
            </a:avLst>
          </a:prstGeom>
          <a:noFill/>
          <a:effectLst>
            <a:outerShdw blurRad="50800" dist="38100" dir="2700000" algn="tl" rotWithShape="0">
              <a:prstClr val="black">
                <a:alpha val="40000"/>
              </a:prstClr>
            </a:outerShdw>
          </a:effectLst>
        </p:spPr>
      </p:pic>
      <p:pic>
        <p:nvPicPr>
          <p:cNvPr id="29" name="Picture 68" descr="C:\Documents and Settings\Matt\My Documents\_Northwood\Projects\08-1055 Adv Pay Presentation Support\Production\09-05-2008\art\metro-card.png"/>
          <p:cNvPicPr>
            <a:picLocks noChangeAspect="1" noChangeArrowheads="1"/>
          </p:cNvPicPr>
          <p:nvPr/>
        </p:nvPicPr>
        <p:blipFill>
          <a:blip r:embed="rId10" cstate="screen"/>
          <a:stretch>
            <a:fillRect/>
          </a:stretch>
        </p:blipFill>
        <p:spPr bwMode="auto">
          <a:xfrm rot="21220019">
            <a:off x="7675716" y="2624030"/>
            <a:ext cx="1057275" cy="657225"/>
          </a:xfrm>
          <a:prstGeom prst="rect">
            <a:avLst/>
          </a:prstGeom>
          <a:noFill/>
          <a:effectLst>
            <a:outerShdw blurRad="50800" dist="38100" dir="10800000" algn="r" rotWithShape="0">
              <a:prstClr val="black">
                <a:alpha val="40000"/>
              </a:prstClr>
            </a:outerShdw>
          </a:effectLst>
          <a:scene3d>
            <a:camera prst="orthographicFront"/>
            <a:lightRig rig="threePt" dir="t"/>
          </a:scene3d>
          <a:sp3d extrusionH="12700">
            <a:bevelT w="50800" h="6350"/>
          </a:sp3d>
        </p:spPr>
      </p:pic>
      <p:sp>
        <p:nvSpPr>
          <p:cNvPr id="4" name="Date Placeholder 3"/>
          <p:cNvSpPr>
            <a:spLocks noGrp="1"/>
          </p:cNvSpPr>
          <p:nvPr>
            <p:ph type="dt" sz="half" idx="2"/>
          </p:nvPr>
        </p:nvSpPr>
        <p:spPr/>
        <p:txBody>
          <a:bodyPr/>
          <a:lstStyle/>
          <a:p>
            <a:pPr>
              <a:defRPr/>
            </a:pPr>
            <a:fld id="{FC07A792-096A-40DB-807F-5C541E25CAE3}" type="datetime4">
              <a:rPr lang="en-US" smtClean="0"/>
              <a:t>September 30, 2015</a:t>
            </a:fld>
            <a:endParaRPr lang="en-US" dirty="0"/>
          </a:p>
        </p:txBody>
      </p:sp>
      <p:sp>
        <p:nvSpPr>
          <p:cNvPr id="5" name="Slide Number Placeholder 4"/>
          <p:cNvSpPr>
            <a:spLocks noGrp="1"/>
          </p:cNvSpPr>
          <p:nvPr>
            <p:ph type="sldNum" sz="quarter" idx="4"/>
          </p:nvPr>
        </p:nvSpPr>
        <p:spPr/>
        <p:txBody>
          <a:bodyPr/>
          <a:lstStyle/>
          <a:p>
            <a:pPr>
              <a:defRPr/>
            </a:pPr>
            <a:r>
              <a:rPr lang="en-US" smtClean="0"/>
              <a:t>Page </a:t>
            </a:r>
            <a:fld id="{6618F435-EC4F-44D2-82DD-C303827817C6}" type="slidenum">
              <a:rPr lang="en-US" smtClean="0"/>
              <a:pPr>
                <a:defRPr/>
              </a:pPr>
              <a:t>7</a:t>
            </a:fld>
            <a:endParaRPr lang="en-US" dirty="0"/>
          </a:p>
        </p:txBody>
      </p:sp>
      <p:sp>
        <p:nvSpPr>
          <p:cNvPr id="6" name="Title 5"/>
          <p:cNvSpPr>
            <a:spLocks noGrp="1"/>
          </p:cNvSpPr>
          <p:nvPr>
            <p:ph type="title"/>
          </p:nvPr>
        </p:nvSpPr>
        <p:spPr/>
        <p:txBody>
          <a:bodyPr/>
          <a:lstStyle/>
          <a:p>
            <a:r>
              <a:rPr lang="en-US" dirty="0" smtClean="0"/>
              <a:t>MasterCard Contactless and Transit</a:t>
            </a:r>
            <a:endParaRPr lang="en-US" dirty="0"/>
          </a:p>
        </p:txBody>
      </p:sp>
      <p:pic>
        <p:nvPicPr>
          <p:cNvPr id="27" name="Picture 2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3774" y="6455875"/>
            <a:ext cx="947058" cy="372904"/>
          </a:xfrm>
          <a:prstGeom prst="rect">
            <a:avLst/>
          </a:prstGeom>
        </p:spPr>
      </p:pic>
    </p:spTree>
    <p:extLst>
      <p:ext uri="{BB962C8B-B14F-4D97-AF65-F5344CB8AC3E}">
        <p14:creationId xmlns:p14="http://schemas.microsoft.com/office/powerpoint/2010/main" val="14260590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76072" y="354283"/>
            <a:ext cx="6880225" cy="812530"/>
          </a:xfrm>
        </p:spPr>
        <p:txBody>
          <a:bodyPr/>
          <a:lstStyle/>
          <a:p>
            <a:r>
              <a:rPr lang="es-CO" dirty="0"/>
              <a:t>Recaudo </a:t>
            </a:r>
            <a:r>
              <a:rPr lang="es-CO" dirty="0" err="1" smtClean="0"/>
              <a:t>Bogota</a:t>
            </a:r>
            <a:r>
              <a:rPr lang="es-CO" dirty="0" smtClean="0"/>
              <a:t> </a:t>
            </a:r>
            <a:r>
              <a:rPr lang="es-CO" dirty="0" err="1"/>
              <a:t>Hybrid</a:t>
            </a:r>
            <a:r>
              <a:rPr lang="es-CO" dirty="0"/>
              <a:t> </a:t>
            </a:r>
            <a:r>
              <a:rPr lang="es-CO" dirty="0" err="1"/>
              <a:t>card</a:t>
            </a:r>
            <a:r>
              <a:rPr lang="es-CO" dirty="0"/>
              <a:t> </a:t>
            </a:r>
            <a:r>
              <a:rPr lang="es-CO" dirty="0" err="1" smtClean="0"/>
              <a:t>solution</a:t>
            </a:r>
            <a:r>
              <a:rPr lang="es-CO" dirty="0" smtClean="0"/>
              <a:t>: 2 </a:t>
            </a:r>
            <a:r>
              <a:rPr lang="es-CO" dirty="0" err="1" smtClean="0"/>
              <a:t>cards</a:t>
            </a:r>
            <a:r>
              <a:rPr lang="es-CO" dirty="0" smtClean="0"/>
              <a:t> in 1</a:t>
            </a:r>
            <a:endParaRPr lang="es-CO" dirty="0"/>
          </a:p>
        </p:txBody>
      </p:sp>
      <p:pic>
        <p:nvPicPr>
          <p:cNvPr id="1026" name="Picture 2"/>
          <p:cNvPicPr>
            <a:picLocks noChangeAspect="1" noChangeArrowheads="1"/>
          </p:cNvPicPr>
          <p:nvPr/>
        </p:nvPicPr>
        <p:blipFill>
          <a:blip r:embed="rId3" cstate="print"/>
          <a:srcRect/>
          <a:stretch>
            <a:fillRect/>
          </a:stretch>
        </p:blipFill>
        <p:spPr bwMode="auto">
          <a:xfrm>
            <a:off x="6499225" y="4222750"/>
            <a:ext cx="1230313" cy="1270000"/>
          </a:xfrm>
          <a:prstGeom prst="rect">
            <a:avLst/>
          </a:prstGeom>
          <a:noFill/>
          <a:ln w="9525">
            <a:noFill/>
            <a:miter lim="800000"/>
            <a:headEnd/>
            <a:tailEnd/>
          </a:ln>
          <a:effectLst>
            <a:reflection blurRad="6350" stA="52000" endA="300" endPos="35000" dir="5400000" sy="-100000" algn="bl" rotWithShape="0"/>
          </a:effectLst>
        </p:spPr>
      </p:pic>
      <p:pic>
        <p:nvPicPr>
          <p:cNvPr id="1027" name="Picture 3"/>
          <p:cNvPicPr>
            <a:picLocks noChangeAspect="1" noChangeArrowheads="1"/>
          </p:cNvPicPr>
          <p:nvPr/>
        </p:nvPicPr>
        <p:blipFill>
          <a:blip r:embed="rId4" cstate="print"/>
          <a:srcRect/>
          <a:stretch>
            <a:fillRect/>
          </a:stretch>
        </p:blipFill>
        <p:spPr bwMode="auto">
          <a:xfrm>
            <a:off x="7729538" y="4222750"/>
            <a:ext cx="1279525" cy="1270000"/>
          </a:xfrm>
          <a:prstGeom prst="rect">
            <a:avLst/>
          </a:prstGeom>
          <a:noFill/>
          <a:ln w="9525">
            <a:noFill/>
            <a:miter lim="800000"/>
            <a:headEnd/>
            <a:tailEnd/>
          </a:ln>
          <a:effectLst>
            <a:reflection blurRad="6350" stA="52000" endA="300" endPos="35000" dir="5400000" sy="-100000" algn="bl" rotWithShape="0"/>
          </a:effectLst>
        </p:spPr>
      </p:pic>
      <p:pic>
        <p:nvPicPr>
          <p:cNvPr id="9" name="Picture 8" descr="Fotolia_11636609_Subscription_L.jpg"/>
          <p:cNvPicPr>
            <a:picLocks noChangeAspect="1"/>
          </p:cNvPicPr>
          <p:nvPr/>
        </p:nvPicPr>
        <p:blipFill>
          <a:blip r:embed="rId5" cstate="screen"/>
          <a:srcRect b="2645"/>
          <a:stretch>
            <a:fillRect/>
          </a:stretch>
        </p:blipFill>
        <p:spPr>
          <a:xfrm>
            <a:off x="6413500" y="1362613"/>
            <a:ext cx="1552250" cy="1137847"/>
          </a:xfrm>
          <a:prstGeom prst="rect">
            <a:avLst/>
          </a:prstGeom>
          <a:effectLst>
            <a:reflection blurRad="6350" stA="52000" endA="300" endPos="35000" dir="5400000" sy="-100000" algn="bl" rotWithShape="0"/>
          </a:effectLst>
        </p:spPr>
      </p:pic>
      <p:graphicFrame>
        <p:nvGraphicFramePr>
          <p:cNvPr id="10" name="Diagram 9"/>
          <p:cNvGraphicFramePr/>
          <p:nvPr>
            <p:extLst>
              <p:ext uri="{D42A27DB-BD31-4B8C-83A1-F6EECF244321}">
                <p14:modId xmlns:p14="http://schemas.microsoft.com/office/powerpoint/2010/main" val="1923413456"/>
              </p:ext>
            </p:extLst>
          </p:nvPr>
        </p:nvGraphicFramePr>
        <p:xfrm>
          <a:off x="2905125" y="1400713"/>
          <a:ext cx="1114426" cy="113784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1" name="Diagram 10"/>
          <p:cNvGraphicFramePr/>
          <p:nvPr>
            <p:extLst>
              <p:ext uri="{D42A27DB-BD31-4B8C-83A1-F6EECF244321}">
                <p14:modId xmlns:p14="http://schemas.microsoft.com/office/powerpoint/2010/main" val="2122167090"/>
              </p:ext>
            </p:extLst>
          </p:nvPr>
        </p:nvGraphicFramePr>
        <p:xfrm>
          <a:off x="2962275" y="4241800"/>
          <a:ext cx="1114426" cy="1137847"/>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1029" name="Picture 5" descr="C:\Users\e025270\Documents\Images\Corporate\mc_pp_v_pos_png.png"/>
          <p:cNvPicPr>
            <a:picLocks noChangeAspect="1" noChangeArrowheads="1"/>
          </p:cNvPicPr>
          <p:nvPr/>
        </p:nvPicPr>
        <p:blipFill>
          <a:blip r:embed="rId16" cstate="print"/>
          <a:srcRect/>
          <a:stretch>
            <a:fillRect/>
          </a:stretch>
        </p:blipFill>
        <p:spPr bwMode="auto">
          <a:xfrm>
            <a:off x="7875588" y="1905001"/>
            <a:ext cx="696913" cy="508166"/>
          </a:xfrm>
          <a:prstGeom prst="rect">
            <a:avLst/>
          </a:prstGeom>
          <a:noFill/>
        </p:spPr>
      </p:pic>
      <p:pic>
        <p:nvPicPr>
          <p:cNvPr id="1030" name="Picture 6" descr="C:\Users\e025270\Documents\Images\Corporate\mc_brand_png.png"/>
          <p:cNvPicPr>
            <a:picLocks noChangeAspect="1" noChangeArrowheads="1"/>
          </p:cNvPicPr>
          <p:nvPr/>
        </p:nvPicPr>
        <p:blipFill>
          <a:blip r:embed="rId17" cstate="print"/>
          <a:srcRect/>
          <a:stretch>
            <a:fillRect/>
          </a:stretch>
        </p:blipFill>
        <p:spPr bwMode="auto">
          <a:xfrm>
            <a:off x="7340600" y="2391508"/>
            <a:ext cx="601814" cy="380267"/>
          </a:xfrm>
          <a:prstGeom prst="rect">
            <a:avLst/>
          </a:prstGeom>
          <a:noFill/>
          <a:effectLst>
            <a:reflection blurRad="6350" stA="50000" endA="300" endPos="38500" dist="50800" dir="5400000" sy="-100000" algn="bl" rotWithShape="0"/>
          </a:effectLst>
        </p:spPr>
      </p:pic>
      <p:pic>
        <p:nvPicPr>
          <p:cNvPr id="1031" name="Picture 7" descr="C:\Users\e025270\Documents\Images\Corporate\ms_brand_png.png"/>
          <p:cNvPicPr>
            <a:picLocks noChangeAspect="1" noChangeArrowheads="1"/>
          </p:cNvPicPr>
          <p:nvPr/>
        </p:nvPicPr>
        <p:blipFill>
          <a:blip r:embed="rId18" cstate="print"/>
          <a:srcRect/>
          <a:stretch>
            <a:fillRect/>
          </a:stretch>
        </p:blipFill>
        <p:spPr bwMode="auto">
          <a:xfrm>
            <a:off x="7951939" y="2391508"/>
            <a:ext cx="595313" cy="376159"/>
          </a:xfrm>
          <a:prstGeom prst="rect">
            <a:avLst/>
          </a:prstGeom>
          <a:noFill/>
          <a:effectLst>
            <a:reflection blurRad="6350" stA="50000" endA="300" endPos="38500" dist="50800" dir="5400000" sy="-100000" algn="bl" rotWithShape="0"/>
          </a:effectLst>
        </p:spPr>
      </p:pic>
      <p:pic>
        <p:nvPicPr>
          <p:cNvPr id="1032" name="Picture 8" descr="C:\Users\e025270\Documents\Images\Corporate\cr_brand_png.png"/>
          <p:cNvPicPr>
            <a:picLocks noChangeAspect="1" noChangeArrowheads="1"/>
          </p:cNvPicPr>
          <p:nvPr/>
        </p:nvPicPr>
        <p:blipFill>
          <a:blip r:embed="rId19" cstate="print"/>
          <a:srcRect/>
          <a:stretch>
            <a:fillRect/>
          </a:stretch>
        </p:blipFill>
        <p:spPr bwMode="auto">
          <a:xfrm>
            <a:off x="8526138" y="2413167"/>
            <a:ext cx="567536" cy="358608"/>
          </a:xfrm>
          <a:prstGeom prst="rect">
            <a:avLst/>
          </a:prstGeom>
          <a:noFill/>
          <a:effectLst>
            <a:reflection blurRad="6350" stA="50000" endA="300" endPos="38500" dist="50800" dir="5400000" sy="-100000" algn="bl" rotWithShape="0"/>
          </a:effectLst>
        </p:spPr>
      </p:pic>
      <p:sp>
        <p:nvSpPr>
          <p:cNvPr id="17" name="TextBox 16"/>
          <p:cNvSpPr txBox="1"/>
          <p:nvPr/>
        </p:nvSpPr>
        <p:spPr>
          <a:xfrm>
            <a:off x="4429264" y="1555463"/>
            <a:ext cx="1507144" cy="1077218"/>
          </a:xfrm>
          <a:prstGeom prst="rect">
            <a:avLst/>
          </a:prstGeom>
          <a:effectLst>
            <a:outerShdw blurRad="40000" dist="23000" dir="5400000" rotWithShape="0">
              <a:srgbClr val="000000">
                <a:alpha val="35000"/>
              </a:srgbClr>
            </a:outerShdw>
            <a:reflection blurRad="6350" stA="50000" endA="300" endPos="38500" dist="50800" dir="5400000" sy="-100000" algn="bl" rotWithShape="0"/>
          </a:effectLst>
        </p:spPr>
        <p:style>
          <a:lnRef idx="0">
            <a:schemeClr val="accent6"/>
          </a:lnRef>
          <a:fillRef idx="3">
            <a:schemeClr val="accent6"/>
          </a:fillRef>
          <a:effectRef idx="3">
            <a:schemeClr val="accent6"/>
          </a:effectRef>
          <a:fontRef idx="minor">
            <a:schemeClr val="lt1"/>
          </a:fontRef>
        </p:style>
        <p:txBody>
          <a:bodyPr wrap="none" rtlCol="0">
            <a:spAutoFit/>
          </a:bodyPr>
          <a:lstStyle/>
          <a:p>
            <a:pPr algn="ctr"/>
            <a:r>
              <a:rPr lang="es-CO" sz="1600" dirty="0" err="1" smtClean="0">
                <a:latin typeface="+mn-lt"/>
              </a:rPr>
              <a:t>Contactless</a:t>
            </a:r>
            <a:endParaRPr lang="es-CO" sz="1600" dirty="0"/>
          </a:p>
          <a:p>
            <a:pPr algn="ctr"/>
            <a:r>
              <a:rPr lang="es-CO" sz="1600" dirty="0" err="1" smtClean="0">
                <a:latin typeface="+mn-lt"/>
              </a:rPr>
              <a:t>Payment</a:t>
            </a:r>
            <a:r>
              <a:rPr lang="es-CO" sz="1600" dirty="0" smtClean="0">
                <a:latin typeface="+mn-lt"/>
              </a:rPr>
              <a:t> App.</a:t>
            </a:r>
          </a:p>
          <a:p>
            <a:pPr algn="ctr"/>
            <a:r>
              <a:rPr lang="es-CO" sz="1600" dirty="0" err="1" smtClean="0">
                <a:latin typeface="+mn-lt"/>
              </a:rPr>
              <a:t>Credit</a:t>
            </a:r>
            <a:r>
              <a:rPr lang="es-CO" sz="1600" dirty="0" smtClean="0">
                <a:latin typeface="+mn-lt"/>
              </a:rPr>
              <a:t> </a:t>
            </a:r>
            <a:r>
              <a:rPr lang="es-CO" sz="1600" dirty="0" err="1" smtClean="0">
                <a:latin typeface="+mn-lt"/>
              </a:rPr>
              <a:t>or</a:t>
            </a:r>
            <a:r>
              <a:rPr lang="es-CO" sz="1600" dirty="0" smtClean="0">
                <a:latin typeface="+mn-lt"/>
              </a:rPr>
              <a:t> </a:t>
            </a:r>
            <a:r>
              <a:rPr lang="es-CO" sz="1600" dirty="0" err="1" smtClean="0">
                <a:latin typeface="+mn-lt"/>
              </a:rPr>
              <a:t>Debit</a:t>
            </a:r>
            <a:endParaRPr lang="es-CO" sz="1600" dirty="0" smtClean="0">
              <a:latin typeface="+mn-lt"/>
            </a:endParaRPr>
          </a:p>
          <a:p>
            <a:pPr algn="ctr"/>
            <a:endParaRPr lang="es-CO" sz="1600" dirty="0" smtClean="0">
              <a:latin typeface="+mn-lt"/>
            </a:endParaRPr>
          </a:p>
        </p:txBody>
      </p:sp>
      <p:sp>
        <p:nvSpPr>
          <p:cNvPr id="18" name="TextBox 17"/>
          <p:cNvSpPr txBox="1"/>
          <p:nvPr/>
        </p:nvSpPr>
        <p:spPr>
          <a:xfrm>
            <a:off x="4305236" y="4446153"/>
            <a:ext cx="1850443" cy="584775"/>
          </a:xfrm>
          <a:prstGeom prst="rect">
            <a:avLst/>
          </a:prstGeom>
          <a:effectLst>
            <a:outerShdw blurRad="40000" dist="23000" dir="5400000" rotWithShape="0">
              <a:srgbClr val="000000">
                <a:alpha val="35000"/>
              </a:srgbClr>
            </a:outerShdw>
            <a:reflection blurRad="6350" stA="50000" endA="300" endPos="38500" dist="50800" dir="5400000" sy="-100000" algn="bl" rotWithShape="0"/>
          </a:effectLst>
        </p:spPr>
        <p:style>
          <a:lnRef idx="0">
            <a:schemeClr val="accent6"/>
          </a:lnRef>
          <a:fillRef idx="3">
            <a:schemeClr val="accent6"/>
          </a:fillRef>
          <a:effectRef idx="3">
            <a:schemeClr val="accent6"/>
          </a:effectRef>
          <a:fontRef idx="minor">
            <a:schemeClr val="lt1"/>
          </a:fontRef>
        </p:style>
        <p:txBody>
          <a:bodyPr wrap="none" rtlCol="0">
            <a:spAutoFit/>
          </a:bodyPr>
          <a:lstStyle/>
          <a:p>
            <a:pPr algn="ctr"/>
            <a:r>
              <a:rPr lang="es-CO" sz="1600" dirty="0" err="1" smtClean="0"/>
              <a:t>Transit</a:t>
            </a:r>
            <a:r>
              <a:rPr lang="es-CO" sz="1600" dirty="0" smtClean="0"/>
              <a:t> </a:t>
            </a:r>
            <a:r>
              <a:rPr lang="es-CO" sz="1600" dirty="0" err="1" smtClean="0"/>
              <a:t>Application</a:t>
            </a:r>
            <a:endParaRPr lang="es-CO" sz="1600" dirty="0" smtClean="0"/>
          </a:p>
          <a:p>
            <a:pPr algn="ctr"/>
            <a:r>
              <a:rPr lang="es-CO" sz="1600" dirty="0" smtClean="0"/>
              <a:t>Recaudo Bogotá</a:t>
            </a:r>
          </a:p>
        </p:txBody>
      </p:sp>
      <p:sp>
        <p:nvSpPr>
          <p:cNvPr id="19" name="TextBox 18"/>
          <p:cNvSpPr txBox="1"/>
          <p:nvPr/>
        </p:nvSpPr>
        <p:spPr>
          <a:xfrm>
            <a:off x="2039355" y="5914320"/>
            <a:ext cx="4854920" cy="400110"/>
          </a:xfrm>
          <a:prstGeom prst="rect">
            <a:avLst/>
          </a:prstGeom>
          <a:effectLst>
            <a:outerShdw blurRad="40000" dist="23000" dir="5400000" rotWithShape="0">
              <a:srgbClr val="000000">
                <a:alpha val="35000"/>
              </a:srgbClr>
            </a:outerShdw>
            <a:reflection blurRad="6350" stA="50000" endA="300" endPos="38500" dist="50800" dir="5400000" sy="-100000" algn="bl" rotWithShape="0"/>
          </a:effectLst>
        </p:spPr>
        <p:style>
          <a:lnRef idx="0">
            <a:schemeClr val="accent6"/>
          </a:lnRef>
          <a:fillRef idx="3">
            <a:schemeClr val="accent6"/>
          </a:fillRef>
          <a:effectRef idx="3">
            <a:schemeClr val="accent6"/>
          </a:effectRef>
          <a:fontRef idx="minor">
            <a:schemeClr val="lt1"/>
          </a:fontRef>
        </p:style>
        <p:txBody>
          <a:bodyPr wrap="none" rtlCol="0">
            <a:spAutoFit/>
          </a:bodyPr>
          <a:lstStyle/>
          <a:p>
            <a:pPr algn="ctr"/>
            <a:r>
              <a:rPr lang="es-CO" dirty="0" err="1" smtClean="0">
                <a:latin typeface="+mn-lt"/>
              </a:rPr>
              <a:t>One</a:t>
            </a:r>
            <a:r>
              <a:rPr lang="es-CO" dirty="0" smtClean="0">
                <a:latin typeface="+mn-lt"/>
              </a:rPr>
              <a:t> </a:t>
            </a:r>
            <a:r>
              <a:rPr lang="es-CO" dirty="0" err="1" smtClean="0">
                <a:latin typeface="+mn-lt"/>
              </a:rPr>
              <a:t>Card</a:t>
            </a:r>
            <a:r>
              <a:rPr lang="es-CO" dirty="0" smtClean="0">
                <a:latin typeface="+mn-lt"/>
              </a:rPr>
              <a:t> – </a:t>
            </a:r>
            <a:r>
              <a:rPr lang="es-CO" dirty="0" err="1" smtClean="0">
                <a:latin typeface="+mn-lt"/>
              </a:rPr>
              <a:t>One</a:t>
            </a:r>
            <a:r>
              <a:rPr lang="es-CO" dirty="0" smtClean="0">
                <a:latin typeface="+mn-lt"/>
              </a:rPr>
              <a:t> Chip – </a:t>
            </a:r>
            <a:r>
              <a:rPr lang="es-CO" dirty="0" err="1" smtClean="0">
                <a:latin typeface="+mn-lt"/>
              </a:rPr>
              <a:t>Two</a:t>
            </a:r>
            <a:r>
              <a:rPr lang="es-CO" dirty="0" smtClean="0">
                <a:latin typeface="+mn-lt"/>
              </a:rPr>
              <a:t> </a:t>
            </a:r>
            <a:r>
              <a:rPr lang="es-CO" dirty="0" err="1" smtClean="0">
                <a:latin typeface="+mn-lt"/>
              </a:rPr>
              <a:t>Applications</a:t>
            </a:r>
            <a:endParaRPr lang="es-CO" dirty="0" smtClean="0">
              <a:latin typeface="+mn-lt"/>
            </a:endParaRPr>
          </a:p>
        </p:txBody>
      </p:sp>
      <p:cxnSp>
        <p:nvCxnSpPr>
          <p:cNvPr id="21" name="Elbow Connector 20"/>
          <p:cNvCxnSpPr/>
          <p:nvPr/>
        </p:nvCxnSpPr>
        <p:spPr bwMode="auto">
          <a:xfrm flipV="1">
            <a:off x="1762125" y="1752600"/>
            <a:ext cx="1419225" cy="660568"/>
          </a:xfrm>
          <a:prstGeom prst="bentConnector3">
            <a:avLst>
              <a:gd name="adj1" fmla="val -336"/>
            </a:avLst>
          </a:prstGeom>
          <a:ln>
            <a:headEnd type="none" w="med" len="med"/>
            <a:tailEnd type="arrow"/>
          </a:ln>
        </p:spPr>
        <p:style>
          <a:lnRef idx="2">
            <a:schemeClr val="accent6"/>
          </a:lnRef>
          <a:fillRef idx="0">
            <a:schemeClr val="accent6"/>
          </a:fillRef>
          <a:effectRef idx="1">
            <a:schemeClr val="accent6"/>
          </a:effectRef>
          <a:fontRef idx="minor">
            <a:schemeClr val="tx1"/>
          </a:fontRef>
        </p:style>
      </p:cxnSp>
      <p:cxnSp>
        <p:nvCxnSpPr>
          <p:cNvPr id="26" name="Elbow Connector 25"/>
          <p:cNvCxnSpPr/>
          <p:nvPr/>
        </p:nvCxnSpPr>
        <p:spPr bwMode="auto">
          <a:xfrm>
            <a:off x="1885950" y="4714875"/>
            <a:ext cx="1581150" cy="438450"/>
          </a:xfrm>
          <a:prstGeom prst="bentConnector3">
            <a:avLst>
              <a:gd name="adj1" fmla="val -602"/>
            </a:avLst>
          </a:prstGeom>
          <a:ln>
            <a:headEnd type="none" w="med" len="med"/>
            <a:tailEnd type="arrow"/>
          </a:ln>
        </p:spPr>
        <p:style>
          <a:lnRef idx="2">
            <a:schemeClr val="accent6"/>
          </a:lnRef>
          <a:fillRef idx="0">
            <a:schemeClr val="accent6"/>
          </a:fillRef>
          <a:effectRef idx="1">
            <a:schemeClr val="accent6"/>
          </a:effectRef>
          <a:fontRef idx="minor">
            <a:schemeClr val="tx1"/>
          </a:fontRef>
        </p:style>
      </p:cxnSp>
      <p:pic>
        <p:nvPicPr>
          <p:cNvPr id="22" name="Picture 2"/>
          <p:cNvPicPr>
            <a:picLocks noChangeAspect="1" noChangeArrowheads="1"/>
          </p:cNvPicPr>
          <p:nvPr/>
        </p:nvPicPr>
        <p:blipFill>
          <a:blip r:embed="rId20">
            <a:extLst>
              <a:ext uri="{28A0092B-C50C-407E-A947-70E740481C1C}">
                <a14:useLocalDpi xmlns:a14="http://schemas.microsoft.com/office/drawing/2010/main" val="0"/>
              </a:ext>
            </a:extLst>
          </a:blip>
          <a:stretch>
            <a:fillRect/>
          </a:stretch>
        </p:blipFill>
        <p:spPr bwMode="auto">
          <a:xfrm>
            <a:off x="152399" y="2512019"/>
            <a:ext cx="3228975" cy="1966946"/>
          </a:xfrm>
          <a:prstGeom prst="rect">
            <a:avLst/>
          </a:prstGeom>
          <a:noFill/>
          <a:ln>
            <a:noFill/>
          </a:ln>
          <a:effectLst>
            <a:reflection blurRad="6350" stA="50000" endA="300" endPos="38500" dist="50800" dir="5400000" sy="-100000" algn="bl" rotWithShape="0"/>
          </a:effectLst>
          <a:scene3d>
            <a:camera prst="perspectiveContrastingRigh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2" descr="LogoSITP.jpg"/>
          <p:cNvPicPr>
            <a:picLocks noChangeAspect="1"/>
          </p:cNvPicPr>
          <p:nvPr/>
        </p:nvPicPr>
        <p:blipFill>
          <a:blip r:embed="rId21"/>
          <a:stretch>
            <a:fillRect/>
          </a:stretch>
        </p:blipFill>
        <p:spPr>
          <a:xfrm>
            <a:off x="2202188" y="2686103"/>
            <a:ext cx="414289" cy="288000"/>
          </a:xfrm>
          <a:prstGeom prst="rect">
            <a:avLst/>
          </a:prstGeom>
          <a:scene3d>
            <a:camera prst="orthographicFront">
              <a:rot lat="0" lon="1080000" rev="420000"/>
            </a:camera>
            <a:lightRig rig="threePt" dir="t"/>
          </a:scene3d>
        </p:spPr>
      </p:pic>
      <p:sp>
        <p:nvSpPr>
          <p:cNvPr id="7" name="Footer Placeholder 6" hidden="1"/>
          <p:cNvSpPr>
            <a:spLocks noGrp="1"/>
          </p:cNvSpPr>
          <p:nvPr>
            <p:ph type="ftr" sz="quarter" idx="4294967295"/>
          </p:nvPr>
        </p:nvSpPr>
        <p:spPr>
          <a:xfrm>
            <a:off x="7635240" y="6620256"/>
            <a:ext cx="1280160" cy="164592"/>
          </a:xfrm>
          <a:prstGeom prst="rect">
            <a:avLst/>
          </a:prstGeom>
        </p:spPr>
        <p:txBody>
          <a:bodyPr/>
          <a:lstStyle/>
          <a:p>
            <a:r>
              <a:rPr lang="en-US" smtClean="0"/>
              <a:t> </a:t>
            </a:r>
            <a:endParaRPr lang="en-US" dirty="0"/>
          </a:p>
        </p:txBody>
      </p:sp>
    </p:spTree>
    <p:extLst>
      <p:ext uri="{BB962C8B-B14F-4D97-AF65-F5344CB8AC3E}">
        <p14:creationId xmlns:p14="http://schemas.microsoft.com/office/powerpoint/2010/main" val="29286818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76072" y="686682"/>
            <a:ext cx="6880225" cy="480131"/>
          </a:xfrm>
        </p:spPr>
        <p:txBody>
          <a:bodyPr/>
          <a:lstStyle/>
          <a:p>
            <a:r>
              <a:rPr lang="es-CO" sz="2800" dirty="0" err="1" smtClean="0">
                <a:latin typeface="Arial"/>
              </a:rPr>
              <a:t>Multiple</a:t>
            </a:r>
            <a:r>
              <a:rPr lang="es-CO" sz="2800" dirty="0" smtClean="0">
                <a:latin typeface="Arial"/>
              </a:rPr>
              <a:t> </a:t>
            </a:r>
            <a:r>
              <a:rPr lang="es-CO" sz="2800" dirty="0" err="1" smtClean="0">
                <a:latin typeface="Arial"/>
              </a:rPr>
              <a:t>benefits</a:t>
            </a:r>
            <a:r>
              <a:rPr lang="es-CO" sz="2800" dirty="0" smtClean="0">
                <a:latin typeface="Arial"/>
              </a:rPr>
              <a:t> </a:t>
            </a:r>
            <a:r>
              <a:rPr lang="es-CO" sz="2800" dirty="0" err="1" smtClean="0">
                <a:latin typeface="Arial"/>
              </a:rPr>
              <a:t>for</a:t>
            </a:r>
            <a:r>
              <a:rPr lang="es-CO" sz="2800" dirty="0" smtClean="0">
                <a:latin typeface="Arial"/>
              </a:rPr>
              <a:t> the </a:t>
            </a:r>
            <a:r>
              <a:rPr lang="es-CO" sz="2800" dirty="0" err="1" smtClean="0">
                <a:latin typeface="Arial"/>
              </a:rPr>
              <a:t>issuer</a:t>
            </a:r>
            <a:endParaRPr lang="es-CO" sz="2800" dirty="0">
              <a:latin typeface="Arial"/>
            </a:endParaRPr>
          </a:p>
        </p:txBody>
      </p:sp>
      <p:sp>
        <p:nvSpPr>
          <p:cNvPr id="5" name="Rectangular Callout 4"/>
          <p:cNvSpPr/>
          <p:nvPr>
            <p:custDataLst>
              <p:tags r:id="rId1"/>
            </p:custDataLst>
          </p:nvPr>
        </p:nvSpPr>
        <p:spPr bwMode="auto">
          <a:xfrm>
            <a:off x="1668590" y="4077072"/>
            <a:ext cx="1394195" cy="792088"/>
          </a:xfrm>
          <a:prstGeom prst="wedgeRectCallout">
            <a:avLst>
              <a:gd name="adj1" fmla="val 69237"/>
              <a:gd name="adj2" fmla="val -30935"/>
            </a:avLst>
          </a:prstGeom>
          <a:solidFill>
            <a:schemeClr val="bg1">
              <a:lumMod val="95000"/>
            </a:schemeClr>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vert="horz" wrap="square" lIns="72000" tIns="45720" rIns="7200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MX" sz="1400" dirty="0" err="1" smtClean="0">
                <a:latin typeface="Arial"/>
              </a:rPr>
              <a:t>Increase</a:t>
            </a:r>
            <a:r>
              <a:rPr lang="es-MX" sz="1400" dirty="0" smtClean="0">
                <a:latin typeface="Arial"/>
              </a:rPr>
              <a:t> </a:t>
            </a:r>
            <a:r>
              <a:rPr lang="es-MX" sz="1400" dirty="0" err="1" smtClean="0">
                <a:latin typeface="Arial"/>
              </a:rPr>
              <a:t>customers</a:t>
            </a:r>
            <a:r>
              <a:rPr lang="es-MX" sz="1400" dirty="0" smtClean="0">
                <a:latin typeface="Arial"/>
              </a:rPr>
              <a:t>’ </a:t>
            </a:r>
            <a:r>
              <a:rPr lang="es-MX" sz="1400" dirty="0" err="1" smtClean="0">
                <a:latin typeface="Arial"/>
              </a:rPr>
              <a:t>stickiness</a:t>
            </a:r>
            <a:r>
              <a:rPr lang="es-MX" sz="1400" dirty="0" smtClean="0">
                <a:latin typeface="Arial"/>
              </a:rPr>
              <a:t> / </a:t>
            </a:r>
            <a:r>
              <a:rPr lang="es-MX" sz="1400" dirty="0" err="1" smtClean="0">
                <a:latin typeface="Arial"/>
              </a:rPr>
              <a:t>Loyalty</a:t>
            </a:r>
            <a:endParaRPr lang="es-MX" sz="1400" dirty="0" smtClean="0">
              <a:latin typeface="Arial"/>
            </a:endParaRPr>
          </a:p>
        </p:txBody>
      </p:sp>
      <p:sp>
        <p:nvSpPr>
          <p:cNvPr id="6" name="Rectangular Callout 5"/>
          <p:cNvSpPr/>
          <p:nvPr>
            <p:custDataLst>
              <p:tags r:id="rId2"/>
            </p:custDataLst>
          </p:nvPr>
        </p:nvSpPr>
        <p:spPr bwMode="auto">
          <a:xfrm>
            <a:off x="1533378" y="2616591"/>
            <a:ext cx="1529407" cy="977633"/>
          </a:xfrm>
          <a:prstGeom prst="wedgeRectCallout">
            <a:avLst>
              <a:gd name="adj1" fmla="val 70484"/>
              <a:gd name="adj2" fmla="val 29151"/>
            </a:avLst>
          </a:prstGeom>
          <a:solidFill>
            <a:schemeClr val="bg1">
              <a:lumMod val="95000"/>
            </a:schemeClr>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vert="horz" wrap="square" lIns="72000" tIns="45720" rIns="7200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MX" sz="1400" dirty="0" smtClean="0">
                <a:latin typeface="Arial"/>
              </a:rPr>
              <a:t>Top of the </a:t>
            </a:r>
            <a:r>
              <a:rPr lang="es-MX" sz="1400" dirty="0" err="1" smtClean="0">
                <a:latin typeface="Arial"/>
              </a:rPr>
              <a:t>wallet</a:t>
            </a:r>
            <a:r>
              <a:rPr lang="es-MX" sz="1400" dirty="0" smtClean="0">
                <a:latin typeface="Arial"/>
              </a:rPr>
              <a:t> </a:t>
            </a:r>
            <a:r>
              <a:rPr lang="es-MX" sz="1400" dirty="0" err="1" smtClean="0">
                <a:latin typeface="Arial"/>
              </a:rPr>
              <a:t>card</a:t>
            </a:r>
            <a:endParaRPr lang="es-MX" sz="1400" dirty="0" smtClean="0">
              <a:latin typeface="Arial"/>
            </a:endParaRPr>
          </a:p>
        </p:txBody>
      </p:sp>
      <p:sp>
        <p:nvSpPr>
          <p:cNvPr id="7" name="Rectangular Callout 6"/>
          <p:cNvSpPr/>
          <p:nvPr>
            <p:custDataLst>
              <p:tags r:id="rId3"/>
            </p:custDataLst>
          </p:nvPr>
        </p:nvSpPr>
        <p:spPr bwMode="auto">
          <a:xfrm>
            <a:off x="2743200" y="1448972"/>
            <a:ext cx="1540768" cy="928167"/>
          </a:xfrm>
          <a:prstGeom prst="wedgeRectCallout">
            <a:avLst>
              <a:gd name="adj1" fmla="val 40889"/>
              <a:gd name="adj2" fmla="val 102232"/>
            </a:avLst>
          </a:prstGeom>
          <a:solidFill>
            <a:schemeClr val="bg1">
              <a:lumMod val="95000"/>
            </a:schemeClr>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vert="horz" wrap="square" lIns="72000" tIns="45720" rIns="7200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MX" sz="1400" dirty="0" err="1" smtClean="0">
                <a:latin typeface="Arial"/>
              </a:rPr>
              <a:t>Gain</a:t>
            </a:r>
            <a:r>
              <a:rPr lang="es-MX" sz="1400" dirty="0" smtClean="0">
                <a:latin typeface="Arial"/>
              </a:rPr>
              <a:t> </a:t>
            </a:r>
            <a:r>
              <a:rPr lang="es-MX" sz="1400" dirty="0" err="1" smtClean="0">
                <a:latin typeface="Arial"/>
              </a:rPr>
              <a:t>presence</a:t>
            </a:r>
            <a:r>
              <a:rPr lang="es-MX" sz="1400" dirty="0" smtClean="0">
                <a:latin typeface="Arial"/>
              </a:rPr>
              <a:t> in </a:t>
            </a:r>
            <a:r>
              <a:rPr lang="es-MX" sz="1400" dirty="0" err="1" smtClean="0">
                <a:latin typeface="Arial"/>
              </a:rPr>
              <a:t>transit</a:t>
            </a:r>
            <a:r>
              <a:rPr lang="es-MX" sz="1400" dirty="0" smtClean="0">
                <a:latin typeface="Arial"/>
              </a:rPr>
              <a:t> </a:t>
            </a:r>
            <a:r>
              <a:rPr lang="es-MX" sz="1400" dirty="0" err="1" smtClean="0">
                <a:latin typeface="Arial"/>
              </a:rPr>
              <a:t>world</a:t>
            </a:r>
            <a:endParaRPr lang="es-MX" sz="1400" dirty="0" smtClean="0">
              <a:latin typeface="Arial"/>
            </a:endParaRPr>
          </a:p>
        </p:txBody>
      </p:sp>
      <p:sp>
        <p:nvSpPr>
          <p:cNvPr id="8" name="Rectangular Callout 7"/>
          <p:cNvSpPr/>
          <p:nvPr>
            <p:custDataLst>
              <p:tags r:id="rId4"/>
            </p:custDataLst>
          </p:nvPr>
        </p:nvSpPr>
        <p:spPr bwMode="auto">
          <a:xfrm>
            <a:off x="4860032" y="1448972"/>
            <a:ext cx="1625174" cy="942421"/>
          </a:xfrm>
          <a:prstGeom prst="wedgeRectCallout">
            <a:avLst>
              <a:gd name="adj1" fmla="val -42562"/>
              <a:gd name="adj2" fmla="val 101183"/>
            </a:avLst>
          </a:prstGeom>
          <a:solidFill>
            <a:schemeClr val="bg1">
              <a:lumMod val="95000"/>
            </a:schemeClr>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vert="horz" wrap="square" lIns="72000" tIns="45720" rIns="72000" bIns="45720" numCol="1" rtlCol="0" anchor="ctr" anchorCtr="0" compatLnSpc="1">
            <a:prstTxWarp prst="textNoShape">
              <a:avLst/>
            </a:prstTxWarp>
          </a:bodyPr>
          <a:lstStyle/>
          <a:p>
            <a:pPr algn="ctr" fontAlgn="base">
              <a:spcBef>
                <a:spcPct val="0"/>
              </a:spcBef>
              <a:spcAft>
                <a:spcPct val="0"/>
              </a:spcAft>
            </a:pPr>
            <a:r>
              <a:rPr lang="es-MX" sz="1400" dirty="0" smtClean="0">
                <a:latin typeface="Arial"/>
              </a:rPr>
              <a:t>Access to the </a:t>
            </a:r>
            <a:r>
              <a:rPr lang="es-MX" sz="1400" dirty="0" err="1" smtClean="0">
                <a:latin typeface="Arial"/>
              </a:rPr>
              <a:t>retail</a:t>
            </a:r>
            <a:r>
              <a:rPr lang="es-MX" sz="1400" dirty="0" smtClean="0">
                <a:latin typeface="Arial"/>
              </a:rPr>
              <a:t> </a:t>
            </a:r>
            <a:r>
              <a:rPr lang="es-MX" sz="1400" dirty="0" err="1" smtClean="0">
                <a:latin typeface="Arial"/>
              </a:rPr>
              <a:t>world</a:t>
            </a:r>
            <a:r>
              <a:rPr lang="es-MX" sz="1400" dirty="0" smtClean="0">
                <a:latin typeface="Arial"/>
              </a:rPr>
              <a:t> </a:t>
            </a:r>
            <a:r>
              <a:rPr lang="es-MX" sz="1400" dirty="0" err="1" smtClean="0">
                <a:latin typeface="Arial"/>
              </a:rPr>
              <a:t>using</a:t>
            </a:r>
            <a:r>
              <a:rPr lang="es-MX" sz="1400" dirty="0" smtClean="0">
                <a:latin typeface="Arial"/>
              </a:rPr>
              <a:t> </a:t>
            </a:r>
            <a:r>
              <a:rPr lang="es-MX" sz="1400" dirty="0" err="1" smtClean="0">
                <a:latin typeface="Arial"/>
              </a:rPr>
              <a:t>contactless</a:t>
            </a:r>
            <a:r>
              <a:rPr lang="es-MX" sz="1400" dirty="0" smtClean="0">
                <a:latin typeface="Arial"/>
              </a:rPr>
              <a:t> </a:t>
            </a:r>
            <a:r>
              <a:rPr lang="es-MX" sz="1400" dirty="0" err="1" smtClean="0">
                <a:latin typeface="Arial"/>
              </a:rPr>
              <a:t>technology</a:t>
            </a:r>
            <a:endParaRPr lang="es-MX" sz="1400" i="1" dirty="0" smtClean="0">
              <a:latin typeface="Arial"/>
            </a:endParaRPr>
          </a:p>
        </p:txBody>
      </p:sp>
      <p:sp>
        <p:nvSpPr>
          <p:cNvPr id="9" name="Rectangular Callout 8"/>
          <p:cNvSpPr/>
          <p:nvPr>
            <p:custDataLst>
              <p:tags r:id="rId5"/>
            </p:custDataLst>
          </p:nvPr>
        </p:nvSpPr>
        <p:spPr bwMode="auto">
          <a:xfrm>
            <a:off x="6012160" y="2616591"/>
            <a:ext cx="1440160" cy="956425"/>
          </a:xfrm>
          <a:prstGeom prst="wedgeRectCallout">
            <a:avLst>
              <a:gd name="adj1" fmla="val -96269"/>
              <a:gd name="adj2" fmla="val 30866"/>
            </a:avLst>
          </a:prstGeom>
          <a:solidFill>
            <a:schemeClr val="bg1">
              <a:lumMod val="95000"/>
            </a:schemeClr>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vert="horz" wrap="square" lIns="72000" tIns="45720" rIns="7200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MX" sz="1400" dirty="0" err="1" smtClean="0">
                <a:latin typeface="Arial"/>
              </a:rPr>
              <a:t>Increase</a:t>
            </a:r>
            <a:r>
              <a:rPr lang="es-MX" sz="1400" dirty="0" smtClean="0">
                <a:latin typeface="Arial"/>
              </a:rPr>
              <a:t> </a:t>
            </a:r>
            <a:r>
              <a:rPr lang="es-MX" sz="1400" dirty="0" err="1" smtClean="0">
                <a:latin typeface="Arial"/>
              </a:rPr>
              <a:t>usage</a:t>
            </a:r>
            <a:r>
              <a:rPr lang="es-MX" sz="1400" dirty="0" smtClean="0">
                <a:latin typeface="Arial"/>
              </a:rPr>
              <a:t> and </a:t>
            </a:r>
            <a:r>
              <a:rPr lang="es-MX" sz="1400" dirty="0" err="1" smtClean="0">
                <a:latin typeface="Arial"/>
              </a:rPr>
              <a:t>spend</a:t>
            </a:r>
            <a:r>
              <a:rPr lang="es-MX" sz="1400" dirty="0" smtClean="0">
                <a:latin typeface="Arial"/>
              </a:rPr>
              <a:t> in </a:t>
            </a:r>
            <a:r>
              <a:rPr lang="es-MX" sz="1400" dirty="0" err="1" smtClean="0">
                <a:latin typeface="Arial"/>
              </a:rPr>
              <a:t>retail</a:t>
            </a:r>
            <a:endParaRPr lang="es-MX" sz="1400" dirty="0" smtClean="0">
              <a:latin typeface="Arial"/>
            </a:endParaRPr>
          </a:p>
        </p:txBody>
      </p:sp>
      <p:sp>
        <p:nvSpPr>
          <p:cNvPr id="10" name="Rectangular Callout 9"/>
          <p:cNvSpPr/>
          <p:nvPr>
            <p:custDataLst>
              <p:tags r:id="rId6"/>
            </p:custDataLst>
          </p:nvPr>
        </p:nvSpPr>
        <p:spPr bwMode="auto">
          <a:xfrm>
            <a:off x="6026907" y="3898662"/>
            <a:ext cx="1608967" cy="970498"/>
          </a:xfrm>
          <a:prstGeom prst="wedgeRectCallout">
            <a:avLst>
              <a:gd name="adj1" fmla="val -93441"/>
              <a:gd name="adj2" fmla="val -52481"/>
            </a:avLst>
          </a:prstGeom>
          <a:solidFill>
            <a:schemeClr val="bg1">
              <a:lumMod val="95000"/>
            </a:schemeClr>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vert="horz" wrap="square" lIns="72000" tIns="45720" rIns="7200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MX" sz="1400" dirty="0" err="1" smtClean="0">
                <a:latin typeface="Arial"/>
              </a:rPr>
              <a:t>Highly</a:t>
            </a:r>
            <a:r>
              <a:rPr lang="es-MX" sz="1400" dirty="0" smtClean="0">
                <a:latin typeface="Arial"/>
              </a:rPr>
              <a:t> </a:t>
            </a:r>
            <a:r>
              <a:rPr lang="es-MX" sz="1400" dirty="0" err="1" smtClean="0">
                <a:latin typeface="Arial"/>
              </a:rPr>
              <a:t>technological</a:t>
            </a:r>
            <a:r>
              <a:rPr lang="es-MX" sz="1400" dirty="0" smtClean="0">
                <a:latin typeface="Arial"/>
              </a:rPr>
              <a:t> </a:t>
            </a:r>
            <a:r>
              <a:rPr lang="es-MX" sz="1400" dirty="0" err="1" smtClean="0">
                <a:latin typeface="Arial"/>
              </a:rPr>
              <a:t>product</a:t>
            </a:r>
            <a:r>
              <a:rPr lang="es-MX" sz="1400" dirty="0" smtClean="0">
                <a:latin typeface="Arial"/>
              </a:rPr>
              <a:t> (</a:t>
            </a:r>
            <a:r>
              <a:rPr lang="es-MX" sz="1400" dirty="0" err="1" smtClean="0">
                <a:latin typeface="Arial"/>
              </a:rPr>
              <a:t>differentiation</a:t>
            </a:r>
            <a:r>
              <a:rPr lang="es-MX" sz="1400" dirty="0" smtClean="0">
                <a:latin typeface="Arial"/>
              </a:rPr>
              <a:t>)</a:t>
            </a:r>
          </a:p>
        </p:txBody>
      </p:sp>
      <p:sp>
        <p:nvSpPr>
          <p:cNvPr id="11" name="Rectangular Callout 10"/>
          <p:cNvSpPr/>
          <p:nvPr>
            <p:custDataLst>
              <p:tags r:id="rId7"/>
            </p:custDataLst>
          </p:nvPr>
        </p:nvSpPr>
        <p:spPr bwMode="auto">
          <a:xfrm>
            <a:off x="5166475" y="5231981"/>
            <a:ext cx="1544107" cy="875407"/>
          </a:xfrm>
          <a:prstGeom prst="wedgeRectCallout">
            <a:avLst>
              <a:gd name="adj1" fmla="val -45118"/>
              <a:gd name="adj2" fmla="val -131867"/>
            </a:avLst>
          </a:prstGeom>
          <a:solidFill>
            <a:schemeClr val="bg1">
              <a:lumMod val="95000"/>
            </a:schemeClr>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vert="horz" wrap="square" lIns="72000" tIns="45720" rIns="7200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MX" sz="1400" dirty="0" err="1" smtClean="0">
                <a:latin typeface="Arial"/>
              </a:rPr>
              <a:t>Possible</a:t>
            </a:r>
            <a:r>
              <a:rPr lang="es-MX" sz="1400" dirty="0" smtClean="0">
                <a:latin typeface="Arial"/>
              </a:rPr>
              <a:t> use of a </a:t>
            </a:r>
            <a:r>
              <a:rPr lang="es-MX" sz="1400" dirty="0" err="1" smtClean="0">
                <a:latin typeface="Arial"/>
              </a:rPr>
              <a:t>sticker</a:t>
            </a:r>
            <a:r>
              <a:rPr lang="es-MX" sz="1400" dirty="0" smtClean="0">
                <a:latin typeface="Arial"/>
              </a:rPr>
              <a:t> (in 2nd </a:t>
            </a:r>
            <a:r>
              <a:rPr lang="es-MX" sz="1400" dirty="0" err="1" smtClean="0">
                <a:latin typeface="Arial"/>
              </a:rPr>
              <a:t>phase</a:t>
            </a:r>
            <a:r>
              <a:rPr lang="es-MX" sz="1400" dirty="0" smtClean="0">
                <a:latin typeface="Arial"/>
              </a:rPr>
              <a:t>)</a:t>
            </a:r>
            <a:endParaRPr kumimoji="0" lang="es-MX" sz="1400" b="0" i="0" u="none" strike="noStrike" cap="none" normalizeH="0" baseline="0" dirty="0" smtClean="0">
              <a:ln>
                <a:noFill/>
              </a:ln>
              <a:solidFill>
                <a:schemeClr val="tx1"/>
              </a:solidFill>
              <a:effectLst/>
              <a:latin typeface="Arial"/>
            </a:endParaRPr>
          </a:p>
        </p:txBody>
      </p:sp>
      <p:sp>
        <p:nvSpPr>
          <p:cNvPr id="12" name="Rectangular Callout 11"/>
          <p:cNvSpPr/>
          <p:nvPr>
            <p:custDataLst>
              <p:tags r:id="rId8"/>
            </p:custDataLst>
          </p:nvPr>
        </p:nvSpPr>
        <p:spPr bwMode="auto">
          <a:xfrm>
            <a:off x="2560320" y="5256906"/>
            <a:ext cx="1477867" cy="877417"/>
          </a:xfrm>
          <a:prstGeom prst="wedgeRectCallout">
            <a:avLst>
              <a:gd name="adj1" fmla="val 28466"/>
              <a:gd name="adj2" fmla="val -106428"/>
            </a:avLst>
          </a:prstGeom>
          <a:solidFill>
            <a:schemeClr val="bg1">
              <a:lumMod val="95000"/>
            </a:schemeClr>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vert="horz" wrap="square" lIns="72000" tIns="45720" rIns="7200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dirty="0" err="1" smtClean="0">
                <a:ln>
                  <a:noFill/>
                </a:ln>
                <a:solidFill>
                  <a:schemeClr val="tx1"/>
                </a:solidFill>
                <a:effectLst/>
                <a:latin typeface="Arial"/>
              </a:rPr>
              <a:t>Useful</a:t>
            </a:r>
            <a:r>
              <a:rPr kumimoji="0" lang="es-MX" sz="1400" b="0" i="0" u="none" strike="noStrike" cap="none" normalizeH="0" baseline="0" dirty="0" smtClean="0">
                <a:ln>
                  <a:noFill/>
                </a:ln>
                <a:solidFill>
                  <a:schemeClr val="tx1"/>
                </a:solidFill>
                <a:effectLst/>
                <a:latin typeface="Arial"/>
              </a:rPr>
              <a:t> </a:t>
            </a:r>
            <a:r>
              <a:rPr kumimoji="0" lang="es-MX" sz="1400" b="0" i="0" u="none" strike="noStrike" cap="none" normalizeH="0" baseline="0" dirty="0" err="1" smtClean="0">
                <a:ln>
                  <a:noFill/>
                </a:ln>
                <a:solidFill>
                  <a:schemeClr val="tx1"/>
                </a:solidFill>
                <a:effectLst/>
                <a:latin typeface="Arial"/>
              </a:rPr>
              <a:t>product</a:t>
            </a:r>
            <a:r>
              <a:rPr kumimoji="0" lang="es-MX" sz="1400" b="0" i="0" u="none" strike="noStrike" cap="none" normalizeH="0" baseline="0" dirty="0" smtClean="0">
                <a:ln>
                  <a:noFill/>
                </a:ln>
                <a:solidFill>
                  <a:schemeClr val="tx1"/>
                </a:solidFill>
                <a:effectLst/>
                <a:latin typeface="Arial"/>
              </a:rPr>
              <a:t> </a:t>
            </a:r>
            <a:r>
              <a:rPr kumimoji="0" lang="es-MX" sz="1400" b="0" i="0" u="none" strike="noStrike" cap="none" normalizeH="0" baseline="0" dirty="0" err="1" smtClean="0">
                <a:ln>
                  <a:noFill/>
                </a:ln>
                <a:solidFill>
                  <a:schemeClr val="tx1"/>
                </a:solidFill>
                <a:effectLst/>
                <a:latin typeface="Arial"/>
              </a:rPr>
              <a:t>valued</a:t>
            </a:r>
            <a:r>
              <a:rPr kumimoji="0" lang="es-MX" sz="1400" b="0" i="0" u="none" strike="noStrike" cap="none" normalizeH="0" baseline="0" dirty="0" smtClean="0">
                <a:ln>
                  <a:noFill/>
                </a:ln>
                <a:solidFill>
                  <a:schemeClr val="tx1"/>
                </a:solidFill>
                <a:effectLst/>
                <a:latin typeface="Arial"/>
              </a:rPr>
              <a:t> </a:t>
            </a:r>
            <a:r>
              <a:rPr kumimoji="0" lang="es-MX" sz="1400" b="0" i="0" u="none" strike="noStrike" cap="none" normalizeH="0" baseline="0" dirty="0" err="1" smtClean="0">
                <a:ln>
                  <a:noFill/>
                </a:ln>
                <a:solidFill>
                  <a:schemeClr val="tx1"/>
                </a:solidFill>
                <a:effectLst/>
                <a:latin typeface="Arial"/>
              </a:rPr>
              <a:t>by</a:t>
            </a:r>
            <a:r>
              <a:rPr kumimoji="0" lang="es-MX" sz="1400" b="0" i="0" u="none" strike="noStrike" cap="none" normalizeH="0" baseline="0" dirty="0" smtClean="0">
                <a:ln>
                  <a:noFill/>
                </a:ln>
                <a:solidFill>
                  <a:schemeClr val="tx1"/>
                </a:solidFill>
                <a:effectLst/>
                <a:latin typeface="Arial"/>
              </a:rPr>
              <a:t> </a:t>
            </a:r>
            <a:r>
              <a:rPr kumimoji="0" lang="es-MX" sz="1400" b="0" i="0" u="none" strike="noStrike" cap="none" normalizeH="0" baseline="0" dirty="0" err="1" smtClean="0">
                <a:ln>
                  <a:noFill/>
                </a:ln>
                <a:solidFill>
                  <a:schemeClr val="tx1"/>
                </a:solidFill>
                <a:effectLst/>
                <a:latin typeface="Arial"/>
              </a:rPr>
              <a:t>cardholders</a:t>
            </a:r>
            <a:endParaRPr kumimoji="0" lang="es-MX" sz="1400" b="0" i="0" u="none" strike="noStrike" cap="none" normalizeH="0" baseline="0" dirty="0" smtClean="0">
              <a:ln>
                <a:noFill/>
              </a:ln>
              <a:solidFill>
                <a:schemeClr val="tx1"/>
              </a:solidFill>
              <a:effectLst/>
              <a:latin typeface="Arial"/>
            </a:endParaRPr>
          </a:p>
        </p:txBody>
      </p:sp>
      <p:sp>
        <p:nvSpPr>
          <p:cNvPr id="24" name="TextBox 23"/>
          <p:cNvSpPr txBox="1"/>
          <p:nvPr/>
        </p:nvSpPr>
        <p:spPr>
          <a:xfrm>
            <a:off x="3558524" y="4031652"/>
            <a:ext cx="1872208" cy="120032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i="1" dirty="0" smtClean="0">
                <a:latin typeface="Arial"/>
              </a:rPr>
              <a:t>Maestro Transit</a:t>
            </a:r>
          </a:p>
          <a:p>
            <a:pPr algn="ctr"/>
            <a:r>
              <a:rPr lang="en-GB" sz="2400" dirty="0" smtClean="0">
                <a:latin typeface="Arial"/>
              </a:rPr>
              <a:t>(Hybrid)</a:t>
            </a:r>
            <a:endParaRPr lang="en-GB" sz="2400" dirty="0">
              <a:latin typeface="Arial"/>
            </a:endParaRPr>
          </a:p>
        </p:txBody>
      </p:sp>
      <p:sp>
        <p:nvSpPr>
          <p:cNvPr id="3" name="Footer Placeholder 2" hidden="1"/>
          <p:cNvSpPr>
            <a:spLocks noGrp="1"/>
          </p:cNvSpPr>
          <p:nvPr>
            <p:ph type="ftr" sz="quarter" idx="4294967295"/>
          </p:nvPr>
        </p:nvSpPr>
        <p:spPr>
          <a:xfrm>
            <a:off x="7635240" y="6620256"/>
            <a:ext cx="1280160" cy="164592"/>
          </a:xfrm>
          <a:prstGeom prst="rect">
            <a:avLst/>
          </a:prstGeom>
        </p:spPr>
        <p:txBody>
          <a:bodyPr/>
          <a:lstStyle/>
          <a:p>
            <a:r>
              <a:rPr lang="en-US" smtClean="0"/>
              <a:t> </a:t>
            </a:r>
            <a:endParaRPr lang="en-US" dirty="0"/>
          </a:p>
        </p:txBody>
      </p:sp>
      <p:grpSp>
        <p:nvGrpSpPr>
          <p:cNvPr id="18" name="Group 17"/>
          <p:cNvGrpSpPr/>
          <p:nvPr/>
        </p:nvGrpSpPr>
        <p:grpSpPr>
          <a:xfrm>
            <a:off x="3822781" y="3028712"/>
            <a:ext cx="1343694" cy="869950"/>
            <a:chOff x="371669" y="1531644"/>
            <a:chExt cx="2892858" cy="1821429"/>
          </a:xfrm>
          <a:solidFill>
            <a:schemeClr val="bg1">
              <a:lumMod val="95000"/>
            </a:schemeClr>
          </a:solidFill>
          <a:effectLst>
            <a:glow rad="63500">
              <a:schemeClr val="accent1">
                <a:satMod val="175000"/>
                <a:alpha val="40000"/>
              </a:schemeClr>
            </a:glow>
            <a:reflection blurRad="6350" stA="52000" endA="300" endPos="35000" dir="5400000" sy="-100000" algn="bl" rotWithShape="0"/>
          </a:effectLst>
          <a:scene3d>
            <a:camera prst="orthographicFront">
              <a:rot lat="0" lon="0" rev="0"/>
            </a:camera>
            <a:lightRig rig="balanced" dir="t">
              <a:rot lat="0" lon="0" rev="8700000"/>
            </a:lightRig>
          </a:scene3d>
        </p:grpSpPr>
        <p:pic>
          <p:nvPicPr>
            <p:cNvPr id="19" name="Picture 18"/>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371669" y="1531644"/>
              <a:ext cx="2892858" cy="1821429"/>
            </a:xfrm>
            <a:prstGeom prst="rect">
              <a:avLst/>
            </a:prstGeom>
            <a:grpFill/>
            <a:ln>
              <a:noFill/>
            </a:ln>
            <a:effectLst>
              <a:outerShdw blurRad="44450" dist="27940" dir="5400000" algn="ctr">
                <a:srgbClr val="000000">
                  <a:alpha val="32000"/>
                </a:srgbClr>
              </a:outerShdw>
            </a:effectLst>
            <a:sp3d>
              <a:bevelT w="190500" h="38100"/>
            </a:sp3d>
          </p:spPr>
          <p:style>
            <a:lnRef idx="2">
              <a:schemeClr val="dk1"/>
            </a:lnRef>
            <a:fillRef idx="1">
              <a:schemeClr val="lt1"/>
            </a:fillRef>
            <a:effectRef idx="0">
              <a:schemeClr val="dk1"/>
            </a:effectRef>
            <a:fontRef idx="minor">
              <a:schemeClr val="dk1"/>
            </a:fontRef>
          </p:style>
        </p:pic>
        <p:pic>
          <p:nvPicPr>
            <p:cNvPr id="20" name="Picture 19" descr="LogoSITP.jpg"/>
            <p:cNvPicPr>
              <a:picLocks noChangeAspect="1"/>
            </p:cNvPicPr>
            <p:nvPr/>
          </p:nvPicPr>
          <p:blipFill>
            <a:blip r:embed="rId12"/>
            <a:stretch>
              <a:fillRect/>
            </a:stretch>
          </p:blipFill>
          <p:spPr>
            <a:xfrm>
              <a:off x="2327323" y="1651156"/>
              <a:ext cx="595826" cy="414197"/>
            </a:xfrm>
            <a:prstGeom prst="rect">
              <a:avLst/>
            </a:prstGeom>
            <a:grpFill/>
            <a:ln>
              <a:noFill/>
            </a:ln>
            <a:effectLst>
              <a:outerShdw blurRad="44450" dist="27940" dir="5400000" algn="ctr">
                <a:srgbClr val="000000">
                  <a:alpha val="32000"/>
                </a:srgbClr>
              </a:outerShdw>
            </a:effectLst>
            <a:sp3d>
              <a:bevelT w="190500" h="38100"/>
            </a:sp3d>
          </p:spPr>
          <p:style>
            <a:lnRef idx="2">
              <a:schemeClr val="dk1"/>
            </a:lnRef>
            <a:fillRef idx="1">
              <a:schemeClr val="lt1"/>
            </a:fillRef>
            <a:effectRef idx="0">
              <a:schemeClr val="dk1"/>
            </a:effectRef>
            <a:fontRef idx="minor">
              <a:schemeClr val="dk1"/>
            </a:fontRef>
          </p:style>
        </p:pic>
      </p:grpSp>
      <p:pic>
        <p:nvPicPr>
          <p:cNvPr id="21" name="Picture 20" descr="LogoSITP.jpg"/>
          <p:cNvPicPr>
            <a:picLocks noChangeAspect="1"/>
          </p:cNvPicPr>
          <p:nvPr/>
        </p:nvPicPr>
        <p:blipFill>
          <a:blip r:embed="rId12"/>
          <a:stretch>
            <a:fillRect/>
          </a:stretch>
        </p:blipFill>
        <p:spPr>
          <a:xfrm>
            <a:off x="4787428" y="3079819"/>
            <a:ext cx="276753" cy="197829"/>
          </a:xfrm>
          <a:prstGeom prst="rect">
            <a:avLst/>
          </a:prstGeom>
        </p:spPr>
      </p:pic>
    </p:spTree>
    <p:extLst>
      <p:ext uri="{BB962C8B-B14F-4D97-AF65-F5344CB8AC3E}">
        <p14:creationId xmlns:p14="http://schemas.microsoft.com/office/powerpoint/2010/main" val="416185975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LIDE_TYPE" val="TITLE_SLID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dsWUwKMIvUSkN_dSfDOXy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nVL9nOTI6EG_RqrpMqN3h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eZXOD7XjUOxW31tP3TmS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I2gcG5f.uk.T6JdKgInLT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rUX5r9.bV0yJ58qezJSxY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fqK1WKHuu0OHMaEJAOd._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8oKauZMGY02jB6nqHjFXV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8oKauZMGY02jB6nqHjFXVw"/>
</p:tagLst>
</file>

<file path=ppt/theme/theme1.xml><?xml version="1.0" encoding="utf-8"?>
<a:theme xmlns:a="http://schemas.openxmlformats.org/drawingml/2006/main" name="mw_template">
  <a:themeElements>
    <a:clrScheme name="MasterCard Worldwide">
      <a:dk1>
        <a:srgbClr val="000000"/>
      </a:dk1>
      <a:lt1>
        <a:srgbClr val="FFFFFF"/>
      </a:lt1>
      <a:dk2>
        <a:srgbClr val="6B6B6B"/>
      </a:dk2>
      <a:lt2>
        <a:srgbClr val="FF9900"/>
      </a:lt2>
      <a:accent1>
        <a:srgbClr val="D86006"/>
      </a:accent1>
      <a:accent2>
        <a:srgbClr val="449BBA"/>
      </a:accent2>
      <a:accent3>
        <a:srgbClr val="9F3F71"/>
      </a:accent3>
      <a:accent4>
        <a:srgbClr val="48B689"/>
      </a:accent4>
      <a:accent5>
        <a:srgbClr val="F5BC68"/>
      </a:accent5>
      <a:accent6>
        <a:srgbClr val="95A9C9"/>
      </a:accent6>
      <a:hlink>
        <a:srgbClr val="D2B3B8"/>
      </a:hlink>
      <a:folHlink>
        <a:srgbClr val="BDD7C0"/>
      </a:folHlink>
    </a:clrScheme>
    <a:fontScheme name="MasterCard Worldw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9525" cap="flat" cmpd="sng" algn="ctr">
          <a:noFill/>
          <a:prstDash val="solid"/>
          <a:round/>
          <a:headEnd type="none" w="med" len="med"/>
          <a:tailEnd type="none" w="med" len="med"/>
        </a:ln>
        <a:effectLst/>
      </a:spPr>
      <a:bodyPr vert="horz" wrap="square" lIns="91440" tIns="45720" rIns="91440" bIns="45720" numCol="1" rtlCol="0"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2000" b="0" i="0" u="none" strike="noStrike" cap="none" normalizeH="0" baseline="0" dirty="0" err="1" smtClean="0">
            <a:ln>
              <a:noFill/>
            </a:ln>
            <a:solidFill>
              <a:schemeClr val="tx1"/>
            </a:solidFill>
            <a:effectLst/>
            <a:latin typeface="Arial" pitchFamily="2" charset="0"/>
          </a:defRPr>
        </a:defPPr>
      </a:lstStyle>
    </a:spDef>
    <a:lnDef>
      <a:spPr bwMode="gray">
        <a:solidFill>
          <a:schemeClr val="accent1"/>
        </a:solidFill>
        <a:ln w="9525" cap="flat" cmpd="sng" algn="ctr">
          <a:solidFill>
            <a:schemeClr val="tx1"/>
          </a:solidFill>
          <a:prstDash val="solid"/>
          <a:miter lim="800000"/>
          <a:headEnd type="none" w="med" len="med"/>
          <a:tailEnd type="none" w="med" len="med"/>
        </a:ln>
        <a:effectLst/>
      </a:spPr>
      <a:bodyPr/>
      <a:lstStyle/>
    </a:lnDef>
    <a:txDef>
      <a:spPr bwMode="gray">
        <a:noFill/>
      </a:spPr>
      <a:bodyPr wrap="square" rtlCol="0">
        <a:spAutoFit/>
      </a:bodyPr>
      <a:lstStyle>
        <a:defPPr>
          <a:lnSpc>
            <a:spcPct val="90000"/>
          </a:lnSpc>
          <a:spcBef>
            <a:spcPts val="600"/>
          </a:spcBef>
          <a:defRPr dirty="0" err="1" smtClean="0">
            <a:latin typeface="+mn-lt"/>
          </a:defRPr>
        </a:defPPr>
      </a:lstStyle>
    </a:txDef>
  </a:objectDefaults>
  <a:extraClrSchemeLst>
    <a:extraClrScheme>
      <a:clrScheme name="mw_template 1">
        <a:dk1>
          <a:srgbClr val="000000"/>
        </a:dk1>
        <a:lt1>
          <a:srgbClr val="FFFFFF"/>
        </a:lt1>
        <a:dk2>
          <a:srgbClr val="6B6B6B"/>
        </a:dk2>
        <a:lt2>
          <a:srgbClr val="FF9900"/>
        </a:lt2>
        <a:accent1>
          <a:srgbClr val="D86006"/>
        </a:accent1>
        <a:accent2>
          <a:srgbClr val="449BBA"/>
        </a:accent2>
        <a:accent3>
          <a:srgbClr val="FFFFFF"/>
        </a:accent3>
        <a:accent4>
          <a:srgbClr val="000000"/>
        </a:accent4>
        <a:accent5>
          <a:srgbClr val="E9B6AA"/>
        </a:accent5>
        <a:accent6>
          <a:srgbClr val="3D8CA8"/>
        </a:accent6>
        <a:hlink>
          <a:srgbClr val="9F3F71"/>
        </a:hlink>
        <a:folHlink>
          <a:srgbClr val="48B68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MasterCard Worldwide">
      <a:dk1>
        <a:srgbClr val="000000"/>
      </a:dk1>
      <a:lt1>
        <a:srgbClr val="FFFFFF"/>
      </a:lt1>
      <a:dk2>
        <a:srgbClr val="6B6B6B"/>
      </a:dk2>
      <a:lt2>
        <a:srgbClr val="FF9900"/>
      </a:lt2>
      <a:accent1>
        <a:srgbClr val="D86006"/>
      </a:accent1>
      <a:accent2>
        <a:srgbClr val="449BBA"/>
      </a:accent2>
      <a:accent3>
        <a:srgbClr val="9F3F71"/>
      </a:accent3>
      <a:accent4>
        <a:srgbClr val="48B689"/>
      </a:accent4>
      <a:accent5>
        <a:srgbClr val="F5BC68"/>
      </a:accent5>
      <a:accent6>
        <a:srgbClr val="95A9C9"/>
      </a:accent6>
      <a:hlink>
        <a:srgbClr val="D2B3B8"/>
      </a:hlink>
      <a:folHlink>
        <a:srgbClr val="BDD7C0"/>
      </a:folHlink>
    </a:clrScheme>
    <a:fontScheme name="MasterCard Worldw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MasterCard Worldwide">
      <a:dk1>
        <a:srgbClr val="000000"/>
      </a:dk1>
      <a:lt1>
        <a:srgbClr val="FFFFFF"/>
      </a:lt1>
      <a:dk2>
        <a:srgbClr val="6B6B6B"/>
      </a:dk2>
      <a:lt2>
        <a:srgbClr val="FF9900"/>
      </a:lt2>
      <a:accent1>
        <a:srgbClr val="D86006"/>
      </a:accent1>
      <a:accent2>
        <a:srgbClr val="449BBA"/>
      </a:accent2>
      <a:accent3>
        <a:srgbClr val="9F3F71"/>
      </a:accent3>
      <a:accent4>
        <a:srgbClr val="48B689"/>
      </a:accent4>
      <a:accent5>
        <a:srgbClr val="F5BC68"/>
      </a:accent5>
      <a:accent6>
        <a:srgbClr val="95A9C9"/>
      </a:accent6>
      <a:hlink>
        <a:srgbClr val="D2B3B8"/>
      </a:hlink>
      <a:folHlink>
        <a:srgbClr val="BDD7C0"/>
      </a:folHlink>
    </a:clrScheme>
    <a:fontScheme name="MasterCard Worldw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786</TotalTime>
  <Words>1068</Words>
  <Application>Microsoft Office PowerPoint</Application>
  <PresentationFormat>On-screen Show (4:3)</PresentationFormat>
  <Paragraphs>201</Paragraphs>
  <Slides>17</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ＭＳ Ｐゴシック</vt:lpstr>
      <vt:lpstr>Arial</vt:lpstr>
      <vt:lpstr>Frutiger 55 Roman</vt:lpstr>
      <vt:lpstr>FrutigerLight</vt:lpstr>
      <vt:lpstr>Wingdings</vt:lpstr>
      <vt:lpstr>mw_template</vt:lpstr>
      <vt:lpstr>Open Payments Innovation in Latin America</vt:lpstr>
      <vt:lpstr>Agenda</vt:lpstr>
      <vt:lpstr>EMV Migration Status – H1-2015</vt:lpstr>
      <vt:lpstr>LAC Migration characteristics</vt:lpstr>
      <vt:lpstr>Open Payments Innovation: beyond traditional payment …</vt:lpstr>
      <vt:lpstr>Evolution of Mass Transit Fare Payment</vt:lpstr>
      <vt:lpstr>MasterCard Contactless and Transit</vt:lpstr>
      <vt:lpstr>Recaudo Bogota Hybrid card solution: 2 cards in 1</vt:lpstr>
      <vt:lpstr>Multiple benefits for the issuer</vt:lpstr>
      <vt:lpstr>PowerPoint Presentation</vt:lpstr>
      <vt:lpstr>São Paulo – Transit initiatives</vt:lpstr>
      <vt:lpstr>“Social Card” Concept</vt:lpstr>
      <vt:lpstr>First EMV “Social Card” launched in Russia (2007)</vt:lpstr>
      <vt:lpstr>South African Social Security Agency Card (SASSA)</vt:lpstr>
      <vt:lpstr>SASSA - Video</vt:lpstr>
      <vt:lpstr>Egyptian Gov. and MasterCard collaborate to extend financial inclusion to 54M citizens </vt:lpstr>
      <vt:lpstr>PowerPoint Presentation</vt:lpstr>
    </vt:vector>
  </TitlesOfParts>
  <Company>MasterCard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MasterCard Presentation Template</dc:title>
  <dc:creator>Brand Strategy &amp; Design</dc:creator>
  <dc:description>Office 2010 Template - Modified Corp Sig</dc:description>
  <cp:lastModifiedBy>Hangoc, Kim</cp:lastModifiedBy>
  <cp:revision>47</cp:revision>
  <dcterms:created xsi:type="dcterms:W3CDTF">2013-07-10T20:28:12Z</dcterms:created>
  <dcterms:modified xsi:type="dcterms:W3CDTF">2015-09-30T17:49:17Z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w_template_date">
    <vt:lpwstr>20130730</vt:lpwstr>
  </property>
  <property fmtid="{D5CDD505-2E9C-101B-9397-08002B2CF9AE}" pid="3" name="mw_type">
    <vt:lpwstr>MW</vt:lpwstr>
  </property>
  <property fmtid="{D5CDD505-2E9C-101B-9397-08002B2CF9AE}" pid="4" name="mw_font">
    <vt:lpwstr>Arial</vt:lpwstr>
  </property>
  <property fmtid="{D5CDD505-2E9C-101B-9397-08002B2CF9AE}" pid="5" name="mw_MovePageNumber">
    <vt:bool>true</vt:bool>
  </property>
  <property fmtid="{D5CDD505-2E9C-101B-9397-08002B2CF9AE}" pid="6" name="CorporateSignature">
    <vt:lpwstr>MasterCard</vt:lpwstr>
  </property>
</Properties>
</file>