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E1025"/>
    <a:srgbClr val="CF1025"/>
    <a:srgbClr val="CF102D"/>
    <a:srgbClr val="800080"/>
    <a:srgbClr val="0000FF"/>
    <a:srgbClr val="404040"/>
    <a:srgbClr val="000000"/>
    <a:srgbClr val="F4F4F4"/>
    <a:srgbClr val="605C49"/>
    <a:srgbClr val="746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1" autoAdjust="0"/>
    <p:restoredTop sz="94660"/>
  </p:normalViewPr>
  <p:slideViewPr>
    <p:cSldViewPr snapToGrid="0" snapToObjects="1">
      <p:cViewPr>
        <p:scale>
          <a:sx n="70" d="100"/>
          <a:sy n="70" d="100"/>
        </p:scale>
        <p:origin x="-1530" y="-72"/>
      </p:cViewPr>
      <p:guideLst>
        <p:guide orient="horz" pos="3098"/>
        <p:guide orient="horz" pos="3973"/>
        <p:guide orient="horz" pos="2654"/>
        <p:guide orient="horz" pos="552"/>
        <p:guide pos="5605"/>
        <p:guide pos="4718"/>
        <p:guide pos="2879"/>
        <p:guide pos="28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49" d="100"/>
        <a:sy n="249" d="100"/>
      </p:scale>
      <p:origin x="0" y="6828"/>
    </p:cViewPr>
  </p:sorterViewPr>
  <p:notesViewPr>
    <p:cSldViewPr snapToGrid="0" snapToObjects="1">
      <p:cViewPr varScale="1">
        <p:scale>
          <a:sx n="164" d="100"/>
          <a:sy n="164" d="100"/>
        </p:scale>
        <p:origin x="-6528" y="-120"/>
      </p:cViewPr>
      <p:guideLst>
        <p:guide orient="horz" pos="2880"/>
        <p:guide pos="2160"/>
      </p:guideLst>
    </p:cSldViewPr>
  </p:notesViewPr>
  <p:gridSpacing cx="76200" cy="76200"/>
</p:viewPr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Visa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Sheet1!$C$3:$N$3</c:f>
              <c:numCache>
                <c:formatCode>mmm\-yy</c:formatCode>
                <c:ptCount val="12"/>
                <c:pt idx="0">
                  <c:v>41883</c:v>
                </c:pt>
                <c:pt idx="1">
                  <c:v>41913</c:v>
                </c:pt>
                <c:pt idx="2">
                  <c:v>41944</c:v>
                </c:pt>
                <c:pt idx="3">
                  <c:v>41974</c:v>
                </c:pt>
                <c:pt idx="4">
                  <c:v>42005</c:v>
                </c:pt>
                <c:pt idx="5">
                  <c:v>42036</c:v>
                </c:pt>
                <c:pt idx="6">
                  <c:v>42064</c:v>
                </c:pt>
                <c:pt idx="7">
                  <c:v>42095</c:v>
                </c:pt>
                <c:pt idx="8">
                  <c:v>42125</c:v>
                </c:pt>
                <c:pt idx="9">
                  <c:v>42156</c:v>
                </c:pt>
                <c:pt idx="10">
                  <c:v>42186</c:v>
                </c:pt>
                <c:pt idx="11">
                  <c:v>42217</c:v>
                </c:pt>
              </c:numCache>
            </c:numRef>
          </c:cat>
          <c:val>
            <c:numRef>
              <c:f>Sheet1!$C$4:$N$4</c:f>
              <c:numCache>
                <c:formatCode>#,##0</c:formatCode>
                <c:ptCount val="12"/>
                <c:pt idx="0" formatCode="General">
                  <c:v>540</c:v>
                </c:pt>
                <c:pt idx="1">
                  <c:v>12557</c:v>
                </c:pt>
                <c:pt idx="2">
                  <c:v>67685</c:v>
                </c:pt>
                <c:pt idx="3">
                  <c:v>156593</c:v>
                </c:pt>
                <c:pt idx="4">
                  <c:v>240619</c:v>
                </c:pt>
                <c:pt idx="5">
                  <c:v>358037</c:v>
                </c:pt>
                <c:pt idx="6">
                  <c:v>638032</c:v>
                </c:pt>
                <c:pt idx="7">
                  <c:v>961177</c:v>
                </c:pt>
                <c:pt idx="8">
                  <c:v>1576407</c:v>
                </c:pt>
                <c:pt idx="9">
                  <c:v>2129702</c:v>
                </c:pt>
                <c:pt idx="10">
                  <c:v>3003073</c:v>
                </c:pt>
                <c:pt idx="11">
                  <c:v>3942285</c:v>
                </c:pt>
              </c:numCache>
            </c:numRef>
          </c:val>
        </c:ser>
        <c:ser>
          <c:idx val="1"/>
          <c:order val="1"/>
          <c:tx>
            <c:strRef>
              <c:f>Sheet1!$B$5</c:f>
              <c:strCache>
                <c:ptCount val="1"/>
                <c:pt idx="0">
                  <c:v>MasterCard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Sheet1!$C$3:$N$3</c:f>
              <c:numCache>
                <c:formatCode>mmm\-yy</c:formatCode>
                <c:ptCount val="12"/>
                <c:pt idx="0">
                  <c:v>41883</c:v>
                </c:pt>
                <c:pt idx="1">
                  <c:v>41913</c:v>
                </c:pt>
                <c:pt idx="2">
                  <c:v>41944</c:v>
                </c:pt>
                <c:pt idx="3">
                  <c:v>41974</c:v>
                </c:pt>
                <c:pt idx="4">
                  <c:v>42005</c:v>
                </c:pt>
                <c:pt idx="5">
                  <c:v>42036</c:v>
                </c:pt>
                <c:pt idx="6">
                  <c:v>42064</c:v>
                </c:pt>
                <c:pt idx="7">
                  <c:v>42095</c:v>
                </c:pt>
                <c:pt idx="8">
                  <c:v>42125</c:v>
                </c:pt>
                <c:pt idx="9">
                  <c:v>42156</c:v>
                </c:pt>
                <c:pt idx="10">
                  <c:v>42186</c:v>
                </c:pt>
                <c:pt idx="11">
                  <c:v>42217</c:v>
                </c:pt>
              </c:numCache>
            </c:numRef>
          </c:cat>
          <c:val>
            <c:numRef>
              <c:f>Sheet1!$C$5:$N$5</c:f>
              <c:numCache>
                <c:formatCode>#,##0</c:formatCode>
                <c:ptCount val="12"/>
                <c:pt idx="0" formatCode="General">
                  <c:v>4407</c:v>
                </c:pt>
                <c:pt idx="1">
                  <c:v>17134</c:v>
                </c:pt>
                <c:pt idx="2">
                  <c:v>38365</c:v>
                </c:pt>
                <c:pt idx="3">
                  <c:v>72592</c:v>
                </c:pt>
                <c:pt idx="4">
                  <c:v>100507</c:v>
                </c:pt>
                <c:pt idx="5">
                  <c:v>134748</c:v>
                </c:pt>
                <c:pt idx="6">
                  <c:v>219302</c:v>
                </c:pt>
                <c:pt idx="7">
                  <c:v>305813</c:v>
                </c:pt>
                <c:pt idx="8">
                  <c:v>484963</c:v>
                </c:pt>
                <c:pt idx="9">
                  <c:v>607516</c:v>
                </c:pt>
                <c:pt idx="10">
                  <c:v>806188</c:v>
                </c:pt>
                <c:pt idx="11">
                  <c:v>1022895</c:v>
                </c:pt>
              </c:numCache>
            </c:numRef>
          </c:val>
        </c:ser>
        <c:ser>
          <c:idx val="2"/>
          <c:order val="2"/>
          <c:tx>
            <c:strRef>
              <c:f>Sheet1!$B$6</c:f>
              <c:strCache>
                <c:ptCount val="1"/>
                <c:pt idx="0">
                  <c:v>Discover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Sheet1!$C$3:$N$3</c:f>
              <c:numCache>
                <c:formatCode>mmm\-yy</c:formatCode>
                <c:ptCount val="12"/>
                <c:pt idx="0">
                  <c:v>41883</c:v>
                </c:pt>
                <c:pt idx="1">
                  <c:v>41913</c:v>
                </c:pt>
                <c:pt idx="2">
                  <c:v>41944</c:v>
                </c:pt>
                <c:pt idx="3">
                  <c:v>41974</c:v>
                </c:pt>
                <c:pt idx="4">
                  <c:v>42005</c:v>
                </c:pt>
                <c:pt idx="5">
                  <c:v>42036</c:v>
                </c:pt>
                <c:pt idx="6">
                  <c:v>42064</c:v>
                </c:pt>
                <c:pt idx="7">
                  <c:v>42095</c:v>
                </c:pt>
                <c:pt idx="8">
                  <c:v>42125</c:v>
                </c:pt>
                <c:pt idx="9">
                  <c:v>42156</c:v>
                </c:pt>
                <c:pt idx="10">
                  <c:v>42186</c:v>
                </c:pt>
                <c:pt idx="11">
                  <c:v>42217</c:v>
                </c:pt>
              </c:numCache>
            </c:numRef>
          </c:cat>
          <c:val>
            <c:numRef>
              <c:f>Sheet1!$C$6:$N$6</c:f>
              <c:numCache>
                <c:formatCode>General</c:formatCode>
                <c:ptCount val="12"/>
                <c:pt idx="0">
                  <c:v>0</c:v>
                </c:pt>
                <c:pt idx="1">
                  <c:v>3</c:v>
                </c:pt>
                <c:pt idx="2">
                  <c:v>17</c:v>
                </c:pt>
                <c:pt idx="3">
                  <c:v>14</c:v>
                </c:pt>
                <c:pt idx="4">
                  <c:v>59</c:v>
                </c:pt>
                <c:pt idx="5">
                  <c:v>124</c:v>
                </c:pt>
                <c:pt idx="6">
                  <c:v>974</c:v>
                </c:pt>
                <c:pt idx="7">
                  <c:v>2636</c:v>
                </c:pt>
                <c:pt idx="8" formatCode="#,##0">
                  <c:v>10515</c:v>
                </c:pt>
                <c:pt idx="9" formatCode="#,##0">
                  <c:v>42490</c:v>
                </c:pt>
                <c:pt idx="10" formatCode="#,##0">
                  <c:v>73275</c:v>
                </c:pt>
                <c:pt idx="11" formatCode="#,##0">
                  <c:v>112018</c:v>
                </c:pt>
              </c:numCache>
            </c:numRef>
          </c:val>
        </c:ser>
        <c:ser>
          <c:idx val="3"/>
          <c:order val="3"/>
          <c:tx>
            <c:strRef>
              <c:f>Sheet1!$B$7</c:f>
              <c:strCache>
                <c:ptCount val="1"/>
                <c:pt idx="0">
                  <c:v>AMEX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Sheet1!$C$3:$N$3</c:f>
              <c:numCache>
                <c:formatCode>mmm\-yy</c:formatCode>
                <c:ptCount val="12"/>
                <c:pt idx="0">
                  <c:v>41883</c:v>
                </c:pt>
                <c:pt idx="1">
                  <c:v>41913</c:v>
                </c:pt>
                <c:pt idx="2">
                  <c:v>41944</c:v>
                </c:pt>
                <c:pt idx="3">
                  <c:v>41974</c:v>
                </c:pt>
                <c:pt idx="4">
                  <c:v>42005</c:v>
                </c:pt>
                <c:pt idx="5">
                  <c:v>42036</c:v>
                </c:pt>
                <c:pt idx="6">
                  <c:v>42064</c:v>
                </c:pt>
                <c:pt idx="7">
                  <c:v>42095</c:v>
                </c:pt>
                <c:pt idx="8">
                  <c:v>42125</c:v>
                </c:pt>
                <c:pt idx="9">
                  <c:v>42156</c:v>
                </c:pt>
                <c:pt idx="10">
                  <c:v>42186</c:v>
                </c:pt>
                <c:pt idx="11">
                  <c:v>42217</c:v>
                </c:pt>
              </c:numCache>
            </c:numRef>
          </c:cat>
          <c:val>
            <c:numRef>
              <c:f>Sheet1!$C$7:$N$7</c:f>
              <c:numCache>
                <c:formatCode>#,##0</c:formatCode>
                <c:ptCount val="12"/>
                <c:pt idx="0" formatCode="General">
                  <c:v>0</c:v>
                </c:pt>
                <c:pt idx="1">
                  <c:v>1617</c:v>
                </c:pt>
                <c:pt idx="2">
                  <c:v>16589</c:v>
                </c:pt>
                <c:pt idx="3">
                  <c:v>41884</c:v>
                </c:pt>
                <c:pt idx="4">
                  <c:v>67490</c:v>
                </c:pt>
                <c:pt idx="5">
                  <c:v>103358</c:v>
                </c:pt>
                <c:pt idx="6">
                  <c:v>179364</c:v>
                </c:pt>
                <c:pt idx="7">
                  <c:v>263718</c:v>
                </c:pt>
                <c:pt idx="8">
                  <c:v>399070</c:v>
                </c:pt>
                <c:pt idx="9">
                  <c:v>471457</c:v>
                </c:pt>
                <c:pt idx="10">
                  <c:v>587042</c:v>
                </c:pt>
                <c:pt idx="11">
                  <c:v>687017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843072"/>
        <c:axId val="33844608"/>
      </c:barChart>
      <c:lineChart>
        <c:grouping val="standard"/>
        <c:varyColors val="0"/>
        <c:ser>
          <c:idx val="4"/>
          <c:order val="4"/>
          <c:tx>
            <c:strRef>
              <c:f>Sheet1!$B$8</c:f>
              <c:strCache>
                <c:ptCount val="1"/>
                <c:pt idx="0">
                  <c:v>Visa.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5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Sheet1!$C$3:$N$3</c:f>
              <c:numCache>
                <c:formatCode>mmm\-yy</c:formatCode>
                <c:ptCount val="12"/>
                <c:pt idx="0">
                  <c:v>41883</c:v>
                </c:pt>
                <c:pt idx="1">
                  <c:v>41913</c:v>
                </c:pt>
                <c:pt idx="2">
                  <c:v>41944</c:v>
                </c:pt>
                <c:pt idx="3">
                  <c:v>41974</c:v>
                </c:pt>
                <c:pt idx="4">
                  <c:v>42005</c:v>
                </c:pt>
                <c:pt idx="5">
                  <c:v>42036</c:v>
                </c:pt>
                <c:pt idx="6">
                  <c:v>42064</c:v>
                </c:pt>
                <c:pt idx="7">
                  <c:v>42095</c:v>
                </c:pt>
                <c:pt idx="8">
                  <c:v>42125</c:v>
                </c:pt>
                <c:pt idx="9">
                  <c:v>42156</c:v>
                </c:pt>
                <c:pt idx="10">
                  <c:v>42186</c:v>
                </c:pt>
                <c:pt idx="11">
                  <c:v>42217</c:v>
                </c:pt>
              </c:numCache>
            </c:numRef>
          </c:cat>
          <c:val>
            <c:numRef>
              <c:f>Sheet1!$C$8:$N$8</c:f>
              <c:numCache>
                <c:formatCode>General</c:formatCode>
                <c:ptCount val="12"/>
                <c:pt idx="0">
                  <c:v>130</c:v>
                </c:pt>
                <c:pt idx="1">
                  <c:v>239</c:v>
                </c:pt>
                <c:pt idx="2">
                  <c:v>299</c:v>
                </c:pt>
                <c:pt idx="3">
                  <c:v>421</c:v>
                </c:pt>
                <c:pt idx="4">
                  <c:v>512</c:v>
                </c:pt>
                <c:pt idx="5">
                  <c:v>567</c:v>
                </c:pt>
                <c:pt idx="6">
                  <c:v>651</c:v>
                </c:pt>
                <c:pt idx="7">
                  <c:v>714</c:v>
                </c:pt>
                <c:pt idx="8">
                  <c:v>919</c:v>
                </c:pt>
                <c:pt idx="9" formatCode="#,##0">
                  <c:v>1040</c:v>
                </c:pt>
                <c:pt idx="10" formatCode="#,##0">
                  <c:v>1244</c:v>
                </c:pt>
                <c:pt idx="11" formatCode="#,##0">
                  <c:v>1306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Sheet1!$B$9</c:f>
              <c:strCache>
                <c:ptCount val="1"/>
                <c:pt idx="0">
                  <c:v>MasterCard.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Sheet1!$C$3:$N$3</c:f>
              <c:numCache>
                <c:formatCode>mmm\-yy</c:formatCode>
                <c:ptCount val="12"/>
                <c:pt idx="0">
                  <c:v>41883</c:v>
                </c:pt>
                <c:pt idx="1">
                  <c:v>41913</c:v>
                </c:pt>
                <c:pt idx="2">
                  <c:v>41944</c:v>
                </c:pt>
                <c:pt idx="3">
                  <c:v>41974</c:v>
                </c:pt>
                <c:pt idx="4">
                  <c:v>42005</c:v>
                </c:pt>
                <c:pt idx="5">
                  <c:v>42036</c:v>
                </c:pt>
                <c:pt idx="6">
                  <c:v>42064</c:v>
                </c:pt>
                <c:pt idx="7">
                  <c:v>42095</c:v>
                </c:pt>
                <c:pt idx="8">
                  <c:v>42125</c:v>
                </c:pt>
                <c:pt idx="9">
                  <c:v>42156</c:v>
                </c:pt>
                <c:pt idx="10">
                  <c:v>42186</c:v>
                </c:pt>
                <c:pt idx="11">
                  <c:v>42217</c:v>
                </c:pt>
              </c:numCache>
            </c:numRef>
          </c:cat>
          <c:val>
            <c:numRef>
              <c:f>Sheet1!$C$9:$N$9</c:f>
              <c:numCache>
                <c:formatCode>#,##0</c:formatCode>
                <c:ptCount val="12"/>
                <c:pt idx="0" formatCode="General">
                  <c:v>633</c:v>
                </c:pt>
                <c:pt idx="1">
                  <c:v>3368</c:v>
                </c:pt>
                <c:pt idx="2">
                  <c:v>5955</c:v>
                </c:pt>
                <c:pt idx="3">
                  <c:v>7476</c:v>
                </c:pt>
                <c:pt idx="4">
                  <c:v>9183</c:v>
                </c:pt>
                <c:pt idx="5">
                  <c:v>9063</c:v>
                </c:pt>
                <c:pt idx="6">
                  <c:v>12144</c:v>
                </c:pt>
                <c:pt idx="7">
                  <c:v>12617</c:v>
                </c:pt>
                <c:pt idx="8">
                  <c:v>11948</c:v>
                </c:pt>
                <c:pt idx="9">
                  <c:v>15105</c:v>
                </c:pt>
                <c:pt idx="10">
                  <c:v>15443</c:v>
                </c:pt>
                <c:pt idx="11">
                  <c:v>15604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860224"/>
        <c:axId val="33858688"/>
      </c:lineChart>
      <c:dateAx>
        <c:axId val="3384307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844608"/>
        <c:crosses val="autoZero"/>
        <c:auto val="1"/>
        <c:lblOffset val="100"/>
        <c:baseTimeUnit val="months"/>
      </c:dateAx>
      <c:valAx>
        <c:axId val="33844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843072"/>
        <c:crosses val="autoZero"/>
        <c:crossBetween val="between"/>
      </c:valAx>
      <c:valAx>
        <c:axId val="3385868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860224"/>
        <c:crosses val="max"/>
        <c:crossBetween val="between"/>
      </c:valAx>
      <c:dateAx>
        <c:axId val="3386022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3858688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legendEntry>
        <c:idx val="6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2288</TotalTime>
  <Words>578</Words>
  <Application>Microsoft Office PowerPoint</Application>
  <PresentationFormat>On-screen Show (4:3)</PresentationFormat>
  <Paragraphs>89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 vargas</vt:lpstr>
      <vt:lpstr>EMV Migration Status and a Look at the Future An Acquirer’s Viewpoint</vt:lpstr>
      <vt:lpstr>Agenda</vt:lpstr>
      <vt:lpstr>In the beginning…</vt:lpstr>
      <vt:lpstr>Systems, Processes, Infrastructure and  Applications</vt:lpstr>
      <vt:lpstr>Where are we now</vt:lpstr>
      <vt:lpstr>EMV value proposition</vt:lpstr>
      <vt:lpstr>Observations and Opinions to Consider…</vt:lpstr>
      <vt:lpstr>Where do we go from here</vt:lpstr>
      <vt:lpstr>Lessons learned </vt:lpstr>
      <vt:lpstr>Thank You.</vt:lpstr>
    </vt:vector>
  </TitlesOfParts>
  <Company>Heartland Payment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Carozza, Kenneth</dc:creator>
  <cp:lastModifiedBy>English, Michael W.</cp:lastModifiedBy>
  <cp:revision>367</cp:revision>
  <cp:lastPrinted>2014-07-21T15:55:13Z</cp:lastPrinted>
  <dcterms:created xsi:type="dcterms:W3CDTF">2011-10-11T15:21:39Z</dcterms:created>
  <dcterms:modified xsi:type="dcterms:W3CDTF">2015-10-05T02:45:42Z</dcterms:modified>
</cp:coreProperties>
</file>